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8288000" cy="10287000"/>
  <p:notesSz cx="6858000" cy="9144000"/>
  <p:embeddedFontLst>
    <p:embeddedFont>
      <p:font typeface="Abril Fatface" panose="02000503000000020003" pitchFamily="2" charset="77"/>
      <p:regular r:id="rId42"/>
    </p:embeddedFont>
    <p:embeddedFont>
      <p:font typeface="Baron" panose="020B0000000000000000" pitchFamily="34" charset="0"/>
      <p:regular r:id="rId43"/>
    </p:embeddedFont>
    <p:embeddedFont>
      <p:font typeface="Baron Bold" panose="020B0000000000000000" pitchFamily="34" charset="0"/>
      <p:regular r:id="rId44"/>
      <p:bold r:id="rId45"/>
    </p:embeddedFont>
    <p:embeddedFont>
      <p:font typeface="Canva Sans 2" panose="020B0503030501040103" pitchFamily="34" charset="0"/>
      <p:regular r:id="rId46"/>
    </p:embeddedFont>
    <p:embeddedFont>
      <p:font typeface="Canva Sans 2 Bold" panose="020B0803030501040103" pitchFamily="34" charset="0"/>
      <p:regular r:id="rId47"/>
      <p:bold r:id="rId48"/>
    </p:embeddedFont>
    <p:embeddedFont>
      <p:font typeface="Canva Sans 2 Italics" panose="020B0503030501040103" pitchFamily="34" charset="0"/>
      <p:regular r:id="rId49"/>
      <p:italic r:id="rId50"/>
    </p:embeddedFont>
    <p:embeddedFont>
      <p:font typeface="Poppins" pitchFamily="2" charset="77"/>
      <p:regular r:id="rId51"/>
      <p:bold r:id="rId52"/>
      <p:italic r:id="rId53"/>
    </p:embeddedFont>
    <p:embeddedFont>
      <p:font typeface="Poppins Bold" pitchFamily="2" charset="77"/>
      <p:regular r:id="rId54"/>
      <p:bold r:id="rId55"/>
    </p:embeddedFont>
    <p:embeddedFont>
      <p:font typeface="Poppins Medium" panose="020B0604020202020204" pitchFamily="34" charset="0"/>
      <p:regular r:id="rId56"/>
      <p:italic r:id="rId57"/>
    </p:embeddedFont>
    <p:embeddedFont>
      <p:font typeface="Poppins Medium Italics" pitchFamily="2" charset="77"/>
      <p:regular r:id="rId58"/>
      <p:italic r:id="rId59"/>
    </p:embeddedFont>
    <p:embeddedFont>
      <p:font typeface="Poppins Ultra-Bold" pitchFamily="2" charset="77"/>
      <p:regular r:id="rId60"/>
      <p:bold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45" autoAdjust="0"/>
  </p:normalViewPr>
  <p:slideViewPr>
    <p:cSldViewPr>
      <p:cViewPr varScale="1">
        <p:scale>
          <a:sx n="79" d="100"/>
          <a:sy n="79" d="100"/>
        </p:scale>
        <p:origin x="60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5" Type="http://schemas.openxmlformats.org/officeDocument/2006/relationships/slide" Target="slides/slide4.xml"/><Relationship Id="rId61" Type="http://schemas.openxmlformats.org/officeDocument/2006/relationships/font" Target="fonts/font2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3.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5/15/24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hyperlink" Target="https://www.techlearning.com/how-to/formative-assessment-tools-and-apps" TargetMode="External"/><Relationship Id="rId4" Type="http://schemas.openxmlformats.org/officeDocument/2006/relationships/hyperlink" Target="https://cat.wfu.edu/resources/workload2/"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3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3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3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3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3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3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95207" y="914400"/>
            <a:ext cx="17592314" cy="9075419"/>
          </a:xfrm>
          <a:prstGeom prst="rect">
            <a:avLst/>
          </a:prstGeom>
        </p:spPr>
        <p:txBody>
          <a:bodyPr lIns="0" tIns="0" rIns="0" bIns="0" rtlCol="0" anchor="t">
            <a:spAutoFit/>
          </a:bodyPr>
          <a:lstStyle/>
          <a:p>
            <a:pPr algn="l">
              <a:lnSpc>
                <a:spcPts val="6020"/>
              </a:lnSpc>
              <a:spcBef>
                <a:spcPct val="0"/>
              </a:spcBef>
            </a:pPr>
            <a:r>
              <a:rPr lang="en-US" sz="4300">
                <a:solidFill>
                  <a:srgbClr val="FD6823"/>
                </a:solidFill>
                <a:latin typeface="Poppins Bold"/>
              </a:rPr>
              <a:t>WP Summer Institute Day 1 Agenda</a:t>
            </a:r>
          </a:p>
          <a:p>
            <a:pPr algn="l">
              <a:lnSpc>
                <a:spcPts val="4060"/>
              </a:lnSpc>
              <a:spcBef>
                <a:spcPct val="0"/>
              </a:spcBef>
            </a:pPr>
            <a:r>
              <a:rPr lang="en-US" sz="2900">
                <a:solidFill>
                  <a:srgbClr val="000000"/>
                </a:solidFill>
                <a:latin typeface="Poppins"/>
              </a:rPr>
              <a:t> </a:t>
            </a:r>
          </a:p>
          <a:p>
            <a:pPr algn="l">
              <a:lnSpc>
                <a:spcPts val="3640"/>
              </a:lnSpc>
              <a:spcBef>
                <a:spcPct val="0"/>
              </a:spcBef>
            </a:pPr>
            <a:r>
              <a:rPr lang="en-US" sz="2600">
                <a:solidFill>
                  <a:srgbClr val="FD6823"/>
                </a:solidFill>
                <a:latin typeface="Poppins Bold"/>
              </a:rPr>
              <a:t>9:00-9:15:</a:t>
            </a:r>
            <a:r>
              <a:rPr lang="en-US" sz="2600">
                <a:solidFill>
                  <a:srgbClr val="000000"/>
                </a:solidFill>
                <a:latin typeface="Poppins"/>
              </a:rPr>
              <a:t> Balmurli Natrajan introduces the UCC 2.0 in room University Commons room  211 </a:t>
            </a:r>
          </a:p>
          <a:p>
            <a:pPr algn="l">
              <a:lnSpc>
                <a:spcPts val="3640"/>
              </a:lnSpc>
              <a:spcBef>
                <a:spcPct val="0"/>
              </a:spcBef>
            </a:pPr>
            <a:endParaRPr lang="en-US" sz="2600">
              <a:solidFill>
                <a:srgbClr val="000000"/>
              </a:solidFill>
              <a:latin typeface="Poppins"/>
            </a:endParaRPr>
          </a:p>
          <a:p>
            <a:pPr algn="l">
              <a:lnSpc>
                <a:spcPts val="3640"/>
              </a:lnSpc>
              <a:spcBef>
                <a:spcPct val="0"/>
              </a:spcBef>
            </a:pPr>
            <a:r>
              <a:rPr lang="en-US" sz="2600">
                <a:solidFill>
                  <a:srgbClr val="FD6823"/>
                </a:solidFill>
                <a:latin typeface="Poppins Bold"/>
              </a:rPr>
              <a:t>9:15-10:30</a:t>
            </a:r>
            <a:r>
              <a:rPr lang="en-US" sz="2600">
                <a:solidFill>
                  <a:srgbClr val="000000"/>
                </a:solidFill>
                <a:latin typeface="Poppins"/>
              </a:rPr>
              <a:t>: Liz Brown facilitates a pedagogy workshop on designing courses to engage students to be critical thinkers through experimental learning which aligns with their lived experiences and specific learning goals in room UC 211</a:t>
            </a:r>
          </a:p>
          <a:p>
            <a:pPr algn="l">
              <a:lnSpc>
                <a:spcPts val="3640"/>
              </a:lnSpc>
              <a:spcBef>
                <a:spcPct val="0"/>
              </a:spcBef>
            </a:pPr>
            <a:endParaRPr lang="en-US" sz="2600">
              <a:solidFill>
                <a:srgbClr val="000000"/>
              </a:solidFill>
              <a:latin typeface="Poppins"/>
            </a:endParaRPr>
          </a:p>
          <a:p>
            <a:pPr algn="l">
              <a:lnSpc>
                <a:spcPts val="3640"/>
              </a:lnSpc>
              <a:spcBef>
                <a:spcPct val="0"/>
              </a:spcBef>
            </a:pPr>
            <a:r>
              <a:rPr lang="en-US" sz="2600">
                <a:solidFill>
                  <a:srgbClr val="FD6823"/>
                </a:solidFill>
                <a:latin typeface="Poppins Bold"/>
              </a:rPr>
              <a:t>10:30-11:30</a:t>
            </a:r>
            <a:r>
              <a:rPr lang="en-US" sz="2600">
                <a:solidFill>
                  <a:srgbClr val="000000"/>
                </a:solidFill>
                <a:latin typeface="Poppins"/>
              </a:rPr>
              <a:t>: Quality Matters by Pete Mandik in room UC 211</a:t>
            </a:r>
          </a:p>
          <a:p>
            <a:pPr algn="l">
              <a:lnSpc>
                <a:spcPts val="3640"/>
              </a:lnSpc>
              <a:spcBef>
                <a:spcPct val="0"/>
              </a:spcBef>
            </a:pPr>
            <a:endParaRPr lang="en-US" sz="2600">
              <a:solidFill>
                <a:srgbClr val="000000"/>
              </a:solidFill>
              <a:latin typeface="Poppins"/>
            </a:endParaRPr>
          </a:p>
          <a:p>
            <a:pPr algn="l">
              <a:lnSpc>
                <a:spcPts val="3640"/>
              </a:lnSpc>
              <a:spcBef>
                <a:spcPct val="0"/>
              </a:spcBef>
            </a:pPr>
            <a:r>
              <a:rPr lang="en-US" sz="2600">
                <a:solidFill>
                  <a:srgbClr val="FD6823"/>
                </a:solidFill>
                <a:latin typeface="Poppins Bold"/>
              </a:rPr>
              <a:t>11:30-12:00</a:t>
            </a:r>
            <a:r>
              <a:rPr lang="en-US" sz="2600">
                <a:solidFill>
                  <a:srgbClr val="000000"/>
                </a:solidFill>
                <a:latin typeface="Poppins"/>
              </a:rPr>
              <a:t>: Jonathan Lincoln and Josh Powers discuss the UCC 2.0 vision/process in room UC 211</a:t>
            </a:r>
          </a:p>
          <a:p>
            <a:pPr algn="l">
              <a:lnSpc>
                <a:spcPts val="3640"/>
              </a:lnSpc>
              <a:spcBef>
                <a:spcPct val="0"/>
              </a:spcBef>
            </a:pPr>
            <a:endParaRPr lang="en-US" sz="2600">
              <a:solidFill>
                <a:srgbClr val="000000"/>
              </a:solidFill>
              <a:latin typeface="Poppins"/>
            </a:endParaRPr>
          </a:p>
          <a:p>
            <a:pPr algn="l">
              <a:lnSpc>
                <a:spcPts val="3640"/>
              </a:lnSpc>
              <a:spcBef>
                <a:spcPct val="0"/>
              </a:spcBef>
            </a:pPr>
            <a:r>
              <a:rPr lang="en-US" sz="2600">
                <a:solidFill>
                  <a:srgbClr val="FD6823"/>
                </a:solidFill>
                <a:latin typeface="Poppins Bold"/>
              </a:rPr>
              <a:t>12:00:</a:t>
            </a:r>
            <a:r>
              <a:rPr lang="en-US" sz="2600">
                <a:solidFill>
                  <a:srgbClr val="000000"/>
                </a:solidFill>
                <a:latin typeface="Poppins"/>
              </a:rPr>
              <a:t> Balmurli Natrajan shares specifics about the UCC 2.0 during lunch in  room UC 211</a:t>
            </a:r>
          </a:p>
          <a:p>
            <a:pPr algn="l">
              <a:lnSpc>
                <a:spcPts val="3640"/>
              </a:lnSpc>
              <a:spcBef>
                <a:spcPct val="0"/>
              </a:spcBef>
            </a:pPr>
            <a:endParaRPr lang="en-US" sz="2600">
              <a:solidFill>
                <a:srgbClr val="000000"/>
              </a:solidFill>
              <a:latin typeface="Poppins"/>
            </a:endParaRPr>
          </a:p>
          <a:p>
            <a:pPr algn="l">
              <a:lnSpc>
                <a:spcPts val="3640"/>
              </a:lnSpc>
              <a:spcBef>
                <a:spcPct val="0"/>
              </a:spcBef>
            </a:pPr>
            <a:r>
              <a:rPr lang="en-US" sz="2600">
                <a:solidFill>
                  <a:srgbClr val="FD6823"/>
                </a:solidFill>
                <a:latin typeface="Poppins Bold"/>
              </a:rPr>
              <a:t>12:30-3:00</a:t>
            </a:r>
            <a:r>
              <a:rPr lang="en-US" sz="2600">
                <a:solidFill>
                  <a:srgbClr val="000000"/>
                </a:solidFill>
                <a:latin typeface="Poppins"/>
              </a:rPr>
              <a:t> UCC area-specific working groups facilitated by UCC reviewers in breakout rooms</a:t>
            </a:r>
          </a:p>
          <a:p>
            <a:pPr algn="l">
              <a:lnSpc>
                <a:spcPts val="3640"/>
              </a:lnSpc>
              <a:spcBef>
                <a:spcPct val="0"/>
              </a:spcBef>
            </a:pPr>
            <a:r>
              <a:rPr lang="en-US" sz="2600">
                <a:solidFill>
                  <a:srgbClr val="000000"/>
                </a:solidFill>
                <a:latin typeface="Poppins"/>
              </a:rPr>
              <a:t>     UCC 168 A Critical Thinking (Bruce Williams, Andy Gladfelter and Miryam Wahrman)</a:t>
            </a:r>
          </a:p>
          <a:p>
            <a:pPr algn="l">
              <a:lnSpc>
                <a:spcPts val="3640"/>
              </a:lnSpc>
              <a:spcBef>
                <a:spcPct val="0"/>
              </a:spcBef>
            </a:pPr>
            <a:r>
              <a:rPr lang="en-US" sz="2600">
                <a:solidFill>
                  <a:srgbClr val="000000"/>
                </a:solidFill>
                <a:latin typeface="Poppins"/>
              </a:rPr>
              <a:t>     UCC 168 B Digital Literacies (Angie Yoo and Ruth Maher)</a:t>
            </a:r>
          </a:p>
          <a:p>
            <a:pPr algn="l">
              <a:lnSpc>
                <a:spcPts val="3640"/>
              </a:lnSpc>
              <a:spcBef>
                <a:spcPct val="0"/>
              </a:spcBef>
            </a:pPr>
            <a:r>
              <a:rPr lang="en-US" sz="2600">
                <a:solidFill>
                  <a:srgbClr val="000000"/>
                </a:solidFill>
                <a:latin typeface="Poppins"/>
              </a:rPr>
              <a:t>     UCC 171 A Decolonization &amp; Justice (Naa-Solo Tettey)</a:t>
            </a:r>
          </a:p>
          <a:p>
            <a:pPr algn="l">
              <a:lnSpc>
                <a:spcPts val="3640"/>
              </a:lnSpc>
              <a:spcBef>
                <a:spcPct val="0"/>
              </a:spcBef>
            </a:pPr>
            <a:r>
              <a:rPr lang="en-US" sz="2600">
                <a:solidFill>
                  <a:srgbClr val="000000"/>
                </a:solidFill>
                <a:latin typeface="Poppins"/>
              </a:rPr>
              <a:t>     UCC 171 B All other UCC areas (Paul Von Dohlen and Balmurli Natrajan)</a:t>
            </a:r>
          </a:p>
        </p:txBody>
      </p:sp>
      <p:grpSp>
        <p:nvGrpSpPr>
          <p:cNvPr id="3" name="Group 3"/>
          <p:cNvGrpSpPr/>
          <p:nvPr/>
        </p:nvGrpSpPr>
        <p:grpSpPr>
          <a:xfrm>
            <a:off x="-346889" y="3211899"/>
            <a:ext cx="1375589" cy="715546"/>
            <a:chOff x="0" y="0"/>
            <a:chExt cx="812800" cy="422797"/>
          </a:xfrm>
        </p:grpSpPr>
        <p:sp>
          <p:nvSpPr>
            <p:cNvPr id="4" name="Freeform 4"/>
            <p:cNvSpPr/>
            <p:nvPr/>
          </p:nvSpPr>
          <p:spPr>
            <a:xfrm>
              <a:off x="0" y="0"/>
              <a:ext cx="812800" cy="422797"/>
            </a:xfrm>
            <a:custGeom>
              <a:avLst/>
              <a:gdLst/>
              <a:ahLst/>
              <a:cxnLst/>
              <a:rect l="l" t="t" r="r" b="b"/>
              <a:pathLst>
                <a:path w="812800" h="422797">
                  <a:moveTo>
                    <a:pt x="609600" y="0"/>
                  </a:moveTo>
                  <a:lnTo>
                    <a:pt x="0" y="0"/>
                  </a:lnTo>
                  <a:lnTo>
                    <a:pt x="0" y="422797"/>
                  </a:lnTo>
                  <a:lnTo>
                    <a:pt x="609600" y="422797"/>
                  </a:lnTo>
                  <a:lnTo>
                    <a:pt x="812800" y="211399"/>
                  </a:lnTo>
                  <a:lnTo>
                    <a:pt x="609600" y="0"/>
                  </a:lnTo>
                  <a:close/>
                </a:path>
              </a:pathLst>
            </a:custGeom>
            <a:solidFill>
              <a:srgbClr val="FD6823"/>
            </a:solidFill>
          </p:spPr>
          <p:txBody>
            <a:bodyPr/>
            <a:lstStyle/>
            <a:p>
              <a:endParaRPr lang="en-US"/>
            </a:p>
          </p:txBody>
        </p:sp>
        <p:sp>
          <p:nvSpPr>
            <p:cNvPr id="5" name="TextBox 5"/>
            <p:cNvSpPr txBox="1"/>
            <p:nvPr/>
          </p:nvSpPr>
          <p:spPr>
            <a:xfrm>
              <a:off x="0" y="-38100"/>
              <a:ext cx="698500" cy="460897"/>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220099" y="8606946"/>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3" name="Picture 3"/>
          <p:cNvPicPr>
            <a:picLocks noChangeAspect="1"/>
          </p:cNvPicPr>
          <p:nvPr/>
        </p:nvPicPr>
        <p:blipFill>
          <a:blip r:embed="rId4"/>
          <a:stretch>
            <a:fillRect/>
          </a:stretch>
        </p:blipFill>
        <p:spPr>
          <a:xfrm>
            <a:off x="3117906" y="1742373"/>
            <a:ext cx="12057392" cy="8420751"/>
          </a:xfrm>
          <a:prstGeom prst="rect">
            <a:avLst/>
          </a:prstGeom>
        </p:spPr>
      </p:pic>
      <p:sp>
        <p:nvSpPr>
          <p:cNvPr id="4" name="TextBox 4"/>
          <p:cNvSpPr txBox="1"/>
          <p:nvPr/>
        </p:nvSpPr>
        <p:spPr>
          <a:xfrm>
            <a:off x="3271211" y="582210"/>
            <a:ext cx="13481068" cy="1322707"/>
          </a:xfrm>
          <a:prstGeom prst="rect">
            <a:avLst/>
          </a:prstGeom>
        </p:spPr>
        <p:txBody>
          <a:bodyPr lIns="0" tIns="0" rIns="0" bIns="0" rtlCol="0" anchor="t">
            <a:spAutoFit/>
          </a:bodyPr>
          <a:lstStyle/>
          <a:p>
            <a:pPr marL="0" lvl="0" indent="0" algn="ctr">
              <a:lnSpc>
                <a:spcPts val="5319"/>
              </a:lnSpc>
              <a:spcBef>
                <a:spcPct val="0"/>
              </a:spcBef>
            </a:pPr>
            <a:r>
              <a:rPr lang="en-US" sz="3799">
                <a:solidFill>
                  <a:srgbClr val="000000"/>
                </a:solidFill>
                <a:latin typeface="Baron"/>
              </a:rPr>
              <a:t>Applying facts, theories, or methods to practical problems or new situations</a:t>
            </a:r>
          </a:p>
        </p:txBody>
      </p:sp>
      <p:sp>
        <p:nvSpPr>
          <p:cNvPr id="5" name="TextBox 5"/>
          <p:cNvSpPr txBox="1"/>
          <p:nvPr/>
        </p:nvSpPr>
        <p:spPr>
          <a:xfrm>
            <a:off x="6049649" y="9335178"/>
            <a:ext cx="7309693" cy="701039"/>
          </a:xfrm>
          <a:prstGeom prst="rect">
            <a:avLst/>
          </a:prstGeom>
        </p:spPr>
        <p:txBody>
          <a:bodyPr lIns="0" tIns="0" rIns="0" bIns="0" rtlCol="0" anchor="t">
            <a:spAutoFit/>
          </a:bodyPr>
          <a:lstStyle/>
          <a:p>
            <a:pPr marL="0" lvl="0" indent="0" algn="ctr">
              <a:lnSpc>
                <a:spcPts val="5460"/>
              </a:lnSpc>
              <a:spcBef>
                <a:spcPct val="0"/>
              </a:spcBef>
            </a:pPr>
            <a:r>
              <a:rPr lang="en-US" sz="3900">
                <a:solidFill>
                  <a:srgbClr val="000000"/>
                </a:solidFill>
                <a:latin typeface="Poppins Bold"/>
              </a:rPr>
              <a:t>% of NSSE/ FSSE Respondents</a:t>
            </a:r>
          </a:p>
        </p:txBody>
      </p:sp>
      <p:sp>
        <p:nvSpPr>
          <p:cNvPr id="6" name="Freeform 6"/>
          <p:cNvSpPr/>
          <p:nvPr/>
        </p:nvSpPr>
        <p:spPr>
          <a:xfrm>
            <a:off x="0" y="0"/>
            <a:ext cx="2848617" cy="2933968"/>
          </a:xfrm>
          <a:custGeom>
            <a:avLst/>
            <a:gdLst/>
            <a:ahLst/>
            <a:cxnLst/>
            <a:rect l="l" t="t" r="r" b="b"/>
            <a:pathLst>
              <a:path w="2848617" h="2933968">
                <a:moveTo>
                  <a:pt x="0" y="0"/>
                </a:moveTo>
                <a:lnTo>
                  <a:pt x="2848617" y="0"/>
                </a:lnTo>
                <a:lnTo>
                  <a:pt x="2848617" y="2933968"/>
                </a:lnTo>
                <a:lnTo>
                  <a:pt x="0" y="2933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7"/>
          <p:cNvSpPr txBox="1"/>
          <p:nvPr/>
        </p:nvSpPr>
        <p:spPr>
          <a:xfrm>
            <a:off x="629536" y="326525"/>
            <a:ext cx="1920145" cy="2223769"/>
          </a:xfrm>
          <a:prstGeom prst="rect">
            <a:avLst/>
          </a:prstGeom>
        </p:spPr>
        <p:txBody>
          <a:bodyPr lIns="0" tIns="0" rIns="0" bIns="0" rtlCol="0" anchor="t">
            <a:spAutoFit/>
          </a:bodyPr>
          <a:lstStyle/>
          <a:p>
            <a:pPr algn="ctr">
              <a:lnSpc>
                <a:spcPts val="4480"/>
              </a:lnSpc>
            </a:pPr>
            <a:r>
              <a:rPr lang="en-US" sz="3200">
                <a:solidFill>
                  <a:srgbClr val="000000"/>
                </a:solidFill>
                <a:latin typeface="Canva Sans 2 Bold"/>
              </a:rPr>
              <a:t>2023 NSSE/</a:t>
            </a:r>
          </a:p>
          <a:p>
            <a:pPr algn="ctr">
              <a:lnSpc>
                <a:spcPts val="4480"/>
              </a:lnSpc>
            </a:pPr>
            <a:r>
              <a:rPr lang="en-US" sz="3200">
                <a:solidFill>
                  <a:srgbClr val="000000"/>
                </a:solidFill>
                <a:latin typeface="Canva Sans 2 Bold"/>
              </a:rPr>
              <a:t>FSSE</a:t>
            </a:r>
          </a:p>
          <a:p>
            <a:pPr marL="0" lvl="0" indent="0" algn="ctr">
              <a:lnSpc>
                <a:spcPts val="4480"/>
              </a:lnSpc>
              <a:spcBef>
                <a:spcPct val="0"/>
              </a:spcBef>
            </a:pPr>
            <a:r>
              <a:rPr lang="en-US" sz="3200">
                <a:solidFill>
                  <a:srgbClr val="000000"/>
                </a:solidFill>
                <a:latin typeface="Canva Sans 2 Bold"/>
              </a:rPr>
              <a:t>results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220099" y="8606946"/>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3" name="Picture 3"/>
          <p:cNvPicPr>
            <a:picLocks noChangeAspect="1"/>
          </p:cNvPicPr>
          <p:nvPr/>
        </p:nvPicPr>
        <p:blipFill>
          <a:blip r:embed="rId4"/>
          <a:stretch>
            <a:fillRect/>
          </a:stretch>
        </p:blipFill>
        <p:spPr>
          <a:xfrm>
            <a:off x="3117906" y="1742373"/>
            <a:ext cx="12057392" cy="8420751"/>
          </a:xfrm>
          <a:prstGeom prst="rect">
            <a:avLst/>
          </a:prstGeom>
        </p:spPr>
      </p:pic>
      <p:sp>
        <p:nvSpPr>
          <p:cNvPr id="4" name="TextBox 4"/>
          <p:cNvSpPr txBox="1"/>
          <p:nvPr/>
        </p:nvSpPr>
        <p:spPr>
          <a:xfrm>
            <a:off x="2549681" y="942975"/>
            <a:ext cx="13481068" cy="1322707"/>
          </a:xfrm>
          <a:prstGeom prst="rect">
            <a:avLst/>
          </a:prstGeom>
        </p:spPr>
        <p:txBody>
          <a:bodyPr lIns="0" tIns="0" rIns="0" bIns="0" rtlCol="0" anchor="t">
            <a:spAutoFit/>
          </a:bodyPr>
          <a:lstStyle/>
          <a:p>
            <a:pPr marL="0" lvl="0" indent="0" algn="ctr">
              <a:lnSpc>
                <a:spcPts val="5319"/>
              </a:lnSpc>
              <a:spcBef>
                <a:spcPct val="0"/>
              </a:spcBef>
            </a:pPr>
            <a:r>
              <a:rPr lang="en-US" sz="3799">
                <a:solidFill>
                  <a:srgbClr val="000000"/>
                </a:solidFill>
                <a:latin typeface="Baron"/>
              </a:rPr>
              <a:t>Explain course material to other students (collaboration)</a:t>
            </a:r>
          </a:p>
        </p:txBody>
      </p:sp>
      <p:sp>
        <p:nvSpPr>
          <p:cNvPr id="5" name="TextBox 5"/>
          <p:cNvSpPr txBox="1"/>
          <p:nvPr/>
        </p:nvSpPr>
        <p:spPr>
          <a:xfrm>
            <a:off x="6049649" y="9335178"/>
            <a:ext cx="7309693" cy="701039"/>
          </a:xfrm>
          <a:prstGeom prst="rect">
            <a:avLst/>
          </a:prstGeom>
        </p:spPr>
        <p:txBody>
          <a:bodyPr lIns="0" tIns="0" rIns="0" bIns="0" rtlCol="0" anchor="t">
            <a:spAutoFit/>
          </a:bodyPr>
          <a:lstStyle/>
          <a:p>
            <a:pPr marL="0" lvl="0" indent="0" algn="ctr">
              <a:lnSpc>
                <a:spcPts val="5460"/>
              </a:lnSpc>
              <a:spcBef>
                <a:spcPct val="0"/>
              </a:spcBef>
            </a:pPr>
            <a:r>
              <a:rPr lang="en-US" sz="3900">
                <a:solidFill>
                  <a:srgbClr val="000000"/>
                </a:solidFill>
                <a:latin typeface="Poppins Bold"/>
              </a:rPr>
              <a:t>% of NSSE/ FSSE Respondents</a:t>
            </a:r>
          </a:p>
        </p:txBody>
      </p:sp>
      <p:sp>
        <p:nvSpPr>
          <p:cNvPr id="6" name="Freeform 6"/>
          <p:cNvSpPr/>
          <p:nvPr/>
        </p:nvSpPr>
        <p:spPr>
          <a:xfrm>
            <a:off x="0" y="0"/>
            <a:ext cx="2848617" cy="2933968"/>
          </a:xfrm>
          <a:custGeom>
            <a:avLst/>
            <a:gdLst/>
            <a:ahLst/>
            <a:cxnLst/>
            <a:rect l="l" t="t" r="r" b="b"/>
            <a:pathLst>
              <a:path w="2848617" h="2933968">
                <a:moveTo>
                  <a:pt x="0" y="0"/>
                </a:moveTo>
                <a:lnTo>
                  <a:pt x="2848617" y="0"/>
                </a:lnTo>
                <a:lnTo>
                  <a:pt x="2848617" y="2933968"/>
                </a:lnTo>
                <a:lnTo>
                  <a:pt x="0" y="2933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7"/>
          <p:cNvSpPr txBox="1"/>
          <p:nvPr/>
        </p:nvSpPr>
        <p:spPr>
          <a:xfrm>
            <a:off x="629536" y="326525"/>
            <a:ext cx="1920145" cy="2223769"/>
          </a:xfrm>
          <a:prstGeom prst="rect">
            <a:avLst/>
          </a:prstGeom>
        </p:spPr>
        <p:txBody>
          <a:bodyPr lIns="0" tIns="0" rIns="0" bIns="0" rtlCol="0" anchor="t">
            <a:spAutoFit/>
          </a:bodyPr>
          <a:lstStyle/>
          <a:p>
            <a:pPr algn="ctr">
              <a:lnSpc>
                <a:spcPts val="4480"/>
              </a:lnSpc>
            </a:pPr>
            <a:r>
              <a:rPr lang="en-US" sz="3200">
                <a:solidFill>
                  <a:srgbClr val="000000"/>
                </a:solidFill>
                <a:latin typeface="Canva Sans 2 Bold"/>
              </a:rPr>
              <a:t>2023 NSSE/</a:t>
            </a:r>
          </a:p>
          <a:p>
            <a:pPr algn="ctr">
              <a:lnSpc>
                <a:spcPts val="4480"/>
              </a:lnSpc>
            </a:pPr>
            <a:r>
              <a:rPr lang="en-US" sz="3200">
                <a:solidFill>
                  <a:srgbClr val="000000"/>
                </a:solidFill>
                <a:latin typeface="Canva Sans 2 Bold"/>
              </a:rPr>
              <a:t>FSSE</a:t>
            </a:r>
          </a:p>
          <a:p>
            <a:pPr marL="0" lvl="0" indent="0" algn="ctr">
              <a:lnSpc>
                <a:spcPts val="4480"/>
              </a:lnSpc>
              <a:spcBef>
                <a:spcPct val="0"/>
              </a:spcBef>
            </a:pPr>
            <a:r>
              <a:rPr lang="en-US" sz="3200">
                <a:solidFill>
                  <a:srgbClr val="000000"/>
                </a:solidFill>
                <a:latin typeface="Canva Sans 2 Bold"/>
              </a:rPr>
              <a:t>results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09542" y="5763525"/>
            <a:ext cx="1326322" cy="1348230"/>
          </a:xfrm>
          <a:custGeom>
            <a:avLst/>
            <a:gdLst/>
            <a:ahLst/>
            <a:cxnLst/>
            <a:rect l="l" t="t" r="r" b="b"/>
            <a:pathLst>
              <a:path w="1326322" h="1348230">
                <a:moveTo>
                  <a:pt x="0" y="0"/>
                </a:moveTo>
                <a:lnTo>
                  <a:pt x="1326321" y="0"/>
                </a:lnTo>
                <a:lnTo>
                  <a:pt x="1326321" y="1348231"/>
                </a:lnTo>
                <a:lnTo>
                  <a:pt x="0" y="13482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3851809" y="5763525"/>
            <a:ext cx="1204532" cy="1577129"/>
          </a:xfrm>
          <a:custGeom>
            <a:avLst/>
            <a:gdLst/>
            <a:ahLst/>
            <a:cxnLst/>
            <a:rect l="l" t="t" r="r" b="b"/>
            <a:pathLst>
              <a:path w="1204532" h="1577129">
                <a:moveTo>
                  <a:pt x="0" y="0"/>
                </a:moveTo>
                <a:lnTo>
                  <a:pt x="1204532" y="0"/>
                </a:lnTo>
                <a:lnTo>
                  <a:pt x="1204532" y="1577129"/>
                </a:lnTo>
                <a:lnTo>
                  <a:pt x="0" y="15771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6170766" y="5903279"/>
            <a:ext cx="1306214" cy="1437375"/>
          </a:xfrm>
          <a:custGeom>
            <a:avLst/>
            <a:gdLst/>
            <a:ahLst/>
            <a:cxnLst/>
            <a:rect l="l" t="t" r="r" b="b"/>
            <a:pathLst>
              <a:path w="1306214" h="1437375">
                <a:moveTo>
                  <a:pt x="0" y="0"/>
                </a:moveTo>
                <a:lnTo>
                  <a:pt x="1306214" y="0"/>
                </a:lnTo>
                <a:lnTo>
                  <a:pt x="1306214" y="1437375"/>
                </a:lnTo>
                <a:lnTo>
                  <a:pt x="0" y="14373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TextBox 5"/>
          <p:cNvSpPr txBox="1"/>
          <p:nvPr/>
        </p:nvSpPr>
        <p:spPr>
          <a:xfrm>
            <a:off x="261171" y="306207"/>
            <a:ext cx="18026829" cy="2019300"/>
          </a:xfrm>
          <a:prstGeom prst="rect">
            <a:avLst/>
          </a:prstGeom>
        </p:spPr>
        <p:txBody>
          <a:bodyPr lIns="0" tIns="0" rIns="0" bIns="0" rtlCol="0" anchor="t">
            <a:spAutoFit/>
          </a:bodyPr>
          <a:lstStyle/>
          <a:p>
            <a:pPr algn="ctr">
              <a:lnSpc>
                <a:spcPts val="7136"/>
              </a:lnSpc>
            </a:pPr>
            <a:r>
              <a:rPr lang="en-US" sz="5947">
                <a:solidFill>
                  <a:srgbClr val="FD6823"/>
                </a:solidFill>
                <a:latin typeface="Poppins Ultra-Bold"/>
              </a:rPr>
              <a:t>Which strategy will you prioritize?</a:t>
            </a:r>
          </a:p>
          <a:p>
            <a:pPr algn="ctr">
              <a:lnSpc>
                <a:spcPts val="8336"/>
              </a:lnSpc>
            </a:pPr>
            <a:endParaRPr lang="en-US" sz="5947">
              <a:solidFill>
                <a:srgbClr val="FD6823"/>
              </a:solidFill>
              <a:latin typeface="Poppins Ultra-Bold"/>
            </a:endParaRPr>
          </a:p>
        </p:txBody>
      </p:sp>
      <p:grpSp>
        <p:nvGrpSpPr>
          <p:cNvPr id="6" name="Group 6"/>
          <p:cNvGrpSpPr/>
          <p:nvPr/>
        </p:nvGrpSpPr>
        <p:grpSpPr>
          <a:xfrm>
            <a:off x="2072702" y="2142558"/>
            <a:ext cx="806227" cy="806227"/>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823"/>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44940" y="8352036"/>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TextBox 10"/>
          <p:cNvSpPr txBox="1"/>
          <p:nvPr/>
        </p:nvSpPr>
        <p:spPr>
          <a:xfrm>
            <a:off x="3238185" y="2185308"/>
            <a:ext cx="13110121" cy="625475"/>
          </a:xfrm>
          <a:prstGeom prst="rect">
            <a:avLst/>
          </a:prstGeom>
        </p:spPr>
        <p:txBody>
          <a:bodyPr lIns="0" tIns="0" rIns="0" bIns="0" rtlCol="0" anchor="t">
            <a:spAutoFit/>
          </a:bodyPr>
          <a:lstStyle/>
          <a:p>
            <a:pPr marL="0" lvl="0" indent="0" algn="ctr">
              <a:lnSpc>
                <a:spcPts val="4899"/>
              </a:lnSpc>
              <a:spcBef>
                <a:spcPct val="0"/>
              </a:spcBef>
            </a:pPr>
            <a:r>
              <a:rPr lang="en-US" sz="3499">
                <a:solidFill>
                  <a:srgbClr val="000000"/>
                </a:solidFill>
                <a:latin typeface="Poppins Bold"/>
              </a:rPr>
              <a:t>Opportunities for students to summarize course material </a:t>
            </a:r>
          </a:p>
        </p:txBody>
      </p:sp>
      <p:grpSp>
        <p:nvGrpSpPr>
          <p:cNvPr id="11" name="Group 11"/>
          <p:cNvGrpSpPr/>
          <p:nvPr/>
        </p:nvGrpSpPr>
        <p:grpSpPr>
          <a:xfrm>
            <a:off x="2072702" y="3315201"/>
            <a:ext cx="806227" cy="80622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823"/>
            </a:solidFill>
          </p:spPr>
          <p:txBody>
            <a:bodyPr/>
            <a:lstStyle/>
            <a:p>
              <a:endParaRPr lang="en-US"/>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261171" y="7947013"/>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15" name="Group 15"/>
          <p:cNvGrpSpPr/>
          <p:nvPr/>
        </p:nvGrpSpPr>
        <p:grpSpPr>
          <a:xfrm>
            <a:off x="2072702" y="4487844"/>
            <a:ext cx="806227" cy="806227"/>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823"/>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8" name="Freeform 18"/>
          <p:cNvSpPr/>
          <p:nvPr/>
        </p:nvSpPr>
        <p:spPr>
          <a:xfrm>
            <a:off x="-44940" y="7815889"/>
            <a:ext cx="612223" cy="667273"/>
          </a:xfrm>
          <a:custGeom>
            <a:avLst/>
            <a:gdLst/>
            <a:ahLst/>
            <a:cxnLst/>
            <a:rect l="l" t="t" r="r" b="b"/>
            <a:pathLst>
              <a:path w="612223" h="667273">
                <a:moveTo>
                  <a:pt x="0" y="0"/>
                </a:moveTo>
                <a:lnTo>
                  <a:pt x="612223" y="0"/>
                </a:lnTo>
                <a:lnTo>
                  <a:pt x="612223" y="667272"/>
                </a:lnTo>
                <a:lnTo>
                  <a:pt x="0" y="6672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19" name="Group 19"/>
          <p:cNvGrpSpPr/>
          <p:nvPr/>
        </p:nvGrpSpPr>
        <p:grpSpPr>
          <a:xfrm>
            <a:off x="2072702" y="5660487"/>
            <a:ext cx="806227" cy="80622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823"/>
            </a:solidFill>
          </p:spPr>
          <p:txBody>
            <a:bodyPr/>
            <a:lstStyle/>
            <a:p>
              <a:endParaRPr lang="en-US"/>
            </a:p>
          </p:txBody>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a:off x="416477" y="8352036"/>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3" name="Freeform 23"/>
          <p:cNvSpPr/>
          <p:nvPr/>
        </p:nvSpPr>
        <p:spPr>
          <a:xfrm>
            <a:off x="567283" y="9619727"/>
            <a:ext cx="612223" cy="667273"/>
          </a:xfrm>
          <a:custGeom>
            <a:avLst/>
            <a:gdLst/>
            <a:ahLst/>
            <a:cxnLst/>
            <a:rect l="l" t="t" r="r" b="b"/>
            <a:pathLst>
              <a:path w="612223" h="667273">
                <a:moveTo>
                  <a:pt x="0" y="0"/>
                </a:moveTo>
                <a:lnTo>
                  <a:pt x="612222" y="0"/>
                </a:lnTo>
                <a:lnTo>
                  <a:pt x="612222" y="667273"/>
                </a:lnTo>
                <a:lnTo>
                  <a:pt x="0" y="6672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24" name="Group 24"/>
          <p:cNvGrpSpPr/>
          <p:nvPr/>
        </p:nvGrpSpPr>
        <p:grpSpPr>
          <a:xfrm>
            <a:off x="2072702" y="6833130"/>
            <a:ext cx="806227" cy="806227"/>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823"/>
            </a:solidFill>
          </p:spPr>
          <p:txBody>
            <a:bodyPr/>
            <a:lstStyle/>
            <a:p>
              <a:endParaRPr lang="en-US"/>
            </a:p>
          </p:txBody>
        </p:sp>
        <p:sp>
          <p:nvSpPr>
            <p:cNvPr id="26" name="TextBox 2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7" name="Freeform 27"/>
          <p:cNvSpPr/>
          <p:nvPr/>
        </p:nvSpPr>
        <p:spPr>
          <a:xfrm>
            <a:off x="599889" y="8685673"/>
            <a:ext cx="612223" cy="667273"/>
          </a:xfrm>
          <a:custGeom>
            <a:avLst/>
            <a:gdLst/>
            <a:ahLst/>
            <a:cxnLst/>
            <a:rect l="l" t="t" r="r" b="b"/>
            <a:pathLst>
              <a:path w="612223" h="667273">
                <a:moveTo>
                  <a:pt x="0" y="0"/>
                </a:moveTo>
                <a:lnTo>
                  <a:pt x="612222" y="0"/>
                </a:lnTo>
                <a:lnTo>
                  <a:pt x="612222" y="667272"/>
                </a:lnTo>
                <a:lnTo>
                  <a:pt x="0" y="6672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28" name="Group 28"/>
          <p:cNvGrpSpPr/>
          <p:nvPr/>
        </p:nvGrpSpPr>
        <p:grpSpPr>
          <a:xfrm>
            <a:off x="2072702" y="8005773"/>
            <a:ext cx="806227" cy="806227"/>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823"/>
            </a:solidFill>
          </p:spPr>
          <p:txBody>
            <a:bodyPr/>
            <a:lstStyle/>
            <a:p>
              <a:endParaRPr lang="en-US"/>
            </a:p>
          </p:txBody>
        </p:sp>
        <p:sp>
          <p:nvSpPr>
            <p:cNvPr id="30" name="TextBox 3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31" name="Group 31"/>
          <p:cNvGrpSpPr/>
          <p:nvPr/>
        </p:nvGrpSpPr>
        <p:grpSpPr>
          <a:xfrm>
            <a:off x="2072702" y="9178416"/>
            <a:ext cx="806227" cy="806227"/>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823"/>
            </a:solidFill>
          </p:spPr>
          <p:txBody>
            <a:bodyPr/>
            <a:lstStyle/>
            <a:p>
              <a:endParaRPr lang="en-US"/>
            </a:p>
          </p:txBody>
        </p:sp>
        <p:sp>
          <p:nvSpPr>
            <p:cNvPr id="33" name="TextBox 3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4" name="TextBox 34"/>
          <p:cNvSpPr txBox="1"/>
          <p:nvPr/>
        </p:nvSpPr>
        <p:spPr>
          <a:xfrm>
            <a:off x="3244631" y="3495952"/>
            <a:ext cx="7158484" cy="625475"/>
          </a:xfrm>
          <a:prstGeom prst="rect">
            <a:avLst/>
          </a:prstGeom>
        </p:spPr>
        <p:txBody>
          <a:bodyPr lIns="0" tIns="0" rIns="0" bIns="0" rtlCol="0" anchor="t">
            <a:spAutoFit/>
          </a:bodyPr>
          <a:lstStyle/>
          <a:p>
            <a:pPr marL="0" lvl="0" indent="0" algn="ctr">
              <a:lnSpc>
                <a:spcPts val="4899"/>
              </a:lnSpc>
              <a:spcBef>
                <a:spcPct val="0"/>
              </a:spcBef>
            </a:pPr>
            <a:r>
              <a:rPr lang="en-US" sz="3499">
                <a:solidFill>
                  <a:srgbClr val="000000"/>
                </a:solidFill>
                <a:latin typeface="Poppins Bold"/>
              </a:rPr>
              <a:t>Improving course organization </a:t>
            </a:r>
          </a:p>
        </p:txBody>
      </p:sp>
      <p:sp>
        <p:nvSpPr>
          <p:cNvPr id="35" name="TextBox 35"/>
          <p:cNvSpPr txBox="1"/>
          <p:nvPr/>
        </p:nvSpPr>
        <p:spPr>
          <a:xfrm>
            <a:off x="3265058" y="4668595"/>
            <a:ext cx="13291021" cy="625475"/>
          </a:xfrm>
          <a:prstGeom prst="rect">
            <a:avLst/>
          </a:prstGeom>
        </p:spPr>
        <p:txBody>
          <a:bodyPr lIns="0" tIns="0" rIns="0" bIns="0" rtlCol="0" anchor="t">
            <a:spAutoFit/>
          </a:bodyPr>
          <a:lstStyle/>
          <a:p>
            <a:pPr marL="0" lvl="0" indent="0" algn="ctr">
              <a:lnSpc>
                <a:spcPts val="4899"/>
              </a:lnSpc>
              <a:spcBef>
                <a:spcPct val="0"/>
              </a:spcBef>
            </a:pPr>
            <a:r>
              <a:rPr lang="en-US" sz="3499">
                <a:solidFill>
                  <a:srgbClr val="000000"/>
                </a:solidFill>
                <a:latin typeface="Poppins Bold"/>
              </a:rPr>
              <a:t>Connecting course materials to students’ prior knowledge</a:t>
            </a:r>
          </a:p>
        </p:txBody>
      </p:sp>
      <p:sp>
        <p:nvSpPr>
          <p:cNvPr id="36" name="TextBox 36"/>
          <p:cNvSpPr txBox="1"/>
          <p:nvPr/>
        </p:nvSpPr>
        <p:spPr>
          <a:xfrm>
            <a:off x="3302181" y="5841238"/>
            <a:ext cx="13046125" cy="625475"/>
          </a:xfrm>
          <a:prstGeom prst="rect">
            <a:avLst/>
          </a:prstGeom>
        </p:spPr>
        <p:txBody>
          <a:bodyPr lIns="0" tIns="0" rIns="0" bIns="0" rtlCol="0" anchor="t">
            <a:spAutoFit/>
          </a:bodyPr>
          <a:lstStyle/>
          <a:p>
            <a:pPr marL="0" lvl="0" indent="0" algn="ctr">
              <a:lnSpc>
                <a:spcPts val="4899"/>
              </a:lnSpc>
              <a:spcBef>
                <a:spcPct val="0"/>
              </a:spcBef>
            </a:pPr>
            <a:r>
              <a:rPr lang="en-US" sz="3499">
                <a:solidFill>
                  <a:srgbClr val="000000"/>
                </a:solidFill>
                <a:latin typeface="Poppins Bold"/>
              </a:rPr>
              <a:t>Adjusting assessment to avoid privileging memorization </a:t>
            </a:r>
          </a:p>
        </p:txBody>
      </p:sp>
      <p:sp>
        <p:nvSpPr>
          <p:cNvPr id="37" name="TextBox 37"/>
          <p:cNvSpPr txBox="1"/>
          <p:nvPr/>
        </p:nvSpPr>
        <p:spPr>
          <a:xfrm>
            <a:off x="3238185" y="7016506"/>
            <a:ext cx="12330038" cy="625475"/>
          </a:xfrm>
          <a:prstGeom prst="rect">
            <a:avLst/>
          </a:prstGeom>
        </p:spPr>
        <p:txBody>
          <a:bodyPr lIns="0" tIns="0" rIns="0" bIns="0" rtlCol="0" anchor="t">
            <a:spAutoFit/>
          </a:bodyPr>
          <a:lstStyle/>
          <a:p>
            <a:pPr marL="0" lvl="0" indent="0" algn="ctr">
              <a:lnSpc>
                <a:spcPts val="4899"/>
              </a:lnSpc>
              <a:spcBef>
                <a:spcPct val="0"/>
              </a:spcBef>
            </a:pPr>
            <a:r>
              <a:rPr lang="en-US" sz="3499">
                <a:solidFill>
                  <a:srgbClr val="000000"/>
                </a:solidFill>
                <a:latin typeface="Poppins Bold"/>
              </a:rPr>
              <a:t>Opportunities for students to examine their own views</a:t>
            </a:r>
          </a:p>
        </p:txBody>
      </p:sp>
      <p:sp>
        <p:nvSpPr>
          <p:cNvPr id="38" name="TextBox 38"/>
          <p:cNvSpPr txBox="1"/>
          <p:nvPr/>
        </p:nvSpPr>
        <p:spPr>
          <a:xfrm>
            <a:off x="1409542" y="8108706"/>
            <a:ext cx="17489326" cy="625475"/>
          </a:xfrm>
          <a:prstGeom prst="rect">
            <a:avLst/>
          </a:prstGeom>
        </p:spPr>
        <p:txBody>
          <a:bodyPr lIns="0" tIns="0" rIns="0" bIns="0" rtlCol="0" anchor="t">
            <a:spAutoFit/>
          </a:bodyPr>
          <a:lstStyle/>
          <a:p>
            <a:pPr marL="0" lvl="0" indent="0" algn="ctr">
              <a:lnSpc>
                <a:spcPts val="4899"/>
              </a:lnSpc>
              <a:spcBef>
                <a:spcPct val="0"/>
              </a:spcBef>
            </a:pPr>
            <a:r>
              <a:rPr lang="en-US" sz="3499">
                <a:solidFill>
                  <a:srgbClr val="000000"/>
                </a:solidFill>
                <a:latin typeface="Poppins Bold"/>
              </a:rPr>
              <a:t>Opportunities for students to apply facts/theorie to problems</a:t>
            </a:r>
          </a:p>
        </p:txBody>
      </p:sp>
      <p:sp>
        <p:nvSpPr>
          <p:cNvPr id="39" name="TextBox 39"/>
          <p:cNvSpPr txBox="1"/>
          <p:nvPr/>
        </p:nvSpPr>
        <p:spPr>
          <a:xfrm>
            <a:off x="1745438" y="9257695"/>
            <a:ext cx="16817534" cy="625475"/>
          </a:xfrm>
          <a:prstGeom prst="rect">
            <a:avLst/>
          </a:prstGeom>
        </p:spPr>
        <p:txBody>
          <a:bodyPr lIns="0" tIns="0" rIns="0" bIns="0" rtlCol="0" anchor="t">
            <a:spAutoFit/>
          </a:bodyPr>
          <a:lstStyle/>
          <a:p>
            <a:pPr marL="0" lvl="0" indent="0" algn="ctr">
              <a:lnSpc>
                <a:spcPts val="4899"/>
              </a:lnSpc>
              <a:spcBef>
                <a:spcPct val="0"/>
              </a:spcBef>
            </a:pPr>
            <a:r>
              <a:rPr lang="en-US" sz="3499">
                <a:solidFill>
                  <a:srgbClr val="000000"/>
                </a:solidFill>
                <a:latin typeface="Poppins Bold"/>
              </a:rPr>
              <a:t>Opportunities for students to explain course material to peers</a:t>
            </a:r>
          </a:p>
        </p:txBody>
      </p:sp>
      <p:sp>
        <p:nvSpPr>
          <p:cNvPr id="40" name="TextBox 40"/>
          <p:cNvSpPr txBox="1"/>
          <p:nvPr/>
        </p:nvSpPr>
        <p:spPr>
          <a:xfrm>
            <a:off x="2301836" y="2054498"/>
            <a:ext cx="347960" cy="887095"/>
          </a:xfrm>
          <a:prstGeom prst="rect">
            <a:avLst/>
          </a:prstGeom>
        </p:spPr>
        <p:txBody>
          <a:bodyPr lIns="0" tIns="0" rIns="0" bIns="0" rtlCol="0" anchor="t">
            <a:spAutoFit/>
          </a:bodyPr>
          <a:lstStyle/>
          <a:p>
            <a:pPr marL="0" lvl="0" indent="0" algn="ctr">
              <a:lnSpc>
                <a:spcPts val="7279"/>
              </a:lnSpc>
              <a:spcBef>
                <a:spcPct val="0"/>
              </a:spcBef>
            </a:pPr>
            <a:r>
              <a:rPr lang="en-US" sz="5199">
                <a:solidFill>
                  <a:srgbClr val="FFFFFF"/>
                </a:solidFill>
                <a:latin typeface="Canva Sans 2 Bold"/>
              </a:rPr>
              <a:t>1</a:t>
            </a:r>
          </a:p>
        </p:txBody>
      </p:sp>
      <p:sp>
        <p:nvSpPr>
          <p:cNvPr id="41" name="TextBox 41"/>
          <p:cNvSpPr txBox="1"/>
          <p:nvPr/>
        </p:nvSpPr>
        <p:spPr>
          <a:xfrm>
            <a:off x="2291827" y="3238799"/>
            <a:ext cx="367978" cy="887095"/>
          </a:xfrm>
          <a:prstGeom prst="rect">
            <a:avLst/>
          </a:prstGeom>
        </p:spPr>
        <p:txBody>
          <a:bodyPr lIns="0" tIns="0" rIns="0" bIns="0" rtlCol="0" anchor="t">
            <a:spAutoFit/>
          </a:bodyPr>
          <a:lstStyle/>
          <a:p>
            <a:pPr marL="0" lvl="0" indent="0" algn="ctr">
              <a:lnSpc>
                <a:spcPts val="7279"/>
              </a:lnSpc>
              <a:spcBef>
                <a:spcPct val="0"/>
              </a:spcBef>
            </a:pPr>
            <a:r>
              <a:rPr lang="en-US" sz="5199">
                <a:solidFill>
                  <a:srgbClr val="FFFFFF"/>
                </a:solidFill>
                <a:latin typeface="Canva Sans 2 Bold"/>
              </a:rPr>
              <a:t>2</a:t>
            </a:r>
          </a:p>
        </p:txBody>
      </p:sp>
      <p:sp>
        <p:nvSpPr>
          <p:cNvPr id="42" name="TextBox 42"/>
          <p:cNvSpPr txBox="1"/>
          <p:nvPr/>
        </p:nvSpPr>
        <p:spPr>
          <a:xfrm>
            <a:off x="2280702" y="4421169"/>
            <a:ext cx="390227" cy="887095"/>
          </a:xfrm>
          <a:prstGeom prst="rect">
            <a:avLst/>
          </a:prstGeom>
        </p:spPr>
        <p:txBody>
          <a:bodyPr lIns="0" tIns="0" rIns="0" bIns="0" rtlCol="0" anchor="t">
            <a:spAutoFit/>
          </a:bodyPr>
          <a:lstStyle/>
          <a:p>
            <a:pPr marL="0" lvl="0" indent="0" algn="ctr">
              <a:lnSpc>
                <a:spcPts val="7279"/>
              </a:lnSpc>
              <a:spcBef>
                <a:spcPct val="0"/>
              </a:spcBef>
            </a:pPr>
            <a:r>
              <a:rPr lang="en-US" sz="5199">
                <a:solidFill>
                  <a:srgbClr val="FFFFFF"/>
                </a:solidFill>
                <a:latin typeface="Canva Sans 2 Bold"/>
              </a:rPr>
              <a:t>3</a:t>
            </a:r>
          </a:p>
        </p:txBody>
      </p:sp>
      <p:sp>
        <p:nvSpPr>
          <p:cNvPr id="43" name="TextBox 43"/>
          <p:cNvSpPr txBox="1"/>
          <p:nvPr/>
        </p:nvSpPr>
        <p:spPr>
          <a:xfrm>
            <a:off x="2270396" y="5550545"/>
            <a:ext cx="410840" cy="887095"/>
          </a:xfrm>
          <a:prstGeom prst="rect">
            <a:avLst/>
          </a:prstGeom>
        </p:spPr>
        <p:txBody>
          <a:bodyPr lIns="0" tIns="0" rIns="0" bIns="0" rtlCol="0" anchor="t">
            <a:spAutoFit/>
          </a:bodyPr>
          <a:lstStyle/>
          <a:p>
            <a:pPr marL="0" lvl="0" indent="0" algn="ctr">
              <a:lnSpc>
                <a:spcPts val="7279"/>
              </a:lnSpc>
              <a:spcBef>
                <a:spcPct val="0"/>
              </a:spcBef>
            </a:pPr>
            <a:r>
              <a:rPr lang="en-US" sz="5199">
                <a:solidFill>
                  <a:srgbClr val="FFFFFF"/>
                </a:solidFill>
                <a:latin typeface="Canva Sans 2 Bold"/>
              </a:rPr>
              <a:t>4</a:t>
            </a:r>
          </a:p>
        </p:txBody>
      </p:sp>
      <p:sp>
        <p:nvSpPr>
          <p:cNvPr id="44" name="TextBox 44"/>
          <p:cNvSpPr txBox="1"/>
          <p:nvPr/>
        </p:nvSpPr>
        <p:spPr>
          <a:xfrm>
            <a:off x="2277167" y="6737880"/>
            <a:ext cx="397297" cy="887095"/>
          </a:xfrm>
          <a:prstGeom prst="rect">
            <a:avLst/>
          </a:prstGeom>
        </p:spPr>
        <p:txBody>
          <a:bodyPr lIns="0" tIns="0" rIns="0" bIns="0" rtlCol="0" anchor="t">
            <a:spAutoFit/>
          </a:bodyPr>
          <a:lstStyle/>
          <a:p>
            <a:pPr marL="0" lvl="0" indent="0" algn="ctr">
              <a:lnSpc>
                <a:spcPts val="7279"/>
              </a:lnSpc>
              <a:spcBef>
                <a:spcPct val="0"/>
              </a:spcBef>
            </a:pPr>
            <a:r>
              <a:rPr lang="en-US" sz="5199">
                <a:solidFill>
                  <a:srgbClr val="FFFFFF"/>
                </a:solidFill>
                <a:latin typeface="Canva Sans 2 Bold"/>
              </a:rPr>
              <a:t>5</a:t>
            </a:r>
          </a:p>
        </p:txBody>
      </p:sp>
      <p:sp>
        <p:nvSpPr>
          <p:cNvPr id="45" name="TextBox 45"/>
          <p:cNvSpPr txBox="1"/>
          <p:nvPr/>
        </p:nvSpPr>
        <p:spPr>
          <a:xfrm>
            <a:off x="2261689" y="7910523"/>
            <a:ext cx="428253" cy="887095"/>
          </a:xfrm>
          <a:prstGeom prst="rect">
            <a:avLst/>
          </a:prstGeom>
        </p:spPr>
        <p:txBody>
          <a:bodyPr lIns="0" tIns="0" rIns="0" bIns="0" rtlCol="0" anchor="t">
            <a:spAutoFit/>
          </a:bodyPr>
          <a:lstStyle/>
          <a:p>
            <a:pPr marL="0" lvl="0" indent="0" algn="ctr">
              <a:lnSpc>
                <a:spcPts val="7279"/>
              </a:lnSpc>
              <a:spcBef>
                <a:spcPct val="0"/>
              </a:spcBef>
            </a:pPr>
            <a:r>
              <a:rPr lang="en-US" sz="5199">
                <a:solidFill>
                  <a:srgbClr val="FFFFFF"/>
                </a:solidFill>
                <a:latin typeface="Canva Sans 2 Bold"/>
              </a:rPr>
              <a:t>6</a:t>
            </a:r>
          </a:p>
        </p:txBody>
      </p:sp>
      <p:sp>
        <p:nvSpPr>
          <p:cNvPr id="46" name="TextBox 46"/>
          <p:cNvSpPr txBox="1"/>
          <p:nvPr/>
        </p:nvSpPr>
        <p:spPr>
          <a:xfrm>
            <a:off x="2308607" y="9193000"/>
            <a:ext cx="334417" cy="887095"/>
          </a:xfrm>
          <a:prstGeom prst="rect">
            <a:avLst/>
          </a:prstGeom>
        </p:spPr>
        <p:txBody>
          <a:bodyPr lIns="0" tIns="0" rIns="0" bIns="0" rtlCol="0" anchor="t">
            <a:spAutoFit/>
          </a:bodyPr>
          <a:lstStyle/>
          <a:p>
            <a:pPr marL="0" lvl="0" indent="0" algn="ctr">
              <a:lnSpc>
                <a:spcPts val="7279"/>
              </a:lnSpc>
              <a:spcBef>
                <a:spcPct val="0"/>
              </a:spcBef>
            </a:pPr>
            <a:r>
              <a:rPr lang="en-US" sz="5199">
                <a:solidFill>
                  <a:srgbClr val="FFFFFF"/>
                </a:solidFill>
                <a:latin typeface="Canva Sans 2 Bold"/>
              </a:rPr>
              <a:t>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83499" y="1425867"/>
            <a:ext cx="7119183" cy="7119183"/>
            <a:chOff x="0" y="0"/>
            <a:chExt cx="812800" cy="812800"/>
          </a:xfrm>
        </p:grpSpPr>
        <p:sp>
          <p:nvSpPr>
            <p:cNvPr id="3" name="Freeform 3"/>
            <p:cNvSpPr/>
            <p:nvPr/>
          </p:nvSpPr>
          <p:spPr>
            <a:xfrm>
              <a:off x="18919" y="18919"/>
              <a:ext cx="774963" cy="774963"/>
            </a:xfrm>
            <a:custGeom>
              <a:avLst/>
              <a:gdLst/>
              <a:ahLst/>
              <a:cxnLst/>
              <a:rect l="l" t="t" r="r" b="b"/>
              <a:pathLst>
                <a:path w="774963" h="774963">
                  <a:moveTo>
                    <a:pt x="419777" y="13377"/>
                  </a:moveTo>
                  <a:lnTo>
                    <a:pt x="761585" y="355185"/>
                  </a:lnTo>
                  <a:cubicBezTo>
                    <a:pt x="770150" y="363750"/>
                    <a:pt x="774962" y="375368"/>
                    <a:pt x="774962" y="387481"/>
                  </a:cubicBezTo>
                  <a:cubicBezTo>
                    <a:pt x="774962" y="399594"/>
                    <a:pt x="770150" y="411212"/>
                    <a:pt x="761585" y="419777"/>
                  </a:cubicBezTo>
                  <a:lnTo>
                    <a:pt x="419777" y="761585"/>
                  </a:lnTo>
                  <a:cubicBezTo>
                    <a:pt x="411212" y="770150"/>
                    <a:pt x="399594" y="774962"/>
                    <a:pt x="387481" y="774962"/>
                  </a:cubicBezTo>
                  <a:cubicBezTo>
                    <a:pt x="375368" y="774962"/>
                    <a:pt x="363750" y="770150"/>
                    <a:pt x="355185" y="761585"/>
                  </a:cubicBezTo>
                  <a:lnTo>
                    <a:pt x="13377" y="419777"/>
                  </a:lnTo>
                  <a:cubicBezTo>
                    <a:pt x="4812" y="411212"/>
                    <a:pt x="0" y="399594"/>
                    <a:pt x="0" y="387481"/>
                  </a:cubicBezTo>
                  <a:cubicBezTo>
                    <a:pt x="0" y="375368"/>
                    <a:pt x="4812" y="363750"/>
                    <a:pt x="13377" y="355185"/>
                  </a:cubicBezTo>
                  <a:lnTo>
                    <a:pt x="355185" y="13377"/>
                  </a:lnTo>
                  <a:cubicBezTo>
                    <a:pt x="363750" y="4812"/>
                    <a:pt x="375368" y="0"/>
                    <a:pt x="387481" y="0"/>
                  </a:cubicBezTo>
                  <a:cubicBezTo>
                    <a:pt x="399594" y="0"/>
                    <a:pt x="411212" y="4812"/>
                    <a:pt x="419777" y="13377"/>
                  </a:cubicBezTo>
                  <a:close/>
                </a:path>
              </a:pathLst>
            </a:custGeom>
            <a:solidFill>
              <a:srgbClr val="FD6823"/>
            </a:solidFill>
          </p:spPr>
          <p:txBody>
            <a:bodyPr/>
            <a:lstStyle/>
            <a:p>
              <a:endParaRPr lang="en-US"/>
            </a:p>
          </p:txBody>
        </p:sp>
        <p:sp>
          <p:nvSpPr>
            <p:cNvPr id="4" name="TextBox 4"/>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342076" y="747014"/>
            <a:ext cx="2684152" cy="2684152"/>
            <a:chOff x="0" y="0"/>
            <a:chExt cx="812800" cy="812800"/>
          </a:xfrm>
        </p:grpSpPr>
        <p:sp>
          <p:nvSpPr>
            <p:cNvPr id="6" name="Freeform 6"/>
            <p:cNvSpPr/>
            <p:nvPr/>
          </p:nvSpPr>
          <p:spPr>
            <a:xfrm>
              <a:off x="15531" y="15531"/>
              <a:ext cx="781737" cy="781737"/>
            </a:xfrm>
            <a:custGeom>
              <a:avLst/>
              <a:gdLst/>
              <a:ahLst/>
              <a:cxnLst/>
              <a:rect l="l" t="t" r="r" b="b"/>
              <a:pathLst>
                <a:path w="781737" h="781737">
                  <a:moveTo>
                    <a:pt x="417383" y="10983"/>
                  </a:moveTo>
                  <a:lnTo>
                    <a:pt x="770755" y="364355"/>
                  </a:lnTo>
                  <a:cubicBezTo>
                    <a:pt x="777787" y="371387"/>
                    <a:pt x="781738" y="380924"/>
                    <a:pt x="781738" y="390869"/>
                  </a:cubicBezTo>
                  <a:cubicBezTo>
                    <a:pt x="781738" y="400814"/>
                    <a:pt x="777787" y="410351"/>
                    <a:pt x="770755" y="417383"/>
                  </a:cubicBezTo>
                  <a:lnTo>
                    <a:pt x="417383" y="770755"/>
                  </a:lnTo>
                  <a:cubicBezTo>
                    <a:pt x="410351" y="777787"/>
                    <a:pt x="400814" y="781738"/>
                    <a:pt x="390869" y="781738"/>
                  </a:cubicBezTo>
                  <a:cubicBezTo>
                    <a:pt x="380924" y="781738"/>
                    <a:pt x="371387" y="777787"/>
                    <a:pt x="364355" y="770755"/>
                  </a:cubicBezTo>
                  <a:lnTo>
                    <a:pt x="10983" y="417383"/>
                  </a:lnTo>
                  <a:cubicBezTo>
                    <a:pt x="3951" y="410351"/>
                    <a:pt x="0" y="400814"/>
                    <a:pt x="0" y="390869"/>
                  </a:cubicBezTo>
                  <a:cubicBezTo>
                    <a:pt x="0" y="380924"/>
                    <a:pt x="3951" y="371387"/>
                    <a:pt x="10983" y="364355"/>
                  </a:cubicBezTo>
                  <a:lnTo>
                    <a:pt x="364355" y="10983"/>
                  </a:lnTo>
                  <a:cubicBezTo>
                    <a:pt x="371387" y="3951"/>
                    <a:pt x="380924" y="0"/>
                    <a:pt x="390869" y="0"/>
                  </a:cubicBezTo>
                  <a:cubicBezTo>
                    <a:pt x="400814" y="0"/>
                    <a:pt x="410351" y="3951"/>
                    <a:pt x="417383" y="10983"/>
                  </a:cubicBezTo>
                  <a:close/>
                </a:path>
              </a:pathLst>
            </a:custGeom>
            <a:solidFill>
              <a:srgbClr val="F5AF19"/>
            </a:solidFill>
          </p:spPr>
          <p:txBody>
            <a:bodyPr/>
            <a:lstStyle/>
            <a:p>
              <a:endParaRPr lang="en-US"/>
            </a:p>
          </p:txBody>
        </p:sp>
        <p:sp>
          <p:nvSpPr>
            <p:cNvPr id="7" name="TextBox 7"/>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733206" y="6259903"/>
            <a:ext cx="1466412" cy="1466412"/>
            <a:chOff x="0" y="0"/>
            <a:chExt cx="812800" cy="812800"/>
          </a:xfrm>
        </p:grpSpPr>
        <p:sp>
          <p:nvSpPr>
            <p:cNvPr id="9" name="Freeform 9"/>
            <p:cNvSpPr/>
            <p:nvPr/>
          </p:nvSpPr>
          <p:spPr>
            <a:xfrm>
              <a:off x="21728" y="21728"/>
              <a:ext cx="769344" cy="769344"/>
            </a:xfrm>
            <a:custGeom>
              <a:avLst/>
              <a:gdLst/>
              <a:ahLst/>
              <a:cxnLst/>
              <a:rect l="l" t="t" r="r" b="b"/>
              <a:pathLst>
                <a:path w="769344" h="769344">
                  <a:moveTo>
                    <a:pt x="433203" y="26803"/>
                  </a:moveTo>
                  <a:lnTo>
                    <a:pt x="742541" y="336141"/>
                  </a:lnTo>
                  <a:cubicBezTo>
                    <a:pt x="769344" y="362944"/>
                    <a:pt x="769344" y="406400"/>
                    <a:pt x="742541" y="433203"/>
                  </a:cubicBezTo>
                  <a:lnTo>
                    <a:pt x="433203" y="742541"/>
                  </a:lnTo>
                  <a:cubicBezTo>
                    <a:pt x="406400" y="769344"/>
                    <a:pt x="362944" y="769344"/>
                    <a:pt x="336141" y="742541"/>
                  </a:cubicBezTo>
                  <a:lnTo>
                    <a:pt x="26803" y="433203"/>
                  </a:lnTo>
                  <a:cubicBezTo>
                    <a:pt x="0" y="406400"/>
                    <a:pt x="0" y="362944"/>
                    <a:pt x="26803" y="336141"/>
                  </a:cubicBezTo>
                  <a:lnTo>
                    <a:pt x="336141" y="26803"/>
                  </a:lnTo>
                  <a:cubicBezTo>
                    <a:pt x="362944" y="0"/>
                    <a:pt x="406400" y="0"/>
                    <a:pt x="433203" y="26803"/>
                  </a:cubicBezTo>
                  <a:close/>
                </a:path>
              </a:pathLst>
            </a:custGeom>
            <a:solidFill>
              <a:srgbClr val="F5AF19"/>
            </a:solidFill>
          </p:spPr>
          <p:txBody>
            <a:bodyPr/>
            <a:lstStyle/>
            <a:p>
              <a:endParaRPr lang="en-US"/>
            </a:p>
          </p:txBody>
        </p:sp>
        <p:sp>
          <p:nvSpPr>
            <p:cNvPr id="10" name="TextBox 10"/>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2986249" y="1803222"/>
            <a:ext cx="3548019" cy="3548019"/>
            <a:chOff x="0" y="0"/>
            <a:chExt cx="812800" cy="812800"/>
          </a:xfrm>
        </p:grpSpPr>
        <p:sp>
          <p:nvSpPr>
            <p:cNvPr id="12" name="Freeform 12"/>
            <p:cNvSpPr/>
            <p:nvPr/>
          </p:nvSpPr>
          <p:spPr>
            <a:xfrm>
              <a:off x="8980" y="8980"/>
              <a:ext cx="794839" cy="794839"/>
            </a:xfrm>
            <a:custGeom>
              <a:avLst/>
              <a:gdLst/>
              <a:ahLst/>
              <a:cxnLst/>
              <a:rect l="l" t="t" r="r" b="b"/>
              <a:pathLst>
                <a:path w="794839" h="794839">
                  <a:moveTo>
                    <a:pt x="417478" y="11078"/>
                  </a:moveTo>
                  <a:lnTo>
                    <a:pt x="783762" y="377362"/>
                  </a:lnTo>
                  <a:cubicBezTo>
                    <a:pt x="794840" y="388440"/>
                    <a:pt x="794840" y="406400"/>
                    <a:pt x="783762" y="417478"/>
                  </a:cubicBezTo>
                  <a:lnTo>
                    <a:pt x="417478" y="783762"/>
                  </a:lnTo>
                  <a:cubicBezTo>
                    <a:pt x="406400" y="794840"/>
                    <a:pt x="388440" y="794840"/>
                    <a:pt x="377362" y="783762"/>
                  </a:cubicBezTo>
                  <a:lnTo>
                    <a:pt x="11078" y="417478"/>
                  </a:lnTo>
                  <a:cubicBezTo>
                    <a:pt x="0" y="406400"/>
                    <a:pt x="0" y="388440"/>
                    <a:pt x="11078" y="377362"/>
                  </a:cubicBezTo>
                  <a:lnTo>
                    <a:pt x="377362" y="11078"/>
                  </a:lnTo>
                  <a:cubicBezTo>
                    <a:pt x="388440" y="0"/>
                    <a:pt x="406400" y="0"/>
                    <a:pt x="417478" y="11078"/>
                  </a:cubicBezTo>
                  <a:close/>
                </a:path>
              </a:pathLst>
            </a:custGeom>
            <a:solidFill>
              <a:srgbClr val="FD6823"/>
            </a:solidFill>
          </p:spPr>
          <p:txBody>
            <a:bodyPr/>
            <a:lstStyle/>
            <a:p>
              <a:endParaRPr lang="en-US"/>
            </a:p>
          </p:txBody>
        </p:sp>
        <p:sp>
          <p:nvSpPr>
            <p:cNvPr id="13" name="TextBox 13"/>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sp>
        <p:nvSpPr>
          <p:cNvPr id="14" name="Freeform 14"/>
          <p:cNvSpPr/>
          <p:nvPr/>
        </p:nvSpPr>
        <p:spPr>
          <a:xfrm>
            <a:off x="5352829" y="6259903"/>
            <a:ext cx="786262" cy="1001028"/>
          </a:xfrm>
          <a:custGeom>
            <a:avLst/>
            <a:gdLst/>
            <a:ahLst/>
            <a:cxnLst/>
            <a:rect l="l" t="t" r="r" b="b"/>
            <a:pathLst>
              <a:path w="786262" h="1001028">
                <a:moveTo>
                  <a:pt x="0" y="0"/>
                </a:moveTo>
                <a:lnTo>
                  <a:pt x="786262" y="0"/>
                </a:lnTo>
                <a:lnTo>
                  <a:pt x="786262" y="1001028"/>
                </a:lnTo>
                <a:lnTo>
                  <a:pt x="0" y="10010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Freeform 15"/>
          <p:cNvSpPr/>
          <p:nvPr/>
        </p:nvSpPr>
        <p:spPr>
          <a:xfrm>
            <a:off x="1835684" y="5939329"/>
            <a:ext cx="15664883" cy="3602923"/>
          </a:xfrm>
          <a:custGeom>
            <a:avLst/>
            <a:gdLst/>
            <a:ahLst/>
            <a:cxnLst/>
            <a:rect l="l" t="t" r="r" b="b"/>
            <a:pathLst>
              <a:path w="15664883" h="3602923">
                <a:moveTo>
                  <a:pt x="0" y="0"/>
                </a:moveTo>
                <a:lnTo>
                  <a:pt x="15664882" y="0"/>
                </a:lnTo>
                <a:lnTo>
                  <a:pt x="15664882" y="3602923"/>
                </a:lnTo>
                <a:lnTo>
                  <a:pt x="0" y="36029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a:off x="3852575" y="2272662"/>
            <a:ext cx="1500254" cy="2609138"/>
          </a:xfrm>
          <a:custGeom>
            <a:avLst/>
            <a:gdLst/>
            <a:ahLst/>
            <a:cxnLst/>
            <a:rect l="l" t="t" r="r" b="b"/>
            <a:pathLst>
              <a:path w="1500254" h="2609138">
                <a:moveTo>
                  <a:pt x="0" y="0"/>
                </a:moveTo>
                <a:lnTo>
                  <a:pt x="1500254" y="0"/>
                </a:lnTo>
                <a:lnTo>
                  <a:pt x="1500254" y="2609138"/>
                </a:lnTo>
                <a:lnTo>
                  <a:pt x="0" y="26091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7" name="TextBox 17"/>
          <p:cNvSpPr txBox="1"/>
          <p:nvPr/>
        </p:nvSpPr>
        <p:spPr>
          <a:xfrm>
            <a:off x="2986249" y="119660"/>
            <a:ext cx="13561824" cy="1306207"/>
          </a:xfrm>
          <a:prstGeom prst="rect">
            <a:avLst/>
          </a:prstGeom>
        </p:spPr>
        <p:txBody>
          <a:bodyPr lIns="0" tIns="0" rIns="0" bIns="0" rtlCol="0" anchor="t">
            <a:spAutoFit/>
          </a:bodyPr>
          <a:lstStyle/>
          <a:p>
            <a:pPr algn="r">
              <a:lnSpc>
                <a:spcPts val="10134"/>
              </a:lnSpc>
              <a:spcBef>
                <a:spcPct val="0"/>
              </a:spcBef>
            </a:pPr>
            <a:r>
              <a:rPr lang="en-US" sz="7238">
                <a:solidFill>
                  <a:srgbClr val="FD6823"/>
                </a:solidFill>
                <a:latin typeface="Poppins Ultra-Bold"/>
              </a:rPr>
              <a:t>Begin with the end in mind</a:t>
            </a:r>
          </a:p>
        </p:txBody>
      </p:sp>
      <p:sp>
        <p:nvSpPr>
          <p:cNvPr id="18" name="TextBox 18"/>
          <p:cNvSpPr txBox="1"/>
          <p:nvPr/>
        </p:nvSpPr>
        <p:spPr>
          <a:xfrm>
            <a:off x="7045361" y="2603157"/>
            <a:ext cx="4436017" cy="974074"/>
          </a:xfrm>
          <a:prstGeom prst="rect">
            <a:avLst/>
          </a:prstGeom>
        </p:spPr>
        <p:txBody>
          <a:bodyPr lIns="0" tIns="0" rIns="0" bIns="0" rtlCol="0" anchor="t">
            <a:spAutoFit/>
          </a:bodyPr>
          <a:lstStyle/>
          <a:p>
            <a:pPr algn="just">
              <a:lnSpc>
                <a:spcPts val="7637"/>
              </a:lnSpc>
              <a:spcBef>
                <a:spcPct val="0"/>
              </a:spcBef>
            </a:pPr>
            <a:r>
              <a:rPr lang="en-US" sz="5455">
                <a:solidFill>
                  <a:srgbClr val="FFFFFF"/>
                </a:solidFill>
                <a:latin typeface="Poppins Medium"/>
              </a:rPr>
              <a:t>Our Vision</a:t>
            </a:r>
          </a:p>
        </p:txBody>
      </p:sp>
      <p:sp>
        <p:nvSpPr>
          <p:cNvPr id="19" name="TextBox 19"/>
          <p:cNvSpPr txBox="1"/>
          <p:nvPr/>
        </p:nvSpPr>
        <p:spPr>
          <a:xfrm>
            <a:off x="7422304" y="2022415"/>
            <a:ext cx="9836996" cy="3070225"/>
          </a:xfrm>
          <a:prstGeom prst="rect">
            <a:avLst/>
          </a:prstGeom>
        </p:spPr>
        <p:txBody>
          <a:bodyPr lIns="0" tIns="0" rIns="0" bIns="0" rtlCol="0" anchor="t">
            <a:spAutoFit/>
          </a:bodyPr>
          <a:lstStyle/>
          <a:p>
            <a:pPr algn="l">
              <a:lnSpc>
                <a:spcPts val="3499"/>
              </a:lnSpc>
            </a:pPr>
            <a:r>
              <a:rPr lang="en-US" sz="2499">
                <a:solidFill>
                  <a:srgbClr val="000000"/>
                </a:solidFill>
                <a:latin typeface="Poppins Medium"/>
              </a:rPr>
              <a:t>“</a:t>
            </a:r>
            <a:r>
              <a:rPr lang="en-US" sz="2499">
                <a:solidFill>
                  <a:srgbClr val="000000"/>
                </a:solidFill>
                <a:latin typeface="Poppins Medium Italics"/>
              </a:rPr>
              <a:t>Our lessons, units, and courses should be logically inferred from the results sought, not derived from the methods, books, and activities with which we are most comfortable. Curriculum should lay out the most effective ways of achieving specific results… in short, the best designs derive backward from the learnings sought.”</a:t>
            </a:r>
          </a:p>
          <a:p>
            <a:pPr algn="l">
              <a:lnSpc>
                <a:spcPts val="3499"/>
              </a:lnSpc>
              <a:spcBef>
                <a:spcPct val="0"/>
              </a:spcBef>
            </a:pPr>
            <a:r>
              <a:rPr lang="en-US" sz="2499">
                <a:solidFill>
                  <a:srgbClr val="000000"/>
                </a:solidFill>
                <a:latin typeface="Poppins Medium"/>
              </a:rPr>
              <a:t> Wiggins and  McTighe, 2005</a:t>
            </a:r>
          </a:p>
        </p:txBody>
      </p:sp>
      <p:sp>
        <p:nvSpPr>
          <p:cNvPr id="20" name="TextBox 20"/>
          <p:cNvSpPr txBox="1"/>
          <p:nvPr/>
        </p:nvSpPr>
        <p:spPr>
          <a:xfrm>
            <a:off x="1966186" y="6435139"/>
            <a:ext cx="4287208" cy="2544628"/>
          </a:xfrm>
          <a:prstGeom prst="rect">
            <a:avLst/>
          </a:prstGeom>
        </p:spPr>
        <p:txBody>
          <a:bodyPr lIns="0" tIns="0" rIns="0" bIns="0" rtlCol="0" anchor="t">
            <a:spAutoFit/>
          </a:bodyPr>
          <a:lstStyle/>
          <a:p>
            <a:pPr marL="0" lvl="0" indent="0" algn="ctr">
              <a:lnSpc>
                <a:spcPts val="5058"/>
              </a:lnSpc>
              <a:spcBef>
                <a:spcPct val="0"/>
              </a:spcBef>
            </a:pPr>
            <a:r>
              <a:rPr lang="en-US" sz="3613">
                <a:solidFill>
                  <a:srgbClr val="FFFFFF"/>
                </a:solidFill>
                <a:latin typeface="Canva Sans 2 Bold"/>
              </a:rPr>
              <a:t>Step 1. Identify the desired results: What will students know and do?</a:t>
            </a:r>
          </a:p>
        </p:txBody>
      </p:sp>
      <p:sp>
        <p:nvSpPr>
          <p:cNvPr id="21" name="TextBox 21"/>
          <p:cNvSpPr txBox="1"/>
          <p:nvPr/>
        </p:nvSpPr>
        <p:spPr>
          <a:xfrm>
            <a:off x="7438178" y="6273188"/>
            <a:ext cx="4009743" cy="2985112"/>
          </a:xfrm>
          <a:prstGeom prst="rect">
            <a:avLst/>
          </a:prstGeom>
        </p:spPr>
        <p:txBody>
          <a:bodyPr lIns="0" tIns="0" rIns="0" bIns="0" rtlCol="0" anchor="t">
            <a:spAutoFit/>
          </a:bodyPr>
          <a:lstStyle/>
          <a:p>
            <a:pPr algn="ctr">
              <a:lnSpc>
                <a:spcPts val="4731"/>
              </a:lnSpc>
            </a:pPr>
            <a:r>
              <a:rPr lang="en-US" sz="3379">
                <a:solidFill>
                  <a:srgbClr val="FFFFFF"/>
                </a:solidFill>
                <a:latin typeface="Canva Sans 2 Bold"/>
              </a:rPr>
              <a:t>Step 2. Determine acceptable evidence:</a:t>
            </a:r>
          </a:p>
          <a:p>
            <a:pPr marL="0" lvl="0" indent="0" algn="ctr">
              <a:lnSpc>
                <a:spcPts val="4731"/>
              </a:lnSpc>
              <a:spcBef>
                <a:spcPct val="0"/>
              </a:spcBef>
            </a:pPr>
            <a:r>
              <a:rPr lang="en-US" sz="3379">
                <a:solidFill>
                  <a:srgbClr val="FFFFFF"/>
                </a:solidFill>
                <a:latin typeface="Canva Sans 2 Bold"/>
              </a:rPr>
              <a:t>What will students produce?</a:t>
            </a:r>
          </a:p>
        </p:txBody>
      </p:sp>
      <p:sp>
        <p:nvSpPr>
          <p:cNvPr id="22" name="TextBox 22"/>
          <p:cNvSpPr txBox="1"/>
          <p:nvPr/>
        </p:nvSpPr>
        <p:spPr>
          <a:xfrm>
            <a:off x="12356498" y="6030595"/>
            <a:ext cx="4191574" cy="3227705"/>
          </a:xfrm>
          <a:prstGeom prst="rect">
            <a:avLst/>
          </a:prstGeom>
        </p:spPr>
        <p:txBody>
          <a:bodyPr lIns="0" tIns="0" rIns="0" bIns="0" rtlCol="0" anchor="t">
            <a:spAutoFit/>
          </a:bodyPr>
          <a:lstStyle/>
          <a:p>
            <a:pPr algn="ctr">
              <a:lnSpc>
                <a:spcPts val="4200"/>
              </a:lnSpc>
            </a:pPr>
            <a:r>
              <a:rPr lang="en-US" sz="3000">
                <a:solidFill>
                  <a:srgbClr val="FFFFFF"/>
                </a:solidFill>
                <a:latin typeface="Canva Sans 2 Bold"/>
              </a:rPr>
              <a:t>Step 3. </a:t>
            </a:r>
          </a:p>
          <a:p>
            <a:pPr marL="0" lvl="0" indent="0" algn="ctr">
              <a:lnSpc>
                <a:spcPts val="4339"/>
              </a:lnSpc>
              <a:spcBef>
                <a:spcPct val="0"/>
              </a:spcBef>
            </a:pPr>
            <a:r>
              <a:rPr lang="en-US" sz="3099">
                <a:solidFill>
                  <a:srgbClr val="FFFFFF"/>
                </a:solidFill>
                <a:latin typeface="Canva Sans 2 Bold"/>
              </a:rPr>
              <a:t>Plan learning experiences and instruction to prepare students for desired results.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83499" y="1425867"/>
            <a:ext cx="7119183" cy="7119183"/>
            <a:chOff x="0" y="0"/>
            <a:chExt cx="812800" cy="812800"/>
          </a:xfrm>
        </p:grpSpPr>
        <p:sp>
          <p:nvSpPr>
            <p:cNvPr id="3" name="Freeform 3"/>
            <p:cNvSpPr/>
            <p:nvPr/>
          </p:nvSpPr>
          <p:spPr>
            <a:xfrm>
              <a:off x="18919" y="18919"/>
              <a:ext cx="774963" cy="774963"/>
            </a:xfrm>
            <a:custGeom>
              <a:avLst/>
              <a:gdLst/>
              <a:ahLst/>
              <a:cxnLst/>
              <a:rect l="l" t="t" r="r" b="b"/>
              <a:pathLst>
                <a:path w="774963" h="774963">
                  <a:moveTo>
                    <a:pt x="419777" y="13377"/>
                  </a:moveTo>
                  <a:lnTo>
                    <a:pt x="761585" y="355185"/>
                  </a:lnTo>
                  <a:cubicBezTo>
                    <a:pt x="770150" y="363750"/>
                    <a:pt x="774962" y="375368"/>
                    <a:pt x="774962" y="387481"/>
                  </a:cubicBezTo>
                  <a:cubicBezTo>
                    <a:pt x="774962" y="399594"/>
                    <a:pt x="770150" y="411212"/>
                    <a:pt x="761585" y="419777"/>
                  </a:cubicBezTo>
                  <a:lnTo>
                    <a:pt x="419777" y="761585"/>
                  </a:lnTo>
                  <a:cubicBezTo>
                    <a:pt x="411212" y="770150"/>
                    <a:pt x="399594" y="774962"/>
                    <a:pt x="387481" y="774962"/>
                  </a:cubicBezTo>
                  <a:cubicBezTo>
                    <a:pt x="375368" y="774962"/>
                    <a:pt x="363750" y="770150"/>
                    <a:pt x="355185" y="761585"/>
                  </a:cubicBezTo>
                  <a:lnTo>
                    <a:pt x="13377" y="419777"/>
                  </a:lnTo>
                  <a:cubicBezTo>
                    <a:pt x="4812" y="411212"/>
                    <a:pt x="0" y="399594"/>
                    <a:pt x="0" y="387481"/>
                  </a:cubicBezTo>
                  <a:cubicBezTo>
                    <a:pt x="0" y="375368"/>
                    <a:pt x="4812" y="363750"/>
                    <a:pt x="13377" y="355185"/>
                  </a:cubicBezTo>
                  <a:lnTo>
                    <a:pt x="355185" y="13377"/>
                  </a:lnTo>
                  <a:cubicBezTo>
                    <a:pt x="363750" y="4812"/>
                    <a:pt x="375368" y="0"/>
                    <a:pt x="387481" y="0"/>
                  </a:cubicBezTo>
                  <a:cubicBezTo>
                    <a:pt x="399594" y="0"/>
                    <a:pt x="411212" y="4812"/>
                    <a:pt x="419777" y="13377"/>
                  </a:cubicBezTo>
                  <a:close/>
                </a:path>
              </a:pathLst>
            </a:custGeom>
            <a:solidFill>
              <a:srgbClr val="FD6823"/>
            </a:solidFill>
          </p:spPr>
          <p:txBody>
            <a:bodyPr/>
            <a:lstStyle/>
            <a:p>
              <a:endParaRPr lang="en-US"/>
            </a:p>
          </p:txBody>
        </p:sp>
        <p:sp>
          <p:nvSpPr>
            <p:cNvPr id="4" name="TextBox 4"/>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342076" y="747014"/>
            <a:ext cx="2684152" cy="2684152"/>
            <a:chOff x="0" y="0"/>
            <a:chExt cx="812800" cy="812800"/>
          </a:xfrm>
        </p:grpSpPr>
        <p:sp>
          <p:nvSpPr>
            <p:cNvPr id="6" name="Freeform 6"/>
            <p:cNvSpPr/>
            <p:nvPr/>
          </p:nvSpPr>
          <p:spPr>
            <a:xfrm>
              <a:off x="15531" y="15531"/>
              <a:ext cx="781737" cy="781737"/>
            </a:xfrm>
            <a:custGeom>
              <a:avLst/>
              <a:gdLst/>
              <a:ahLst/>
              <a:cxnLst/>
              <a:rect l="l" t="t" r="r" b="b"/>
              <a:pathLst>
                <a:path w="781737" h="781737">
                  <a:moveTo>
                    <a:pt x="417383" y="10983"/>
                  </a:moveTo>
                  <a:lnTo>
                    <a:pt x="770755" y="364355"/>
                  </a:lnTo>
                  <a:cubicBezTo>
                    <a:pt x="777787" y="371387"/>
                    <a:pt x="781738" y="380924"/>
                    <a:pt x="781738" y="390869"/>
                  </a:cubicBezTo>
                  <a:cubicBezTo>
                    <a:pt x="781738" y="400814"/>
                    <a:pt x="777787" y="410351"/>
                    <a:pt x="770755" y="417383"/>
                  </a:cubicBezTo>
                  <a:lnTo>
                    <a:pt x="417383" y="770755"/>
                  </a:lnTo>
                  <a:cubicBezTo>
                    <a:pt x="410351" y="777787"/>
                    <a:pt x="400814" y="781738"/>
                    <a:pt x="390869" y="781738"/>
                  </a:cubicBezTo>
                  <a:cubicBezTo>
                    <a:pt x="380924" y="781738"/>
                    <a:pt x="371387" y="777787"/>
                    <a:pt x="364355" y="770755"/>
                  </a:cubicBezTo>
                  <a:lnTo>
                    <a:pt x="10983" y="417383"/>
                  </a:lnTo>
                  <a:cubicBezTo>
                    <a:pt x="3951" y="410351"/>
                    <a:pt x="0" y="400814"/>
                    <a:pt x="0" y="390869"/>
                  </a:cubicBezTo>
                  <a:cubicBezTo>
                    <a:pt x="0" y="380924"/>
                    <a:pt x="3951" y="371387"/>
                    <a:pt x="10983" y="364355"/>
                  </a:cubicBezTo>
                  <a:lnTo>
                    <a:pt x="364355" y="10983"/>
                  </a:lnTo>
                  <a:cubicBezTo>
                    <a:pt x="371387" y="3951"/>
                    <a:pt x="380924" y="0"/>
                    <a:pt x="390869" y="0"/>
                  </a:cubicBezTo>
                  <a:cubicBezTo>
                    <a:pt x="400814" y="0"/>
                    <a:pt x="410351" y="3951"/>
                    <a:pt x="417383" y="10983"/>
                  </a:cubicBezTo>
                  <a:close/>
                </a:path>
              </a:pathLst>
            </a:custGeom>
            <a:solidFill>
              <a:srgbClr val="F5AF19"/>
            </a:solidFill>
          </p:spPr>
          <p:txBody>
            <a:bodyPr/>
            <a:lstStyle/>
            <a:p>
              <a:endParaRPr lang="en-US"/>
            </a:p>
          </p:txBody>
        </p:sp>
        <p:sp>
          <p:nvSpPr>
            <p:cNvPr id="7" name="TextBox 7"/>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733206" y="6259903"/>
            <a:ext cx="1466412" cy="1466412"/>
            <a:chOff x="0" y="0"/>
            <a:chExt cx="812800" cy="812800"/>
          </a:xfrm>
        </p:grpSpPr>
        <p:sp>
          <p:nvSpPr>
            <p:cNvPr id="9" name="Freeform 9"/>
            <p:cNvSpPr/>
            <p:nvPr/>
          </p:nvSpPr>
          <p:spPr>
            <a:xfrm>
              <a:off x="21728" y="21728"/>
              <a:ext cx="769344" cy="769344"/>
            </a:xfrm>
            <a:custGeom>
              <a:avLst/>
              <a:gdLst/>
              <a:ahLst/>
              <a:cxnLst/>
              <a:rect l="l" t="t" r="r" b="b"/>
              <a:pathLst>
                <a:path w="769344" h="769344">
                  <a:moveTo>
                    <a:pt x="433203" y="26803"/>
                  </a:moveTo>
                  <a:lnTo>
                    <a:pt x="742541" y="336141"/>
                  </a:lnTo>
                  <a:cubicBezTo>
                    <a:pt x="769344" y="362944"/>
                    <a:pt x="769344" y="406400"/>
                    <a:pt x="742541" y="433203"/>
                  </a:cubicBezTo>
                  <a:lnTo>
                    <a:pt x="433203" y="742541"/>
                  </a:lnTo>
                  <a:cubicBezTo>
                    <a:pt x="406400" y="769344"/>
                    <a:pt x="362944" y="769344"/>
                    <a:pt x="336141" y="742541"/>
                  </a:cubicBezTo>
                  <a:lnTo>
                    <a:pt x="26803" y="433203"/>
                  </a:lnTo>
                  <a:cubicBezTo>
                    <a:pt x="0" y="406400"/>
                    <a:pt x="0" y="362944"/>
                    <a:pt x="26803" y="336141"/>
                  </a:cubicBezTo>
                  <a:lnTo>
                    <a:pt x="336141" y="26803"/>
                  </a:lnTo>
                  <a:cubicBezTo>
                    <a:pt x="362944" y="0"/>
                    <a:pt x="406400" y="0"/>
                    <a:pt x="433203" y="26803"/>
                  </a:cubicBezTo>
                  <a:close/>
                </a:path>
              </a:pathLst>
            </a:custGeom>
            <a:solidFill>
              <a:srgbClr val="F5AF19"/>
            </a:solidFill>
          </p:spPr>
          <p:txBody>
            <a:bodyPr/>
            <a:lstStyle/>
            <a:p>
              <a:endParaRPr lang="en-US"/>
            </a:p>
          </p:txBody>
        </p:sp>
        <p:sp>
          <p:nvSpPr>
            <p:cNvPr id="10" name="TextBox 10"/>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2986249" y="1503274"/>
            <a:ext cx="4436055" cy="4436055"/>
            <a:chOff x="0" y="0"/>
            <a:chExt cx="812800" cy="812800"/>
          </a:xfrm>
        </p:grpSpPr>
        <p:sp>
          <p:nvSpPr>
            <p:cNvPr id="12" name="Freeform 12"/>
            <p:cNvSpPr/>
            <p:nvPr/>
          </p:nvSpPr>
          <p:spPr>
            <a:xfrm>
              <a:off x="9398" y="9398"/>
              <a:ext cx="794005" cy="794005"/>
            </a:xfrm>
            <a:custGeom>
              <a:avLst/>
              <a:gdLst/>
              <a:ahLst/>
              <a:cxnLst/>
              <a:rect l="l" t="t" r="r" b="b"/>
              <a:pathLst>
                <a:path w="794005" h="794005">
                  <a:moveTo>
                    <a:pt x="413045" y="6645"/>
                  </a:moveTo>
                  <a:lnTo>
                    <a:pt x="787359" y="380959"/>
                  </a:lnTo>
                  <a:cubicBezTo>
                    <a:pt x="791614" y="385214"/>
                    <a:pt x="794004" y="390985"/>
                    <a:pt x="794004" y="397002"/>
                  </a:cubicBezTo>
                  <a:cubicBezTo>
                    <a:pt x="794004" y="403019"/>
                    <a:pt x="791614" y="408790"/>
                    <a:pt x="787359" y="413045"/>
                  </a:cubicBezTo>
                  <a:lnTo>
                    <a:pt x="413045" y="787359"/>
                  </a:lnTo>
                  <a:cubicBezTo>
                    <a:pt x="408790" y="791614"/>
                    <a:pt x="403019" y="794004"/>
                    <a:pt x="397002" y="794004"/>
                  </a:cubicBezTo>
                  <a:cubicBezTo>
                    <a:pt x="390985" y="794004"/>
                    <a:pt x="385214" y="791614"/>
                    <a:pt x="380959" y="787359"/>
                  </a:cubicBezTo>
                  <a:lnTo>
                    <a:pt x="6645" y="413045"/>
                  </a:lnTo>
                  <a:cubicBezTo>
                    <a:pt x="2390" y="408790"/>
                    <a:pt x="0" y="403019"/>
                    <a:pt x="0" y="397002"/>
                  </a:cubicBezTo>
                  <a:cubicBezTo>
                    <a:pt x="0" y="390985"/>
                    <a:pt x="2390" y="385214"/>
                    <a:pt x="6645" y="380959"/>
                  </a:cubicBezTo>
                  <a:lnTo>
                    <a:pt x="380959" y="6645"/>
                  </a:lnTo>
                  <a:cubicBezTo>
                    <a:pt x="385214" y="2390"/>
                    <a:pt x="390985" y="0"/>
                    <a:pt x="397002" y="0"/>
                  </a:cubicBezTo>
                  <a:cubicBezTo>
                    <a:pt x="403019" y="0"/>
                    <a:pt x="408790" y="2390"/>
                    <a:pt x="413045" y="6645"/>
                  </a:cubicBezTo>
                  <a:close/>
                </a:path>
              </a:pathLst>
            </a:custGeom>
            <a:solidFill>
              <a:srgbClr val="FD6823"/>
            </a:solidFill>
          </p:spPr>
          <p:txBody>
            <a:bodyPr/>
            <a:lstStyle/>
            <a:p>
              <a:endParaRPr lang="en-US"/>
            </a:p>
          </p:txBody>
        </p:sp>
        <p:sp>
          <p:nvSpPr>
            <p:cNvPr id="13" name="TextBox 13"/>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sp>
        <p:nvSpPr>
          <p:cNvPr id="14" name="Freeform 14"/>
          <p:cNvSpPr/>
          <p:nvPr/>
        </p:nvSpPr>
        <p:spPr>
          <a:xfrm>
            <a:off x="4082109" y="2374945"/>
            <a:ext cx="2454992" cy="2608225"/>
          </a:xfrm>
          <a:custGeom>
            <a:avLst/>
            <a:gdLst/>
            <a:ahLst/>
            <a:cxnLst/>
            <a:rect l="l" t="t" r="r" b="b"/>
            <a:pathLst>
              <a:path w="2454992" h="2608225">
                <a:moveTo>
                  <a:pt x="0" y="0"/>
                </a:moveTo>
                <a:lnTo>
                  <a:pt x="2454992" y="0"/>
                </a:lnTo>
                <a:lnTo>
                  <a:pt x="2454992" y="2608225"/>
                </a:lnTo>
                <a:lnTo>
                  <a:pt x="0" y="26082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TextBox 15"/>
          <p:cNvSpPr txBox="1"/>
          <p:nvPr/>
        </p:nvSpPr>
        <p:spPr>
          <a:xfrm>
            <a:off x="2375723" y="144095"/>
            <a:ext cx="15301751" cy="1035329"/>
          </a:xfrm>
          <a:prstGeom prst="rect">
            <a:avLst/>
          </a:prstGeom>
        </p:spPr>
        <p:txBody>
          <a:bodyPr lIns="0" tIns="0" rIns="0" bIns="0" rtlCol="0" anchor="t">
            <a:spAutoFit/>
          </a:bodyPr>
          <a:lstStyle/>
          <a:p>
            <a:pPr algn="r">
              <a:lnSpc>
                <a:spcPts val="8034"/>
              </a:lnSpc>
              <a:spcBef>
                <a:spcPct val="0"/>
              </a:spcBef>
            </a:pPr>
            <a:r>
              <a:rPr lang="en-US" sz="5739">
                <a:solidFill>
                  <a:srgbClr val="FD6823"/>
                </a:solidFill>
                <a:latin typeface="Poppins Ultra-Bold"/>
              </a:rPr>
              <a:t>Assessment Variety </a:t>
            </a:r>
          </a:p>
        </p:txBody>
      </p:sp>
      <p:sp>
        <p:nvSpPr>
          <p:cNvPr id="16" name="TextBox 16"/>
          <p:cNvSpPr txBox="1"/>
          <p:nvPr/>
        </p:nvSpPr>
        <p:spPr>
          <a:xfrm>
            <a:off x="7422304" y="1359192"/>
            <a:ext cx="10679655" cy="8387716"/>
          </a:xfrm>
          <a:prstGeom prst="rect">
            <a:avLst/>
          </a:prstGeom>
        </p:spPr>
        <p:txBody>
          <a:bodyPr lIns="0" tIns="0" rIns="0" bIns="0" rtlCol="0" anchor="t">
            <a:spAutoFit/>
          </a:bodyPr>
          <a:lstStyle/>
          <a:p>
            <a:pPr algn="l">
              <a:lnSpc>
                <a:spcPts val="3359"/>
              </a:lnSpc>
            </a:pPr>
            <a:r>
              <a:rPr lang="en-US" sz="2399">
                <a:solidFill>
                  <a:srgbClr val="000000"/>
                </a:solidFill>
                <a:latin typeface="Poppins Bold"/>
              </a:rPr>
              <a:t>Bloom’s Taxonomy Types of Knowledge: Revised</a:t>
            </a:r>
          </a:p>
          <a:p>
            <a:pPr algn="l">
              <a:lnSpc>
                <a:spcPts val="3359"/>
              </a:lnSpc>
            </a:pPr>
            <a:endParaRPr lang="en-US" sz="2399">
              <a:solidFill>
                <a:srgbClr val="000000"/>
              </a:solidFill>
              <a:latin typeface="Poppins Bold"/>
            </a:endParaRPr>
          </a:p>
          <a:p>
            <a:pPr marL="518155" lvl="1" indent="-259078" algn="l">
              <a:lnSpc>
                <a:spcPts val="3359"/>
              </a:lnSpc>
              <a:buFont typeface="Arial"/>
              <a:buChar char="•"/>
            </a:pPr>
            <a:r>
              <a:rPr lang="en-US" sz="2399">
                <a:solidFill>
                  <a:srgbClr val="000000"/>
                </a:solidFill>
                <a:latin typeface="Poppins Bold"/>
              </a:rPr>
              <a:t>Factual Knowledge</a:t>
            </a:r>
            <a:r>
              <a:rPr lang="en-US" sz="2399">
                <a:solidFill>
                  <a:srgbClr val="000000"/>
                </a:solidFill>
                <a:latin typeface="Poppins"/>
              </a:rPr>
              <a:t>: Basic elements of a discipline that a student must know and be able to work with to solve problems including basic terminology and specific details and elements.</a:t>
            </a:r>
          </a:p>
          <a:p>
            <a:pPr algn="l">
              <a:lnSpc>
                <a:spcPts val="3359"/>
              </a:lnSpc>
            </a:pPr>
            <a:endParaRPr lang="en-US" sz="2399">
              <a:solidFill>
                <a:srgbClr val="000000"/>
              </a:solidFill>
              <a:latin typeface="Poppins"/>
            </a:endParaRPr>
          </a:p>
          <a:p>
            <a:pPr marL="518155" lvl="1" indent="-259078" algn="l">
              <a:lnSpc>
                <a:spcPts val="3359"/>
              </a:lnSpc>
              <a:buFont typeface="Arial"/>
              <a:buChar char="•"/>
            </a:pPr>
            <a:r>
              <a:rPr lang="en-US" sz="2399">
                <a:solidFill>
                  <a:srgbClr val="000000"/>
                </a:solidFill>
                <a:latin typeface="Poppins Bold"/>
              </a:rPr>
              <a:t>Conceptual Knowledge:</a:t>
            </a:r>
            <a:r>
              <a:rPr lang="en-US" sz="2399">
                <a:solidFill>
                  <a:srgbClr val="000000"/>
                </a:solidFill>
                <a:latin typeface="Poppins"/>
              </a:rPr>
              <a:t> Interrelationships between basic factual knowledge that demonstrate how elements work together, for example, classifications and categories, principles and generalizations, and theories, models, and structures.</a:t>
            </a:r>
          </a:p>
          <a:p>
            <a:pPr algn="l">
              <a:lnSpc>
                <a:spcPts val="3359"/>
              </a:lnSpc>
            </a:pPr>
            <a:endParaRPr lang="en-US" sz="2399">
              <a:solidFill>
                <a:srgbClr val="000000"/>
              </a:solidFill>
              <a:latin typeface="Poppins"/>
            </a:endParaRPr>
          </a:p>
          <a:p>
            <a:pPr marL="518155" lvl="1" indent="-259078" algn="l">
              <a:lnSpc>
                <a:spcPts val="3359"/>
              </a:lnSpc>
              <a:buFont typeface="Arial"/>
              <a:buChar char="•"/>
            </a:pPr>
            <a:r>
              <a:rPr lang="en-US" sz="2399">
                <a:solidFill>
                  <a:srgbClr val="000000"/>
                </a:solidFill>
                <a:latin typeface="Poppins Bold"/>
              </a:rPr>
              <a:t>Procedural Knowledge</a:t>
            </a:r>
            <a:r>
              <a:rPr lang="en-US" sz="2399">
                <a:solidFill>
                  <a:srgbClr val="000000"/>
                </a:solidFill>
                <a:latin typeface="Poppins"/>
              </a:rPr>
              <a:t>: How something is done including the methods of inquiry, skills, algorithms, techniques, and methods needed to investigate, apply, or analyze information.</a:t>
            </a:r>
          </a:p>
          <a:p>
            <a:pPr algn="l">
              <a:lnSpc>
                <a:spcPts val="3359"/>
              </a:lnSpc>
            </a:pPr>
            <a:endParaRPr lang="en-US" sz="2399">
              <a:solidFill>
                <a:srgbClr val="000000"/>
              </a:solidFill>
              <a:latin typeface="Poppins"/>
            </a:endParaRPr>
          </a:p>
          <a:p>
            <a:pPr marL="518155" lvl="1" indent="-259078" algn="l">
              <a:lnSpc>
                <a:spcPts val="3359"/>
              </a:lnSpc>
              <a:buFont typeface="Arial"/>
              <a:buChar char="•"/>
            </a:pPr>
            <a:r>
              <a:rPr lang="en-US" sz="2399">
                <a:solidFill>
                  <a:srgbClr val="000000"/>
                </a:solidFill>
                <a:latin typeface="Poppins Bold"/>
              </a:rPr>
              <a:t>Metacognitive Knowledge</a:t>
            </a:r>
            <a:r>
              <a:rPr lang="en-US" sz="2399">
                <a:solidFill>
                  <a:srgbClr val="000000"/>
                </a:solidFill>
                <a:latin typeface="Poppins"/>
              </a:rPr>
              <a:t>: Awareness and knowledge of one’s own cognition including strategies for learning, contextual and conditional knowledge about cognitive tasks, and self-knowledge.</a:t>
            </a:r>
          </a:p>
          <a:p>
            <a:pPr algn="l">
              <a:lnSpc>
                <a:spcPts val="3359"/>
              </a:lnSpc>
            </a:pPr>
            <a:endParaRPr lang="en-US" sz="2399">
              <a:solidFill>
                <a:srgbClr val="000000"/>
              </a:solidFill>
              <a:latin typeface="Poppins"/>
            </a:endParaRPr>
          </a:p>
          <a:p>
            <a:pPr marL="0" lvl="0" indent="0" algn="l">
              <a:lnSpc>
                <a:spcPts val="3359"/>
              </a:lnSpc>
              <a:spcBef>
                <a:spcPct val="0"/>
              </a:spcBef>
            </a:pPr>
            <a:r>
              <a:rPr lang="en-US" sz="2399">
                <a:solidFill>
                  <a:srgbClr val="000000"/>
                </a:solidFill>
                <a:latin typeface="Poppins"/>
              </a:rPr>
              <a:t>Anderson, L. W., Krathwohl, D. R., &amp; Bloom, B. S. (2001).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83499" y="1425867"/>
            <a:ext cx="7119183" cy="7119183"/>
            <a:chOff x="0" y="0"/>
            <a:chExt cx="812800" cy="812800"/>
          </a:xfrm>
        </p:grpSpPr>
        <p:sp>
          <p:nvSpPr>
            <p:cNvPr id="3" name="Freeform 3"/>
            <p:cNvSpPr/>
            <p:nvPr/>
          </p:nvSpPr>
          <p:spPr>
            <a:xfrm>
              <a:off x="18919" y="18919"/>
              <a:ext cx="774963" cy="774963"/>
            </a:xfrm>
            <a:custGeom>
              <a:avLst/>
              <a:gdLst/>
              <a:ahLst/>
              <a:cxnLst/>
              <a:rect l="l" t="t" r="r" b="b"/>
              <a:pathLst>
                <a:path w="774963" h="774963">
                  <a:moveTo>
                    <a:pt x="419777" y="13377"/>
                  </a:moveTo>
                  <a:lnTo>
                    <a:pt x="761585" y="355185"/>
                  </a:lnTo>
                  <a:cubicBezTo>
                    <a:pt x="770150" y="363750"/>
                    <a:pt x="774962" y="375368"/>
                    <a:pt x="774962" y="387481"/>
                  </a:cubicBezTo>
                  <a:cubicBezTo>
                    <a:pt x="774962" y="399594"/>
                    <a:pt x="770150" y="411212"/>
                    <a:pt x="761585" y="419777"/>
                  </a:cubicBezTo>
                  <a:lnTo>
                    <a:pt x="419777" y="761585"/>
                  </a:lnTo>
                  <a:cubicBezTo>
                    <a:pt x="411212" y="770150"/>
                    <a:pt x="399594" y="774962"/>
                    <a:pt x="387481" y="774962"/>
                  </a:cubicBezTo>
                  <a:cubicBezTo>
                    <a:pt x="375368" y="774962"/>
                    <a:pt x="363750" y="770150"/>
                    <a:pt x="355185" y="761585"/>
                  </a:cubicBezTo>
                  <a:lnTo>
                    <a:pt x="13377" y="419777"/>
                  </a:lnTo>
                  <a:cubicBezTo>
                    <a:pt x="4812" y="411212"/>
                    <a:pt x="0" y="399594"/>
                    <a:pt x="0" y="387481"/>
                  </a:cubicBezTo>
                  <a:cubicBezTo>
                    <a:pt x="0" y="375368"/>
                    <a:pt x="4812" y="363750"/>
                    <a:pt x="13377" y="355185"/>
                  </a:cubicBezTo>
                  <a:lnTo>
                    <a:pt x="355185" y="13377"/>
                  </a:lnTo>
                  <a:cubicBezTo>
                    <a:pt x="363750" y="4812"/>
                    <a:pt x="375368" y="0"/>
                    <a:pt x="387481" y="0"/>
                  </a:cubicBezTo>
                  <a:cubicBezTo>
                    <a:pt x="399594" y="0"/>
                    <a:pt x="411212" y="4812"/>
                    <a:pt x="419777" y="13377"/>
                  </a:cubicBezTo>
                  <a:close/>
                </a:path>
              </a:pathLst>
            </a:custGeom>
            <a:solidFill>
              <a:srgbClr val="FD6823"/>
            </a:solidFill>
          </p:spPr>
          <p:txBody>
            <a:bodyPr/>
            <a:lstStyle/>
            <a:p>
              <a:endParaRPr lang="en-US"/>
            </a:p>
          </p:txBody>
        </p:sp>
        <p:sp>
          <p:nvSpPr>
            <p:cNvPr id="4" name="TextBox 4"/>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342076" y="747014"/>
            <a:ext cx="2684152" cy="2684152"/>
            <a:chOff x="0" y="0"/>
            <a:chExt cx="812800" cy="812800"/>
          </a:xfrm>
        </p:grpSpPr>
        <p:sp>
          <p:nvSpPr>
            <p:cNvPr id="6" name="Freeform 6"/>
            <p:cNvSpPr/>
            <p:nvPr/>
          </p:nvSpPr>
          <p:spPr>
            <a:xfrm>
              <a:off x="15531" y="15531"/>
              <a:ext cx="781737" cy="781737"/>
            </a:xfrm>
            <a:custGeom>
              <a:avLst/>
              <a:gdLst/>
              <a:ahLst/>
              <a:cxnLst/>
              <a:rect l="l" t="t" r="r" b="b"/>
              <a:pathLst>
                <a:path w="781737" h="781737">
                  <a:moveTo>
                    <a:pt x="417383" y="10983"/>
                  </a:moveTo>
                  <a:lnTo>
                    <a:pt x="770755" y="364355"/>
                  </a:lnTo>
                  <a:cubicBezTo>
                    <a:pt x="777787" y="371387"/>
                    <a:pt x="781738" y="380924"/>
                    <a:pt x="781738" y="390869"/>
                  </a:cubicBezTo>
                  <a:cubicBezTo>
                    <a:pt x="781738" y="400814"/>
                    <a:pt x="777787" y="410351"/>
                    <a:pt x="770755" y="417383"/>
                  </a:cubicBezTo>
                  <a:lnTo>
                    <a:pt x="417383" y="770755"/>
                  </a:lnTo>
                  <a:cubicBezTo>
                    <a:pt x="410351" y="777787"/>
                    <a:pt x="400814" y="781738"/>
                    <a:pt x="390869" y="781738"/>
                  </a:cubicBezTo>
                  <a:cubicBezTo>
                    <a:pt x="380924" y="781738"/>
                    <a:pt x="371387" y="777787"/>
                    <a:pt x="364355" y="770755"/>
                  </a:cubicBezTo>
                  <a:lnTo>
                    <a:pt x="10983" y="417383"/>
                  </a:lnTo>
                  <a:cubicBezTo>
                    <a:pt x="3951" y="410351"/>
                    <a:pt x="0" y="400814"/>
                    <a:pt x="0" y="390869"/>
                  </a:cubicBezTo>
                  <a:cubicBezTo>
                    <a:pt x="0" y="380924"/>
                    <a:pt x="3951" y="371387"/>
                    <a:pt x="10983" y="364355"/>
                  </a:cubicBezTo>
                  <a:lnTo>
                    <a:pt x="364355" y="10983"/>
                  </a:lnTo>
                  <a:cubicBezTo>
                    <a:pt x="371387" y="3951"/>
                    <a:pt x="380924" y="0"/>
                    <a:pt x="390869" y="0"/>
                  </a:cubicBezTo>
                  <a:cubicBezTo>
                    <a:pt x="400814" y="0"/>
                    <a:pt x="410351" y="3951"/>
                    <a:pt x="417383" y="10983"/>
                  </a:cubicBezTo>
                  <a:close/>
                </a:path>
              </a:pathLst>
            </a:custGeom>
            <a:solidFill>
              <a:srgbClr val="F5AF19"/>
            </a:solidFill>
          </p:spPr>
          <p:txBody>
            <a:bodyPr/>
            <a:lstStyle/>
            <a:p>
              <a:endParaRPr lang="en-US"/>
            </a:p>
          </p:txBody>
        </p:sp>
        <p:sp>
          <p:nvSpPr>
            <p:cNvPr id="7" name="TextBox 7"/>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733206" y="6259903"/>
            <a:ext cx="1466412" cy="1466412"/>
            <a:chOff x="0" y="0"/>
            <a:chExt cx="812800" cy="812800"/>
          </a:xfrm>
        </p:grpSpPr>
        <p:sp>
          <p:nvSpPr>
            <p:cNvPr id="9" name="Freeform 9"/>
            <p:cNvSpPr/>
            <p:nvPr/>
          </p:nvSpPr>
          <p:spPr>
            <a:xfrm>
              <a:off x="21728" y="21728"/>
              <a:ext cx="769344" cy="769344"/>
            </a:xfrm>
            <a:custGeom>
              <a:avLst/>
              <a:gdLst/>
              <a:ahLst/>
              <a:cxnLst/>
              <a:rect l="l" t="t" r="r" b="b"/>
              <a:pathLst>
                <a:path w="769344" h="769344">
                  <a:moveTo>
                    <a:pt x="433203" y="26803"/>
                  </a:moveTo>
                  <a:lnTo>
                    <a:pt x="742541" y="336141"/>
                  </a:lnTo>
                  <a:cubicBezTo>
                    <a:pt x="769344" y="362944"/>
                    <a:pt x="769344" y="406400"/>
                    <a:pt x="742541" y="433203"/>
                  </a:cubicBezTo>
                  <a:lnTo>
                    <a:pt x="433203" y="742541"/>
                  </a:lnTo>
                  <a:cubicBezTo>
                    <a:pt x="406400" y="769344"/>
                    <a:pt x="362944" y="769344"/>
                    <a:pt x="336141" y="742541"/>
                  </a:cubicBezTo>
                  <a:lnTo>
                    <a:pt x="26803" y="433203"/>
                  </a:lnTo>
                  <a:cubicBezTo>
                    <a:pt x="0" y="406400"/>
                    <a:pt x="0" y="362944"/>
                    <a:pt x="26803" y="336141"/>
                  </a:cubicBezTo>
                  <a:lnTo>
                    <a:pt x="336141" y="26803"/>
                  </a:lnTo>
                  <a:cubicBezTo>
                    <a:pt x="362944" y="0"/>
                    <a:pt x="406400" y="0"/>
                    <a:pt x="433203" y="26803"/>
                  </a:cubicBezTo>
                  <a:close/>
                </a:path>
              </a:pathLst>
            </a:custGeom>
            <a:solidFill>
              <a:srgbClr val="F5AF19"/>
            </a:solidFill>
          </p:spPr>
          <p:txBody>
            <a:bodyPr/>
            <a:lstStyle/>
            <a:p>
              <a:endParaRPr lang="en-US"/>
            </a:p>
          </p:txBody>
        </p:sp>
        <p:sp>
          <p:nvSpPr>
            <p:cNvPr id="10" name="TextBox 10"/>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2986249" y="1503274"/>
            <a:ext cx="4436055" cy="4436055"/>
            <a:chOff x="0" y="0"/>
            <a:chExt cx="812800" cy="812800"/>
          </a:xfrm>
        </p:grpSpPr>
        <p:sp>
          <p:nvSpPr>
            <p:cNvPr id="12" name="Freeform 12"/>
            <p:cNvSpPr/>
            <p:nvPr/>
          </p:nvSpPr>
          <p:spPr>
            <a:xfrm>
              <a:off x="9398" y="9398"/>
              <a:ext cx="794005" cy="794005"/>
            </a:xfrm>
            <a:custGeom>
              <a:avLst/>
              <a:gdLst/>
              <a:ahLst/>
              <a:cxnLst/>
              <a:rect l="l" t="t" r="r" b="b"/>
              <a:pathLst>
                <a:path w="794005" h="794005">
                  <a:moveTo>
                    <a:pt x="413045" y="6645"/>
                  </a:moveTo>
                  <a:lnTo>
                    <a:pt x="787359" y="380959"/>
                  </a:lnTo>
                  <a:cubicBezTo>
                    <a:pt x="791614" y="385214"/>
                    <a:pt x="794004" y="390985"/>
                    <a:pt x="794004" y="397002"/>
                  </a:cubicBezTo>
                  <a:cubicBezTo>
                    <a:pt x="794004" y="403019"/>
                    <a:pt x="791614" y="408790"/>
                    <a:pt x="787359" y="413045"/>
                  </a:cubicBezTo>
                  <a:lnTo>
                    <a:pt x="413045" y="787359"/>
                  </a:lnTo>
                  <a:cubicBezTo>
                    <a:pt x="408790" y="791614"/>
                    <a:pt x="403019" y="794004"/>
                    <a:pt x="397002" y="794004"/>
                  </a:cubicBezTo>
                  <a:cubicBezTo>
                    <a:pt x="390985" y="794004"/>
                    <a:pt x="385214" y="791614"/>
                    <a:pt x="380959" y="787359"/>
                  </a:cubicBezTo>
                  <a:lnTo>
                    <a:pt x="6645" y="413045"/>
                  </a:lnTo>
                  <a:cubicBezTo>
                    <a:pt x="2390" y="408790"/>
                    <a:pt x="0" y="403019"/>
                    <a:pt x="0" y="397002"/>
                  </a:cubicBezTo>
                  <a:cubicBezTo>
                    <a:pt x="0" y="390985"/>
                    <a:pt x="2390" y="385214"/>
                    <a:pt x="6645" y="380959"/>
                  </a:cubicBezTo>
                  <a:lnTo>
                    <a:pt x="380959" y="6645"/>
                  </a:lnTo>
                  <a:cubicBezTo>
                    <a:pt x="385214" y="2390"/>
                    <a:pt x="390985" y="0"/>
                    <a:pt x="397002" y="0"/>
                  </a:cubicBezTo>
                  <a:cubicBezTo>
                    <a:pt x="403019" y="0"/>
                    <a:pt x="408790" y="2390"/>
                    <a:pt x="413045" y="6645"/>
                  </a:cubicBezTo>
                  <a:close/>
                </a:path>
              </a:pathLst>
            </a:custGeom>
            <a:solidFill>
              <a:srgbClr val="FD6823"/>
            </a:solidFill>
          </p:spPr>
          <p:txBody>
            <a:bodyPr/>
            <a:lstStyle/>
            <a:p>
              <a:endParaRPr lang="en-US"/>
            </a:p>
          </p:txBody>
        </p:sp>
        <p:sp>
          <p:nvSpPr>
            <p:cNvPr id="13" name="TextBox 13"/>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sp>
        <p:nvSpPr>
          <p:cNvPr id="14" name="Freeform 14"/>
          <p:cNvSpPr/>
          <p:nvPr/>
        </p:nvSpPr>
        <p:spPr>
          <a:xfrm>
            <a:off x="4082109" y="2374945"/>
            <a:ext cx="2454992" cy="2608225"/>
          </a:xfrm>
          <a:custGeom>
            <a:avLst/>
            <a:gdLst/>
            <a:ahLst/>
            <a:cxnLst/>
            <a:rect l="l" t="t" r="r" b="b"/>
            <a:pathLst>
              <a:path w="2454992" h="2608225">
                <a:moveTo>
                  <a:pt x="0" y="0"/>
                </a:moveTo>
                <a:lnTo>
                  <a:pt x="2454992" y="0"/>
                </a:lnTo>
                <a:lnTo>
                  <a:pt x="2454992" y="2608225"/>
                </a:lnTo>
                <a:lnTo>
                  <a:pt x="0" y="26082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Freeform 15"/>
          <p:cNvSpPr/>
          <p:nvPr/>
        </p:nvSpPr>
        <p:spPr>
          <a:xfrm>
            <a:off x="8428296" y="2089090"/>
            <a:ext cx="9249179" cy="6568052"/>
          </a:xfrm>
          <a:custGeom>
            <a:avLst/>
            <a:gdLst/>
            <a:ahLst/>
            <a:cxnLst/>
            <a:rect l="l" t="t" r="r" b="b"/>
            <a:pathLst>
              <a:path w="9249179" h="6568052">
                <a:moveTo>
                  <a:pt x="0" y="0"/>
                </a:moveTo>
                <a:lnTo>
                  <a:pt x="9249179" y="0"/>
                </a:lnTo>
                <a:lnTo>
                  <a:pt x="9249179" y="6568053"/>
                </a:lnTo>
                <a:lnTo>
                  <a:pt x="0" y="6568053"/>
                </a:lnTo>
                <a:lnTo>
                  <a:pt x="0" y="0"/>
                </a:lnTo>
                <a:close/>
              </a:path>
            </a:pathLst>
          </a:custGeom>
          <a:blipFill>
            <a:blip r:embed="rId4"/>
            <a:stretch>
              <a:fillRect/>
            </a:stretch>
          </a:blipFill>
        </p:spPr>
        <p:txBody>
          <a:bodyPr/>
          <a:lstStyle/>
          <a:p>
            <a:endParaRPr lang="en-US"/>
          </a:p>
        </p:txBody>
      </p:sp>
      <p:sp>
        <p:nvSpPr>
          <p:cNvPr id="16" name="TextBox 16"/>
          <p:cNvSpPr txBox="1"/>
          <p:nvPr/>
        </p:nvSpPr>
        <p:spPr>
          <a:xfrm>
            <a:off x="2375723" y="144095"/>
            <a:ext cx="15301751" cy="1035329"/>
          </a:xfrm>
          <a:prstGeom prst="rect">
            <a:avLst/>
          </a:prstGeom>
        </p:spPr>
        <p:txBody>
          <a:bodyPr lIns="0" tIns="0" rIns="0" bIns="0" rtlCol="0" anchor="t">
            <a:spAutoFit/>
          </a:bodyPr>
          <a:lstStyle/>
          <a:p>
            <a:pPr algn="r">
              <a:lnSpc>
                <a:spcPts val="8034"/>
              </a:lnSpc>
              <a:spcBef>
                <a:spcPct val="0"/>
              </a:spcBef>
            </a:pPr>
            <a:r>
              <a:rPr lang="en-US" sz="5739">
                <a:solidFill>
                  <a:srgbClr val="FD6823"/>
                </a:solidFill>
                <a:latin typeface="Poppins Ultra-Bold"/>
              </a:rPr>
              <a:t>Assessment Variety </a:t>
            </a:r>
          </a:p>
        </p:txBody>
      </p:sp>
      <p:sp>
        <p:nvSpPr>
          <p:cNvPr id="17" name="TextBox 17"/>
          <p:cNvSpPr txBox="1"/>
          <p:nvPr/>
        </p:nvSpPr>
        <p:spPr>
          <a:xfrm>
            <a:off x="9070129" y="1201995"/>
            <a:ext cx="6118771" cy="887095"/>
          </a:xfrm>
          <a:prstGeom prst="rect">
            <a:avLst/>
          </a:prstGeom>
        </p:spPr>
        <p:txBody>
          <a:bodyPr lIns="0" tIns="0" rIns="0" bIns="0" rtlCol="0" anchor="t">
            <a:spAutoFit/>
          </a:bodyPr>
          <a:lstStyle/>
          <a:p>
            <a:pPr marL="0" lvl="0" indent="0" algn="ctr">
              <a:lnSpc>
                <a:spcPts val="7279"/>
              </a:lnSpc>
              <a:spcBef>
                <a:spcPct val="0"/>
              </a:spcBef>
            </a:pPr>
            <a:r>
              <a:rPr lang="en-US" sz="5199">
                <a:solidFill>
                  <a:srgbClr val="000000"/>
                </a:solidFill>
                <a:latin typeface="Canva Sans 2 Bold"/>
              </a:rPr>
              <a:t>Bloom’s Taxonomy</a:t>
            </a:r>
          </a:p>
        </p:txBody>
      </p:sp>
      <p:sp>
        <p:nvSpPr>
          <p:cNvPr id="18" name="TextBox 18"/>
          <p:cNvSpPr txBox="1"/>
          <p:nvPr/>
        </p:nvSpPr>
        <p:spPr>
          <a:xfrm>
            <a:off x="166507" y="8847643"/>
            <a:ext cx="12129514" cy="1012189"/>
          </a:xfrm>
          <a:prstGeom prst="rect">
            <a:avLst/>
          </a:prstGeom>
        </p:spPr>
        <p:txBody>
          <a:bodyPr lIns="0" tIns="0" rIns="0" bIns="0" rtlCol="0" anchor="t">
            <a:spAutoFit/>
          </a:bodyPr>
          <a:lstStyle/>
          <a:p>
            <a:pPr marL="0" lvl="0" indent="0" algn="ctr">
              <a:lnSpc>
                <a:spcPts val="4060"/>
              </a:lnSpc>
              <a:spcBef>
                <a:spcPct val="0"/>
              </a:spcBef>
            </a:pPr>
            <a:r>
              <a:rPr lang="en-US" sz="2900">
                <a:solidFill>
                  <a:srgbClr val="000000"/>
                </a:solidFill>
                <a:latin typeface="Canva Sans 2 Bold"/>
              </a:rPr>
              <a:t>**Bloom’s taxonomy can be used to create Course SLOs, daily SLOs and ensure all domains have been practiced and evaluated.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83499" y="1425867"/>
            <a:ext cx="7119183" cy="7119183"/>
            <a:chOff x="0" y="0"/>
            <a:chExt cx="812800" cy="812800"/>
          </a:xfrm>
        </p:grpSpPr>
        <p:sp>
          <p:nvSpPr>
            <p:cNvPr id="3" name="Freeform 3"/>
            <p:cNvSpPr/>
            <p:nvPr/>
          </p:nvSpPr>
          <p:spPr>
            <a:xfrm>
              <a:off x="18919" y="18919"/>
              <a:ext cx="774963" cy="774963"/>
            </a:xfrm>
            <a:custGeom>
              <a:avLst/>
              <a:gdLst/>
              <a:ahLst/>
              <a:cxnLst/>
              <a:rect l="l" t="t" r="r" b="b"/>
              <a:pathLst>
                <a:path w="774963" h="774963">
                  <a:moveTo>
                    <a:pt x="419777" y="13377"/>
                  </a:moveTo>
                  <a:lnTo>
                    <a:pt x="761585" y="355185"/>
                  </a:lnTo>
                  <a:cubicBezTo>
                    <a:pt x="770150" y="363750"/>
                    <a:pt x="774962" y="375368"/>
                    <a:pt x="774962" y="387481"/>
                  </a:cubicBezTo>
                  <a:cubicBezTo>
                    <a:pt x="774962" y="399594"/>
                    <a:pt x="770150" y="411212"/>
                    <a:pt x="761585" y="419777"/>
                  </a:cubicBezTo>
                  <a:lnTo>
                    <a:pt x="419777" y="761585"/>
                  </a:lnTo>
                  <a:cubicBezTo>
                    <a:pt x="411212" y="770150"/>
                    <a:pt x="399594" y="774962"/>
                    <a:pt x="387481" y="774962"/>
                  </a:cubicBezTo>
                  <a:cubicBezTo>
                    <a:pt x="375368" y="774962"/>
                    <a:pt x="363750" y="770150"/>
                    <a:pt x="355185" y="761585"/>
                  </a:cubicBezTo>
                  <a:lnTo>
                    <a:pt x="13377" y="419777"/>
                  </a:lnTo>
                  <a:cubicBezTo>
                    <a:pt x="4812" y="411212"/>
                    <a:pt x="0" y="399594"/>
                    <a:pt x="0" y="387481"/>
                  </a:cubicBezTo>
                  <a:cubicBezTo>
                    <a:pt x="0" y="375368"/>
                    <a:pt x="4812" y="363750"/>
                    <a:pt x="13377" y="355185"/>
                  </a:cubicBezTo>
                  <a:lnTo>
                    <a:pt x="355185" y="13377"/>
                  </a:lnTo>
                  <a:cubicBezTo>
                    <a:pt x="363750" y="4812"/>
                    <a:pt x="375368" y="0"/>
                    <a:pt x="387481" y="0"/>
                  </a:cubicBezTo>
                  <a:cubicBezTo>
                    <a:pt x="399594" y="0"/>
                    <a:pt x="411212" y="4812"/>
                    <a:pt x="419777" y="13377"/>
                  </a:cubicBezTo>
                  <a:close/>
                </a:path>
              </a:pathLst>
            </a:custGeom>
            <a:solidFill>
              <a:srgbClr val="FD6823"/>
            </a:solidFill>
          </p:spPr>
          <p:txBody>
            <a:bodyPr/>
            <a:lstStyle/>
            <a:p>
              <a:endParaRPr lang="en-US"/>
            </a:p>
          </p:txBody>
        </p:sp>
        <p:sp>
          <p:nvSpPr>
            <p:cNvPr id="4" name="TextBox 4"/>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342076" y="747014"/>
            <a:ext cx="2684152" cy="2684152"/>
            <a:chOff x="0" y="0"/>
            <a:chExt cx="812800" cy="812800"/>
          </a:xfrm>
        </p:grpSpPr>
        <p:sp>
          <p:nvSpPr>
            <p:cNvPr id="6" name="Freeform 6"/>
            <p:cNvSpPr/>
            <p:nvPr/>
          </p:nvSpPr>
          <p:spPr>
            <a:xfrm>
              <a:off x="15531" y="15531"/>
              <a:ext cx="781737" cy="781737"/>
            </a:xfrm>
            <a:custGeom>
              <a:avLst/>
              <a:gdLst/>
              <a:ahLst/>
              <a:cxnLst/>
              <a:rect l="l" t="t" r="r" b="b"/>
              <a:pathLst>
                <a:path w="781737" h="781737">
                  <a:moveTo>
                    <a:pt x="417383" y="10983"/>
                  </a:moveTo>
                  <a:lnTo>
                    <a:pt x="770755" y="364355"/>
                  </a:lnTo>
                  <a:cubicBezTo>
                    <a:pt x="777787" y="371387"/>
                    <a:pt x="781738" y="380924"/>
                    <a:pt x="781738" y="390869"/>
                  </a:cubicBezTo>
                  <a:cubicBezTo>
                    <a:pt x="781738" y="400814"/>
                    <a:pt x="777787" y="410351"/>
                    <a:pt x="770755" y="417383"/>
                  </a:cubicBezTo>
                  <a:lnTo>
                    <a:pt x="417383" y="770755"/>
                  </a:lnTo>
                  <a:cubicBezTo>
                    <a:pt x="410351" y="777787"/>
                    <a:pt x="400814" y="781738"/>
                    <a:pt x="390869" y="781738"/>
                  </a:cubicBezTo>
                  <a:cubicBezTo>
                    <a:pt x="380924" y="781738"/>
                    <a:pt x="371387" y="777787"/>
                    <a:pt x="364355" y="770755"/>
                  </a:cubicBezTo>
                  <a:lnTo>
                    <a:pt x="10983" y="417383"/>
                  </a:lnTo>
                  <a:cubicBezTo>
                    <a:pt x="3951" y="410351"/>
                    <a:pt x="0" y="400814"/>
                    <a:pt x="0" y="390869"/>
                  </a:cubicBezTo>
                  <a:cubicBezTo>
                    <a:pt x="0" y="380924"/>
                    <a:pt x="3951" y="371387"/>
                    <a:pt x="10983" y="364355"/>
                  </a:cubicBezTo>
                  <a:lnTo>
                    <a:pt x="364355" y="10983"/>
                  </a:lnTo>
                  <a:cubicBezTo>
                    <a:pt x="371387" y="3951"/>
                    <a:pt x="380924" y="0"/>
                    <a:pt x="390869" y="0"/>
                  </a:cubicBezTo>
                  <a:cubicBezTo>
                    <a:pt x="400814" y="0"/>
                    <a:pt x="410351" y="3951"/>
                    <a:pt x="417383" y="10983"/>
                  </a:cubicBezTo>
                  <a:close/>
                </a:path>
              </a:pathLst>
            </a:custGeom>
            <a:solidFill>
              <a:srgbClr val="F5AF19"/>
            </a:solidFill>
          </p:spPr>
          <p:txBody>
            <a:bodyPr/>
            <a:lstStyle/>
            <a:p>
              <a:endParaRPr lang="en-US"/>
            </a:p>
          </p:txBody>
        </p:sp>
        <p:sp>
          <p:nvSpPr>
            <p:cNvPr id="7" name="TextBox 7"/>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733206" y="6259903"/>
            <a:ext cx="1466412" cy="1466412"/>
            <a:chOff x="0" y="0"/>
            <a:chExt cx="812800" cy="812800"/>
          </a:xfrm>
        </p:grpSpPr>
        <p:sp>
          <p:nvSpPr>
            <p:cNvPr id="9" name="Freeform 9"/>
            <p:cNvSpPr/>
            <p:nvPr/>
          </p:nvSpPr>
          <p:spPr>
            <a:xfrm>
              <a:off x="21728" y="21728"/>
              <a:ext cx="769344" cy="769344"/>
            </a:xfrm>
            <a:custGeom>
              <a:avLst/>
              <a:gdLst/>
              <a:ahLst/>
              <a:cxnLst/>
              <a:rect l="l" t="t" r="r" b="b"/>
              <a:pathLst>
                <a:path w="769344" h="769344">
                  <a:moveTo>
                    <a:pt x="433203" y="26803"/>
                  </a:moveTo>
                  <a:lnTo>
                    <a:pt x="742541" y="336141"/>
                  </a:lnTo>
                  <a:cubicBezTo>
                    <a:pt x="769344" y="362944"/>
                    <a:pt x="769344" y="406400"/>
                    <a:pt x="742541" y="433203"/>
                  </a:cubicBezTo>
                  <a:lnTo>
                    <a:pt x="433203" y="742541"/>
                  </a:lnTo>
                  <a:cubicBezTo>
                    <a:pt x="406400" y="769344"/>
                    <a:pt x="362944" y="769344"/>
                    <a:pt x="336141" y="742541"/>
                  </a:cubicBezTo>
                  <a:lnTo>
                    <a:pt x="26803" y="433203"/>
                  </a:lnTo>
                  <a:cubicBezTo>
                    <a:pt x="0" y="406400"/>
                    <a:pt x="0" y="362944"/>
                    <a:pt x="26803" y="336141"/>
                  </a:cubicBezTo>
                  <a:lnTo>
                    <a:pt x="336141" y="26803"/>
                  </a:lnTo>
                  <a:cubicBezTo>
                    <a:pt x="362944" y="0"/>
                    <a:pt x="406400" y="0"/>
                    <a:pt x="433203" y="26803"/>
                  </a:cubicBezTo>
                  <a:close/>
                </a:path>
              </a:pathLst>
            </a:custGeom>
            <a:solidFill>
              <a:srgbClr val="F5AF19"/>
            </a:solidFill>
          </p:spPr>
          <p:txBody>
            <a:bodyPr/>
            <a:lstStyle/>
            <a:p>
              <a:endParaRPr lang="en-US"/>
            </a:p>
          </p:txBody>
        </p:sp>
        <p:sp>
          <p:nvSpPr>
            <p:cNvPr id="10" name="TextBox 10"/>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8010121" y="2089090"/>
            <a:ext cx="9249179" cy="6568052"/>
          </a:xfrm>
          <a:custGeom>
            <a:avLst/>
            <a:gdLst/>
            <a:ahLst/>
            <a:cxnLst/>
            <a:rect l="l" t="t" r="r" b="b"/>
            <a:pathLst>
              <a:path w="9249179" h="6568052">
                <a:moveTo>
                  <a:pt x="0" y="0"/>
                </a:moveTo>
                <a:lnTo>
                  <a:pt x="9249179" y="0"/>
                </a:lnTo>
                <a:lnTo>
                  <a:pt x="9249179" y="6568053"/>
                </a:lnTo>
                <a:lnTo>
                  <a:pt x="0" y="6568053"/>
                </a:lnTo>
                <a:lnTo>
                  <a:pt x="0" y="0"/>
                </a:lnTo>
                <a:close/>
              </a:path>
            </a:pathLst>
          </a:custGeom>
          <a:blipFill>
            <a:blip r:embed="rId2"/>
            <a:stretch>
              <a:fillRect/>
            </a:stretch>
          </a:blipFill>
        </p:spPr>
        <p:txBody>
          <a:bodyPr/>
          <a:lstStyle/>
          <a:p>
            <a:endParaRPr lang="en-US"/>
          </a:p>
        </p:txBody>
      </p:sp>
      <p:sp>
        <p:nvSpPr>
          <p:cNvPr id="12" name="TextBox 12"/>
          <p:cNvSpPr txBox="1"/>
          <p:nvPr/>
        </p:nvSpPr>
        <p:spPr>
          <a:xfrm>
            <a:off x="2375723" y="144095"/>
            <a:ext cx="15301751" cy="1035329"/>
          </a:xfrm>
          <a:prstGeom prst="rect">
            <a:avLst/>
          </a:prstGeom>
        </p:spPr>
        <p:txBody>
          <a:bodyPr lIns="0" tIns="0" rIns="0" bIns="0" rtlCol="0" anchor="t">
            <a:spAutoFit/>
          </a:bodyPr>
          <a:lstStyle/>
          <a:p>
            <a:pPr algn="r">
              <a:lnSpc>
                <a:spcPts val="8034"/>
              </a:lnSpc>
              <a:spcBef>
                <a:spcPct val="0"/>
              </a:spcBef>
            </a:pPr>
            <a:r>
              <a:rPr lang="en-US" sz="5739">
                <a:solidFill>
                  <a:srgbClr val="FD6823"/>
                </a:solidFill>
                <a:latin typeface="Poppins Ultra-Bold"/>
              </a:rPr>
              <a:t>Assessment Variety </a:t>
            </a:r>
          </a:p>
        </p:txBody>
      </p:sp>
      <p:sp>
        <p:nvSpPr>
          <p:cNvPr id="13" name="TextBox 13"/>
          <p:cNvSpPr txBox="1"/>
          <p:nvPr/>
        </p:nvSpPr>
        <p:spPr>
          <a:xfrm>
            <a:off x="1028700" y="6882520"/>
            <a:ext cx="9249179" cy="596899"/>
          </a:xfrm>
          <a:prstGeom prst="rect">
            <a:avLst/>
          </a:prstGeom>
        </p:spPr>
        <p:txBody>
          <a:bodyPr lIns="0" tIns="0" rIns="0" bIns="0" rtlCol="0" anchor="t">
            <a:spAutoFit/>
          </a:bodyPr>
          <a:lstStyle/>
          <a:p>
            <a:pPr algn="ctr">
              <a:lnSpc>
                <a:spcPts val="4900"/>
              </a:lnSpc>
            </a:pPr>
            <a:r>
              <a:rPr lang="en-US" sz="3500">
                <a:solidFill>
                  <a:srgbClr val="9F7AB6"/>
                </a:solidFill>
                <a:latin typeface="Canva Sans 2 Bold"/>
              </a:rPr>
              <a:t>Multiple Choice exams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83499" y="1425867"/>
            <a:ext cx="7119183" cy="7119183"/>
            <a:chOff x="0" y="0"/>
            <a:chExt cx="812800" cy="812800"/>
          </a:xfrm>
        </p:grpSpPr>
        <p:sp>
          <p:nvSpPr>
            <p:cNvPr id="3" name="Freeform 3"/>
            <p:cNvSpPr/>
            <p:nvPr/>
          </p:nvSpPr>
          <p:spPr>
            <a:xfrm>
              <a:off x="18919" y="18919"/>
              <a:ext cx="774963" cy="774963"/>
            </a:xfrm>
            <a:custGeom>
              <a:avLst/>
              <a:gdLst/>
              <a:ahLst/>
              <a:cxnLst/>
              <a:rect l="l" t="t" r="r" b="b"/>
              <a:pathLst>
                <a:path w="774963" h="774963">
                  <a:moveTo>
                    <a:pt x="419777" y="13377"/>
                  </a:moveTo>
                  <a:lnTo>
                    <a:pt x="761585" y="355185"/>
                  </a:lnTo>
                  <a:cubicBezTo>
                    <a:pt x="770150" y="363750"/>
                    <a:pt x="774962" y="375368"/>
                    <a:pt x="774962" y="387481"/>
                  </a:cubicBezTo>
                  <a:cubicBezTo>
                    <a:pt x="774962" y="399594"/>
                    <a:pt x="770150" y="411212"/>
                    <a:pt x="761585" y="419777"/>
                  </a:cubicBezTo>
                  <a:lnTo>
                    <a:pt x="419777" y="761585"/>
                  </a:lnTo>
                  <a:cubicBezTo>
                    <a:pt x="411212" y="770150"/>
                    <a:pt x="399594" y="774962"/>
                    <a:pt x="387481" y="774962"/>
                  </a:cubicBezTo>
                  <a:cubicBezTo>
                    <a:pt x="375368" y="774962"/>
                    <a:pt x="363750" y="770150"/>
                    <a:pt x="355185" y="761585"/>
                  </a:cubicBezTo>
                  <a:lnTo>
                    <a:pt x="13377" y="419777"/>
                  </a:lnTo>
                  <a:cubicBezTo>
                    <a:pt x="4812" y="411212"/>
                    <a:pt x="0" y="399594"/>
                    <a:pt x="0" y="387481"/>
                  </a:cubicBezTo>
                  <a:cubicBezTo>
                    <a:pt x="0" y="375368"/>
                    <a:pt x="4812" y="363750"/>
                    <a:pt x="13377" y="355185"/>
                  </a:cubicBezTo>
                  <a:lnTo>
                    <a:pt x="355185" y="13377"/>
                  </a:lnTo>
                  <a:cubicBezTo>
                    <a:pt x="363750" y="4812"/>
                    <a:pt x="375368" y="0"/>
                    <a:pt x="387481" y="0"/>
                  </a:cubicBezTo>
                  <a:cubicBezTo>
                    <a:pt x="399594" y="0"/>
                    <a:pt x="411212" y="4812"/>
                    <a:pt x="419777" y="13377"/>
                  </a:cubicBezTo>
                  <a:close/>
                </a:path>
              </a:pathLst>
            </a:custGeom>
            <a:solidFill>
              <a:srgbClr val="FD6823"/>
            </a:solidFill>
          </p:spPr>
          <p:txBody>
            <a:bodyPr/>
            <a:lstStyle/>
            <a:p>
              <a:endParaRPr lang="en-US"/>
            </a:p>
          </p:txBody>
        </p:sp>
        <p:sp>
          <p:nvSpPr>
            <p:cNvPr id="4" name="TextBox 4"/>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342076" y="747014"/>
            <a:ext cx="2684152" cy="2684152"/>
            <a:chOff x="0" y="0"/>
            <a:chExt cx="812800" cy="812800"/>
          </a:xfrm>
        </p:grpSpPr>
        <p:sp>
          <p:nvSpPr>
            <p:cNvPr id="6" name="Freeform 6"/>
            <p:cNvSpPr/>
            <p:nvPr/>
          </p:nvSpPr>
          <p:spPr>
            <a:xfrm>
              <a:off x="15531" y="15531"/>
              <a:ext cx="781737" cy="781737"/>
            </a:xfrm>
            <a:custGeom>
              <a:avLst/>
              <a:gdLst/>
              <a:ahLst/>
              <a:cxnLst/>
              <a:rect l="l" t="t" r="r" b="b"/>
              <a:pathLst>
                <a:path w="781737" h="781737">
                  <a:moveTo>
                    <a:pt x="417383" y="10983"/>
                  </a:moveTo>
                  <a:lnTo>
                    <a:pt x="770755" y="364355"/>
                  </a:lnTo>
                  <a:cubicBezTo>
                    <a:pt x="777787" y="371387"/>
                    <a:pt x="781738" y="380924"/>
                    <a:pt x="781738" y="390869"/>
                  </a:cubicBezTo>
                  <a:cubicBezTo>
                    <a:pt x="781738" y="400814"/>
                    <a:pt x="777787" y="410351"/>
                    <a:pt x="770755" y="417383"/>
                  </a:cubicBezTo>
                  <a:lnTo>
                    <a:pt x="417383" y="770755"/>
                  </a:lnTo>
                  <a:cubicBezTo>
                    <a:pt x="410351" y="777787"/>
                    <a:pt x="400814" y="781738"/>
                    <a:pt x="390869" y="781738"/>
                  </a:cubicBezTo>
                  <a:cubicBezTo>
                    <a:pt x="380924" y="781738"/>
                    <a:pt x="371387" y="777787"/>
                    <a:pt x="364355" y="770755"/>
                  </a:cubicBezTo>
                  <a:lnTo>
                    <a:pt x="10983" y="417383"/>
                  </a:lnTo>
                  <a:cubicBezTo>
                    <a:pt x="3951" y="410351"/>
                    <a:pt x="0" y="400814"/>
                    <a:pt x="0" y="390869"/>
                  </a:cubicBezTo>
                  <a:cubicBezTo>
                    <a:pt x="0" y="380924"/>
                    <a:pt x="3951" y="371387"/>
                    <a:pt x="10983" y="364355"/>
                  </a:cubicBezTo>
                  <a:lnTo>
                    <a:pt x="364355" y="10983"/>
                  </a:lnTo>
                  <a:cubicBezTo>
                    <a:pt x="371387" y="3951"/>
                    <a:pt x="380924" y="0"/>
                    <a:pt x="390869" y="0"/>
                  </a:cubicBezTo>
                  <a:cubicBezTo>
                    <a:pt x="400814" y="0"/>
                    <a:pt x="410351" y="3951"/>
                    <a:pt x="417383" y="10983"/>
                  </a:cubicBezTo>
                  <a:close/>
                </a:path>
              </a:pathLst>
            </a:custGeom>
            <a:solidFill>
              <a:srgbClr val="F5AF19"/>
            </a:solidFill>
          </p:spPr>
          <p:txBody>
            <a:bodyPr/>
            <a:lstStyle/>
            <a:p>
              <a:endParaRPr lang="en-US"/>
            </a:p>
          </p:txBody>
        </p:sp>
        <p:sp>
          <p:nvSpPr>
            <p:cNvPr id="7" name="TextBox 7"/>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733206" y="6259903"/>
            <a:ext cx="1466412" cy="1466412"/>
            <a:chOff x="0" y="0"/>
            <a:chExt cx="812800" cy="812800"/>
          </a:xfrm>
        </p:grpSpPr>
        <p:sp>
          <p:nvSpPr>
            <p:cNvPr id="9" name="Freeform 9"/>
            <p:cNvSpPr/>
            <p:nvPr/>
          </p:nvSpPr>
          <p:spPr>
            <a:xfrm>
              <a:off x="21728" y="21728"/>
              <a:ext cx="769344" cy="769344"/>
            </a:xfrm>
            <a:custGeom>
              <a:avLst/>
              <a:gdLst/>
              <a:ahLst/>
              <a:cxnLst/>
              <a:rect l="l" t="t" r="r" b="b"/>
              <a:pathLst>
                <a:path w="769344" h="769344">
                  <a:moveTo>
                    <a:pt x="433203" y="26803"/>
                  </a:moveTo>
                  <a:lnTo>
                    <a:pt x="742541" y="336141"/>
                  </a:lnTo>
                  <a:cubicBezTo>
                    <a:pt x="769344" y="362944"/>
                    <a:pt x="769344" y="406400"/>
                    <a:pt x="742541" y="433203"/>
                  </a:cubicBezTo>
                  <a:lnTo>
                    <a:pt x="433203" y="742541"/>
                  </a:lnTo>
                  <a:cubicBezTo>
                    <a:pt x="406400" y="769344"/>
                    <a:pt x="362944" y="769344"/>
                    <a:pt x="336141" y="742541"/>
                  </a:cubicBezTo>
                  <a:lnTo>
                    <a:pt x="26803" y="433203"/>
                  </a:lnTo>
                  <a:cubicBezTo>
                    <a:pt x="0" y="406400"/>
                    <a:pt x="0" y="362944"/>
                    <a:pt x="26803" y="336141"/>
                  </a:cubicBezTo>
                  <a:lnTo>
                    <a:pt x="336141" y="26803"/>
                  </a:lnTo>
                  <a:cubicBezTo>
                    <a:pt x="362944" y="0"/>
                    <a:pt x="406400" y="0"/>
                    <a:pt x="433203" y="26803"/>
                  </a:cubicBezTo>
                  <a:close/>
                </a:path>
              </a:pathLst>
            </a:custGeom>
            <a:solidFill>
              <a:srgbClr val="F5AF19"/>
            </a:solidFill>
          </p:spPr>
          <p:txBody>
            <a:bodyPr/>
            <a:lstStyle/>
            <a:p>
              <a:endParaRPr lang="en-US"/>
            </a:p>
          </p:txBody>
        </p:sp>
        <p:sp>
          <p:nvSpPr>
            <p:cNvPr id="10" name="TextBox 10"/>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8010121" y="2089090"/>
            <a:ext cx="9249179" cy="6568052"/>
          </a:xfrm>
          <a:custGeom>
            <a:avLst/>
            <a:gdLst/>
            <a:ahLst/>
            <a:cxnLst/>
            <a:rect l="l" t="t" r="r" b="b"/>
            <a:pathLst>
              <a:path w="9249179" h="6568052">
                <a:moveTo>
                  <a:pt x="0" y="0"/>
                </a:moveTo>
                <a:lnTo>
                  <a:pt x="9249179" y="0"/>
                </a:lnTo>
                <a:lnTo>
                  <a:pt x="9249179" y="6568053"/>
                </a:lnTo>
                <a:lnTo>
                  <a:pt x="0" y="6568053"/>
                </a:lnTo>
                <a:lnTo>
                  <a:pt x="0" y="0"/>
                </a:lnTo>
                <a:close/>
              </a:path>
            </a:pathLst>
          </a:custGeom>
          <a:blipFill>
            <a:blip r:embed="rId2"/>
            <a:stretch>
              <a:fillRect/>
            </a:stretch>
          </a:blipFill>
        </p:spPr>
        <p:txBody>
          <a:bodyPr/>
          <a:lstStyle/>
          <a:p>
            <a:endParaRPr lang="en-US"/>
          </a:p>
        </p:txBody>
      </p:sp>
      <p:sp>
        <p:nvSpPr>
          <p:cNvPr id="12" name="TextBox 12"/>
          <p:cNvSpPr txBox="1"/>
          <p:nvPr/>
        </p:nvSpPr>
        <p:spPr>
          <a:xfrm>
            <a:off x="2375723" y="144095"/>
            <a:ext cx="15301751" cy="1035329"/>
          </a:xfrm>
          <a:prstGeom prst="rect">
            <a:avLst/>
          </a:prstGeom>
        </p:spPr>
        <p:txBody>
          <a:bodyPr lIns="0" tIns="0" rIns="0" bIns="0" rtlCol="0" anchor="t">
            <a:spAutoFit/>
          </a:bodyPr>
          <a:lstStyle/>
          <a:p>
            <a:pPr algn="r">
              <a:lnSpc>
                <a:spcPts val="8034"/>
              </a:lnSpc>
              <a:spcBef>
                <a:spcPct val="0"/>
              </a:spcBef>
            </a:pPr>
            <a:r>
              <a:rPr lang="en-US" sz="5739">
                <a:solidFill>
                  <a:srgbClr val="FD6823"/>
                </a:solidFill>
                <a:latin typeface="Poppins Ultra-Bold"/>
              </a:rPr>
              <a:t>Assessment Variety </a:t>
            </a:r>
          </a:p>
        </p:txBody>
      </p:sp>
      <p:sp>
        <p:nvSpPr>
          <p:cNvPr id="13" name="TextBox 13"/>
          <p:cNvSpPr txBox="1"/>
          <p:nvPr/>
        </p:nvSpPr>
        <p:spPr>
          <a:xfrm>
            <a:off x="1028700" y="6882520"/>
            <a:ext cx="9249179" cy="596899"/>
          </a:xfrm>
          <a:prstGeom prst="rect">
            <a:avLst/>
          </a:prstGeom>
        </p:spPr>
        <p:txBody>
          <a:bodyPr lIns="0" tIns="0" rIns="0" bIns="0" rtlCol="0" anchor="t">
            <a:spAutoFit/>
          </a:bodyPr>
          <a:lstStyle/>
          <a:p>
            <a:pPr algn="ctr">
              <a:lnSpc>
                <a:spcPts val="4900"/>
              </a:lnSpc>
            </a:pPr>
            <a:r>
              <a:rPr lang="en-US" sz="3500">
                <a:solidFill>
                  <a:srgbClr val="9F7AB6"/>
                </a:solidFill>
                <a:latin typeface="Canva Sans 2 Bold"/>
              </a:rPr>
              <a:t>Multiple Choice exams</a:t>
            </a:r>
          </a:p>
        </p:txBody>
      </p:sp>
      <p:sp>
        <p:nvSpPr>
          <p:cNvPr id="14" name="TextBox 14"/>
          <p:cNvSpPr txBox="1"/>
          <p:nvPr/>
        </p:nvSpPr>
        <p:spPr>
          <a:xfrm>
            <a:off x="-275603" y="6029597"/>
            <a:ext cx="9249179" cy="596899"/>
          </a:xfrm>
          <a:prstGeom prst="rect">
            <a:avLst/>
          </a:prstGeom>
        </p:spPr>
        <p:txBody>
          <a:bodyPr lIns="0" tIns="0" rIns="0" bIns="0" rtlCol="0" anchor="t">
            <a:spAutoFit/>
          </a:bodyPr>
          <a:lstStyle/>
          <a:p>
            <a:pPr algn="ctr">
              <a:lnSpc>
                <a:spcPts val="4900"/>
              </a:lnSpc>
            </a:pPr>
            <a:r>
              <a:rPr lang="en-US" sz="3500">
                <a:solidFill>
                  <a:srgbClr val="6D94C5"/>
                </a:solidFill>
                <a:latin typeface="Canva Sans 2 Bold"/>
              </a:rPr>
              <a:t>Short answer response, Discussions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83499" y="1425867"/>
            <a:ext cx="7119183" cy="7119183"/>
            <a:chOff x="0" y="0"/>
            <a:chExt cx="812800" cy="812800"/>
          </a:xfrm>
        </p:grpSpPr>
        <p:sp>
          <p:nvSpPr>
            <p:cNvPr id="3" name="Freeform 3"/>
            <p:cNvSpPr/>
            <p:nvPr/>
          </p:nvSpPr>
          <p:spPr>
            <a:xfrm>
              <a:off x="18919" y="18919"/>
              <a:ext cx="774963" cy="774963"/>
            </a:xfrm>
            <a:custGeom>
              <a:avLst/>
              <a:gdLst/>
              <a:ahLst/>
              <a:cxnLst/>
              <a:rect l="l" t="t" r="r" b="b"/>
              <a:pathLst>
                <a:path w="774963" h="774963">
                  <a:moveTo>
                    <a:pt x="419777" y="13377"/>
                  </a:moveTo>
                  <a:lnTo>
                    <a:pt x="761585" y="355185"/>
                  </a:lnTo>
                  <a:cubicBezTo>
                    <a:pt x="770150" y="363750"/>
                    <a:pt x="774962" y="375368"/>
                    <a:pt x="774962" y="387481"/>
                  </a:cubicBezTo>
                  <a:cubicBezTo>
                    <a:pt x="774962" y="399594"/>
                    <a:pt x="770150" y="411212"/>
                    <a:pt x="761585" y="419777"/>
                  </a:cubicBezTo>
                  <a:lnTo>
                    <a:pt x="419777" y="761585"/>
                  </a:lnTo>
                  <a:cubicBezTo>
                    <a:pt x="411212" y="770150"/>
                    <a:pt x="399594" y="774962"/>
                    <a:pt x="387481" y="774962"/>
                  </a:cubicBezTo>
                  <a:cubicBezTo>
                    <a:pt x="375368" y="774962"/>
                    <a:pt x="363750" y="770150"/>
                    <a:pt x="355185" y="761585"/>
                  </a:cubicBezTo>
                  <a:lnTo>
                    <a:pt x="13377" y="419777"/>
                  </a:lnTo>
                  <a:cubicBezTo>
                    <a:pt x="4812" y="411212"/>
                    <a:pt x="0" y="399594"/>
                    <a:pt x="0" y="387481"/>
                  </a:cubicBezTo>
                  <a:cubicBezTo>
                    <a:pt x="0" y="375368"/>
                    <a:pt x="4812" y="363750"/>
                    <a:pt x="13377" y="355185"/>
                  </a:cubicBezTo>
                  <a:lnTo>
                    <a:pt x="355185" y="13377"/>
                  </a:lnTo>
                  <a:cubicBezTo>
                    <a:pt x="363750" y="4812"/>
                    <a:pt x="375368" y="0"/>
                    <a:pt x="387481" y="0"/>
                  </a:cubicBezTo>
                  <a:cubicBezTo>
                    <a:pt x="399594" y="0"/>
                    <a:pt x="411212" y="4812"/>
                    <a:pt x="419777" y="13377"/>
                  </a:cubicBezTo>
                  <a:close/>
                </a:path>
              </a:pathLst>
            </a:custGeom>
            <a:solidFill>
              <a:srgbClr val="FD6823"/>
            </a:solidFill>
          </p:spPr>
          <p:txBody>
            <a:bodyPr/>
            <a:lstStyle/>
            <a:p>
              <a:endParaRPr lang="en-US"/>
            </a:p>
          </p:txBody>
        </p:sp>
        <p:sp>
          <p:nvSpPr>
            <p:cNvPr id="4" name="TextBox 4"/>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342076" y="747014"/>
            <a:ext cx="2684152" cy="2684152"/>
            <a:chOff x="0" y="0"/>
            <a:chExt cx="812800" cy="812800"/>
          </a:xfrm>
        </p:grpSpPr>
        <p:sp>
          <p:nvSpPr>
            <p:cNvPr id="6" name="Freeform 6"/>
            <p:cNvSpPr/>
            <p:nvPr/>
          </p:nvSpPr>
          <p:spPr>
            <a:xfrm>
              <a:off x="15531" y="15531"/>
              <a:ext cx="781737" cy="781737"/>
            </a:xfrm>
            <a:custGeom>
              <a:avLst/>
              <a:gdLst/>
              <a:ahLst/>
              <a:cxnLst/>
              <a:rect l="l" t="t" r="r" b="b"/>
              <a:pathLst>
                <a:path w="781737" h="781737">
                  <a:moveTo>
                    <a:pt x="417383" y="10983"/>
                  </a:moveTo>
                  <a:lnTo>
                    <a:pt x="770755" y="364355"/>
                  </a:lnTo>
                  <a:cubicBezTo>
                    <a:pt x="777787" y="371387"/>
                    <a:pt x="781738" y="380924"/>
                    <a:pt x="781738" y="390869"/>
                  </a:cubicBezTo>
                  <a:cubicBezTo>
                    <a:pt x="781738" y="400814"/>
                    <a:pt x="777787" y="410351"/>
                    <a:pt x="770755" y="417383"/>
                  </a:cubicBezTo>
                  <a:lnTo>
                    <a:pt x="417383" y="770755"/>
                  </a:lnTo>
                  <a:cubicBezTo>
                    <a:pt x="410351" y="777787"/>
                    <a:pt x="400814" y="781738"/>
                    <a:pt x="390869" y="781738"/>
                  </a:cubicBezTo>
                  <a:cubicBezTo>
                    <a:pt x="380924" y="781738"/>
                    <a:pt x="371387" y="777787"/>
                    <a:pt x="364355" y="770755"/>
                  </a:cubicBezTo>
                  <a:lnTo>
                    <a:pt x="10983" y="417383"/>
                  </a:lnTo>
                  <a:cubicBezTo>
                    <a:pt x="3951" y="410351"/>
                    <a:pt x="0" y="400814"/>
                    <a:pt x="0" y="390869"/>
                  </a:cubicBezTo>
                  <a:cubicBezTo>
                    <a:pt x="0" y="380924"/>
                    <a:pt x="3951" y="371387"/>
                    <a:pt x="10983" y="364355"/>
                  </a:cubicBezTo>
                  <a:lnTo>
                    <a:pt x="364355" y="10983"/>
                  </a:lnTo>
                  <a:cubicBezTo>
                    <a:pt x="371387" y="3951"/>
                    <a:pt x="380924" y="0"/>
                    <a:pt x="390869" y="0"/>
                  </a:cubicBezTo>
                  <a:cubicBezTo>
                    <a:pt x="400814" y="0"/>
                    <a:pt x="410351" y="3951"/>
                    <a:pt x="417383" y="10983"/>
                  </a:cubicBezTo>
                  <a:close/>
                </a:path>
              </a:pathLst>
            </a:custGeom>
            <a:solidFill>
              <a:srgbClr val="F5AF19"/>
            </a:solidFill>
          </p:spPr>
          <p:txBody>
            <a:bodyPr/>
            <a:lstStyle/>
            <a:p>
              <a:endParaRPr lang="en-US"/>
            </a:p>
          </p:txBody>
        </p:sp>
        <p:sp>
          <p:nvSpPr>
            <p:cNvPr id="7" name="TextBox 7"/>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733206" y="6259903"/>
            <a:ext cx="1466412" cy="1466412"/>
            <a:chOff x="0" y="0"/>
            <a:chExt cx="812800" cy="812800"/>
          </a:xfrm>
        </p:grpSpPr>
        <p:sp>
          <p:nvSpPr>
            <p:cNvPr id="9" name="Freeform 9"/>
            <p:cNvSpPr/>
            <p:nvPr/>
          </p:nvSpPr>
          <p:spPr>
            <a:xfrm>
              <a:off x="21728" y="21728"/>
              <a:ext cx="769344" cy="769344"/>
            </a:xfrm>
            <a:custGeom>
              <a:avLst/>
              <a:gdLst/>
              <a:ahLst/>
              <a:cxnLst/>
              <a:rect l="l" t="t" r="r" b="b"/>
              <a:pathLst>
                <a:path w="769344" h="769344">
                  <a:moveTo>
                    <a:pt x="433203" y="26803"/>
                  </a:moveTo>
                  <a:lnTo>
                    <a:pt x="742541" y="336141"/>
                  </a:lnTo>
                  <a:cubicBezTo>
                    <a:pt x="769344" y="362944"/>
                    <a:pt x="769344" y="406400"/>
                    <a:pt x="742541" y="433203"/>
                  </a:cubicBezTo>
                  <a:lnTo>
                    <a:pt x="433203" y="742541"/>
                  </a:lnTo>
                  <a:cubicBezTo>
                    <a:pt x="406400" y="769344"/>
                    <a:pt x="362944" y="769344"/>
                    <a:pt x="336141" y="742541"/>
                  </a:cubicBezTo>
                  <a:lnTo>
                    <a:pt x="26803" y="433203"/>
                  </a:lnTo>
                  <a:cubicBezTo>
                    <a:pt x="0" y="406400"/>
                    <a:pt x="0" y="362944"/>
                    <a:pt x="26803" y="336141"/>
                  </a:cubicBezTo>
                  <a:lnTo>
                    <a:pt x="336141" y="26803"/>
                  </a:lnTo>
                  <a:cubicBezTo>
                    <a:pt x="362944" y="0"/>
                    <a:pt x="406400" y="0"/>
                    <a:pt x="433203" y="26803"/>
                  </a:cubicBezTo>
                  <a:close/>
                </a:path>
              </a:pathLst>
            </a:custGeom>
            <a:solidFill>
              <a:srgbClr val="F5AF19"/>
            </a:solidFill>
          </p:spPr>
          <p:txBody>
            <a:bodyPr/>
            <a:lstStyle/>
            <a:p>
              <a:endParaRPr lang="en-US"/>
            </a:p>
          </p:txBody>
        </p:sp>
        <p:sp>
          <p:nvSpPr>
            <p:cNvPr id="10" name="TextBox 10"/>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8010121" y="2089090"/>
            <a:ext cx="9249179" cy="6568052"/>
          </a:xfrm>
          <a:custGeom>
            <a:avLst/>
            <a:gdLst/>
            <a:ahLst/>
            <a:cxnLst/>
            <a:rect l="l" t="t" r="r" b="b"/>
            <a:pathLst>
              <a:path w="9249179" h="6568052">
                <a:moveTo>
                  <a:pt x="0" y="0"/>
                </a:moveTo>
                <a:lnTo>
                  <a:pt x="9249179" y="0"/>
                </a:lnTo>
                <a:lnTo>
                  <a:pt x="9249179" y="6568053"/>
                </a:lnTo>
                <a:lnTo>
                  <a:pt x="0" y="6568053"/>
                </a:lnTo>
                <a:lnTo>
                  <a:pt x="0" y="0"/>
                </a:lnTo>
                <a:close/>
              </a:path>
            </a:pathLst>
          </a:custGeom>
          <a:blipFill>
            <a:blip r:embed="rId2"/>
            <a:stretch>
              <a:fillRect/>
            </a:stretch>
          </a:blipFill>
        </p:spPr>
        <p:txBody>
          <a:bodyPr/>
          <a:lstStyle/>
          <a:p>
            <a:endParaRPr lang="en-US"/>
          </a:p>
        </p:txBody>
      </p:sp>
      <p:sp>
        <p:nvSpPr>
          <p:cNvPr id="12" name="TextBox 12"/>
          <p:cNvSpPr txBox="1"/>
          <p:nvPr/>
        </p:nvSpPr>
        <p:spPr>
          <a:xfrm>
            <a:off x="2375723" y="144095"/>
            <a:ext cx="15301751" cy="1035329"/>
          </a:xfrm>
          <a:prstGeom prst="rect">
            <a:avLst/>
          </a:prstGeom>
        </p:spPr>
        <p:txBody>
          <a:bodyPr lIns="0" tIns="0" rIns="0" bIns="0" rtlCol="0" anchor="t">
            <a:spAutoFit/>
          </a:bodyPr>
          <a:lstStyle/>
          <a:p>
            <a:pPr algn="r">
              <a:lnSpc>
                <a:spcPts val="8034"/>
              </a:lnSpc>
              <a:spcBef>
                <a:spcPct val="0"/>
              </a:spcBef>
            </a:pPr>
            <a:r>
              <a:rPr lang="en-US" sz="5739">
                <a:solidFill>
                  <a:srgbClr val="FD6823"/>
                </a:solidFill>
                <a:latin typeface="Poppins Ultra-Bold"/>
              </a:rPr>
              <a:t>Assessment Variety </a:t>
            </a:r>
          </a:p>
        </p:txBody>
      </p:sp>
      <p:sp>
        <p:nvSpPr>
          <p:cNvPr id="13" name="TextBox 13"/>
          <p:cNvSpPr txBox="1"/>
          <p:nvPr/>
        </p:nvSpPr>
        <p:spPr>
          <a:xfrm>
            <a:off x="1028700" y="6882520"/>
            <a:ext cx="9249179" cy="596899"/>
          </a:xfrm>
          <a:prstGeom prst="rect">
            <a:avLst/>
          </a:prstGeom>
        </p:spPr>
        <p:txBody>
          <a:bodyPr lIns="0" tIns="0" rIns="0" bIns="0" rtlCol="0" anchor="t">
            <a:spAutoFit/>
          </a:bodyPr>
          <a:lstStyle/>
          <a:p>
            <a:pPr algn="ctr">
              <a:lnSpc>
                <a:spcPts val="4900"/>
              </a:lnSpc>
            </a:pPr>
            <a:r>
              <a:rPr lang="en-US" sz="3500">
                <a:solidFill>
                  <a:srgbClr val="9F7AB6"/>
                </a:solidFill>
                <a:latin typeface="Canva Sans 2 Bold"/>
              </a:rPr>
              <a:t>Multiple Choice exams</a:t>
            </a:r>
          </a:p>
        </p:txBody>
      </p:sp>
      <p:sp>
        <p:nvSpPr>
          <p:cNvPr id="14" name="TextBox 14"/>
          <p:cNvSpPr txBox="1"/>
          <p:nvPr/>
        </p:nvSpPr>
        <p:spPr>
          <a:xfrm>
            <a:off x="-275603" y="6029597"/>
            <a:ext cx="9249179" cy="596899"/>
          </a:xfrm>
          <a:prstGeom prst="rect">
            <a:avLst/>
          </a:prstGeom>
        </p:spPr>
        <p:txBody>
          <a:bodyPr lIns="0" tIns="0" rIns="0" bIns="0" rtlCol="0" anchor="t">
            <a:spAutoFit/>
          </a:bodyPr>
          <a:lstStyle/>
          <a:p>
            <a:pPr algn="ctr">
              <a:lnSpc>
                <a:spcPts val="4900"/>
              </a:lnSpc>
            </a:pPr>
            <a:r>
              <a:rPr lang="en-US" sz="3500">
                <a:solidFill>
                  <a:srgbClr val="6D94C5"/>
                </a:solidFill>
                <a:latin typeface="Canva Sans 2 Bold"/>
              </a:rPr>
              <a:t>Short answer response, Discussions</a:t>
            </a:r>
          </a:p>
        </p:txBody>
      </p:sp>
      <p:sp>
        <p:nvSpPr>
          <p:cNvPr id="15" name="TextBox 15"/>
          <p:cNvSpPr txBox="1"/>
          <p:nvPr/>
        </p:nvSpPr>
        <p:spPr>
          <a:xfrm>
            <a:off x="-275603" y="5192033"/>
            <a:ext cx="9249179" cy="580389"/>
          </a:xfrm>
          <a:prstGeom prst="rect">
            <a:avLst/>
          </a:prstGeom>
        </p:spPr>
        <p:txBody>
          <a:bodyPr lIns="0" tIns="0" rIns="0" bIns="0" rtlCol="0" anchor="t">
            <a:spAutoFit/>
          </a:bodyPr>
          <a:lstStyle/>
          <a:p>
            <a:pPr algn="ctr">
              <a:lnSpc>
                <a:spcPts val="4760"/>
              </a:lnSpc>
            </a:pPr>
            <a:r>
              <a:rPr lang="en-US" sz="3400">
                <a:solidFill>
                  <a:srgbClr val="78CFF2"/>
                </a:solidFill>
                <a:latin typeface="Canva Sans 2 Bold"/>
              </a:rPr>
              <a:t>Case Study Analysis/ Problem Solving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83499" y="1425867"/>
            <a:ext cx="7119183" cy="7119183"/>
            <a:chOff x="0" y="0"/>
            <a:chExt cx="812800" cy="812800"/>
          </a:xfrm>
        </p:grpSpPr>
        <p:sp>
          <p:nvSpPr>
            <p:cNvPr id="3" name="Freeform 3"/>
            <p:cNvSpPr/>
            <p:nvPr/>
          </p:nvSpPr>
          <p:spPr>
            <a:xfrm>
              <a:off x="18919" y="18919"/>
              <a:ext cx="774963" cy="774963"/>
            </a:xfrm>
            <a:custGeom>
              <a:avLst/>
              <a:gdLst/>
              <a:ahLst/>
              <a:cxnLst/>
              <a:rect l="l" t="t" r="r" b="b"/>
              <a:pathLst>
                <a:path w="774963" h="774963">
                  <a:moveTo>
                    <a:pt x="419777" y="13377"/>
                  </a:moveTo>
                  <a:lnTo>
                    <a:pt x="761585" y="355185"/>
                  </a:lnTo>
                  <a:cubicBezTo>
                    <a:pt x="770150" y="363750"/>
                    <a:pt x="774962" y="375368"/>
                    <a:pt x="774962" y="387481"/>
                  </a:cubicBezTo>
                  <a:cubicBezTo>
                    <a:pt x="774962" y="399594"/>
                    <a:pt x="770150" y="411212"/>
                    <a:pt x="761585" y="419777"/>
                  </a:cubicBezTo>
                  <a:lnTo>
                    <a:pt x="419777" y="761585"/>
                  </a:lnTo>
                  <a:cubicBezTo>
                    <a:pt x="411212" y="770150"/>
                    <a:pt x="399594" y="774962"/>
                    <a:pt x="387481" y="774962"/>
                  </a:cubicBezTo>
                  <a:cubicBezTo>
                    <a:pt x="375368" y="774962"/>
                    <a:pt x="363750" y="770150"/>
                    <a:pt x="355185" y="761585"/>
                  </a:cubicBezTo>
                  <a:lnTo>
                    <a:pt x="13377" y="419777"/>
                  </a:lnTo>
                  <a:cubicBezTo>
                    <a:pt x="4812" y="411212"/>
                    <a:pt x="0" y="399594"/>
                    <a:pt x="0" y="387481"/>
                  </a:cubicBezTo>
                  <a:cubicBezTo>
                    <a:pt x="0" y="375368"/>
                    <a:pt x="4812" y="363750"/>
                    <a:pt x="13377" y="355185"/>
                  </a:cubicBezTo>
                  <a:lnTo>
                    <a:pt x="355185" y="13377"/>
                  </a:lnTo>
                  <a:cubicBezTo>
                    <a:pt x="363750" y="4812"/>
                    <a:pt x="375368" y="0"/>
                    <a:pt x="387481" y="0"/>
                  </a:cubicBezTo>
                  <a:cubicBezTo>
                    <a:pt x="399594" y="0"/>
                    <a:pt x="411212" y="4812"/>
                    <a:pt x="419777" y="13377"/>
                  </a:cubicBezTo>
                  <a:close/>
                </a:path>
              </a:pathLst>
            </a:custGeom>
            <a:solidFill>
              <a:srgbClr val="FD6823"/>
            </a:solidFill>
          </p:spPr>
          <p:txBody>
            <a:bodyPr/>
            <a:lstStyle/>
            <a:p>
              <a:endParaRPr lang="en-US"/>
            </a:p>
          </p:txBody>
        </p:sp>
        <p:sp>
          <p:nvSpPr>
            <p:cNvPr id="4" name="TextBox 4"/>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342076" y="747014"/>
            <a:ext cx="2684152" cy="2684152"/>
            <a:chOff x="0" y="0"/>
            <a:chExt cx="812800" cy="812800"/>
          </a:xfrm>
        </p:grpSpPr>
        <p:sp>
          <p:nvSpPr>
            <p:cNvPr id="6" name="Freeform 6"/>
            <p:cNvSpPr/>
            <p:nvPr/>
          </p:nvSpPr>
          <p:spPr>
            <a:xfrm>
              <a:off x="15531" y="15531"/>
              <a:ext cx="781737" cy="781737"/>
            </a:xfrm>
            <a:custGeom>
              <a:avLst/>
              <a:gdLst/>
              <a:ahLst/>
              <a:cxnLst/>
              <a:rect l="l" t="t" r="r" b="b"/>
              <a:pathLst>
                <a:path w="781737" h="781737">
                  <a:moveTo>
                    <a:pt x="417383" y="10983"/>
                  </a:moveTo>
                  <a:lnTo>
                    <a:pt x="770755" y="364355"/>
                  </a:lnTo>
                  <a:cubicBezTo>
                    <a:pt x="777787" y="371387"/>
                    <a:pt x="781738" y="380924"/>
                    <a:pt x="781738" y="390869"/>
                  </a:cubicBezTo>
                  <a:cubicBezTo>
                    <a:pt x="781738" y="400814"/>
                    <a:pt x="777787" y="410351"/>
                    <a:pt x="770755" y="417383"/>
                  </a:cubicBezTo>
                  <a:lnTo>
                    <a:pt x="417383" y="770755"/>
                  </a:lnTo>
                  <a:cubicBezTo>
                    <a:pt x="410351" y="777787"/>
                    <a:pt x="400814" y="781738"/>
                    <a:pt x="390869" y="781738"/>
                  </a:cubicBezTo>
                  <a:cubicBezTo>
                    <a:pt x="380924" y="781738"/>
                    <a:pt x="371387" y="777787"/>
                    <a:pt x="364355" y="770755"/>
                  </a:cubicBezTo>
                  <a:lnTo>
                    <a:pt x="10983" y="417383"/>
                  </a:lnTo>
                  <a:cubicBezTo>
                    <a:pt x="3951" y="410351"/>
                    <a:pt x="0" y="400814"/>
                    <a:pt x="0" y="390869"/>
                  </a:cubicBezTo>
                  <a:cubicBezTo>
                    <a:pt x="0" y="380924"/>
                    <a:pt x="3951" y="371387"/>
                    <a:pt x="10983" y="364355"/>
                  </a:cubicBezTo>
                  <a:lnTo>
                    <a:pt x="364355" y="10983"/>
                  </a:lnTo>
                  <a:cubicBezTo>
                    <a:pt x="371387" y="3951"/>
                    <a:pt x="380924" y="0"/>
                    <a:pt x="390869" y="0"/>
                  </a:cubicBezTo>
                  <a:cubicBezTo>
                    <a:pt x="400814" y="0"/>
                    <a:pt x="410351" y="3951"/>
                    <a:pt x="417383" y="10983"/>
                  </a:cubicBezTo>
                  <a:close/>
                </a:path>
              </a:pathLst>
            </a:custGeom>
            <a:solidFill>
              <a:srgbClr val="F5AF19"/>
            </a:solidFill>
          </p:spPr>
          <p:txBody>
            <a:bodyPr/>
            <a:lstStyle/>
            <a:p>
              <a:endParaRPr lang="en-US"/>
            </a:p>
          </p:txBody>
        </p:sp>
        <p:sp>
          <p:nvSpPr>
            <p:cNvPr id="7" name="TextBox 7"/>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733206" y="6259903"/>
            <a:ext cx="1466412" cy="1466412"/>
            <a:chOff x="0" y="0"/>
            <a:chExt cx="812800" cy="812800"/>
          </a:xfrm>
        </p:grpSpPr>
        <p:sp>
          <p:nvSpPr>
            <p:cNvPr id="9" name="Freeform 9"/>
            <p:cNvSpPr/>
            <p:nvPr/>
          </p:nvSpPr>
          <p:spPr>
            <a:xfrm>
              <a:off x="21728" y="21728"/>
              <a:ext cx="769344" cy="769344"/>
            </a:xfrm>
            <a:custGeom>
              <a:avLst/>
              <a:gdLst/>
              <a:ahLst/>
              <a:cxnLst/>
              <a:rect l="l" t="t" r="r" b="b"/>
              <a:pathLst>
                <a:path w="769344" h="769344">
                  <a:moveTo>
                    <a:pt x="433203" y="26803"/>
                  </a:moveTo>
                  <a:lnTo>
                    <a:pt x="742541" y="336141"/>
                  </a:lnTo>
                  <a:cubicBezTo>
                    <a:pt x="769344" y="362944"/>
                    <a:pt x="769344" y="406400"/>
                    <a:pt x="742541" y="433203"/>
                  </a:cubicBezTo>
                  <a:lnTo>
                    <a:pt x="433203" y="742541"/>
                  </a:lnTo>
                  <a:cubicBezTo>
                    <a:pt x="406400" y="769344"/>
                    <a:pt x="362944" y="769344"/>
                    <a:pt x="336141" y="742541"/>
                  </a:cubicBezTo>
                  <a:lnTo>
                    <a:pt x="26803" y="433203"/>
                  </a:lnTo>
                  <a:cubicBezTo>
                    <a:pt x="0" y="406400"/>
                    <a:pt x="0" y="362944"/>
                    <a:pt x="26803" y="336141"/>
                  </a:cubicBezTo>
                  <a:lnTo>
                    <a:pt x="336141" y="26803"/>
                  </a:lnTo>
                  <a:cubicBezTo>
                    <a:pt x="362944" y="0"/>
                    <a:pt x="406400" y="0"/>
                    <a:pt x="433203" y="26803"/>
                  </a:cubicBezTo>
                  <a:close/>
                </a:path>
              </a:pathLst>
            </a:custGeom>
            <a:solidFill>
              <a:srgbClr val="F5AF19"/>
            </a:solidFill>
          </p:spPr>
          <p:txBody>
            <a:bodyPr/>
            <a:lstStyle/>
            <a:p>
              <a:endParaRPr lang="en-US"/>
            </a:p>
          </p:txBody>
        </p:sp>
        <p:sp>
          <p:nvSpPr>
            <p:cNvPr id="10" name="TextBox 10"/>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8010121" y="2089090"/>
            <a:ext cx="9249179" cy="6568052"/>
          </a:xfrm>
          <a:custGeom>
            <a:avLst/>
            <a:gdLst/>
            <a:ahLst/>
            <a:cxnLst/>
            <a:rect l="l" t="t" r="r" b="b"/>
            <a:pathLst>
              <a:path w="9249179" h="6568052">
                <a:moveTo>
                  <a:pt x="0" y="0"/>
                </a:moveTo>
                <a:lnTo>
                  <a:pt x="9249179" y="0"/>
                </a:lnTo>
                <a:lnTo>
                  <a:pt x="9249179" y="6568053"/>
                </a:lnTo>
                <a:lnTo>
                  <a:pt x="0" y="6568053"/>
                </a:lnTo>
                <a:lnTo>
                  <a:pt x="0" y="0"/>
                </a:lnTo>
                <a:close/>
              </a:path>
            </a:pathLst>
          </a:custGeom>
          <a:blipFill>
            <a:blip r:embed="rId2"/>
            <a:stretch>
              <a:fillRect/>
            </a:stretch>
          </a:blipFill>
        </p:spPr>
        <p:txBody>
          <a:bodyPr/>
          <a:lstStyle/>
          <a:p>
            <a:endParaRPr lang="en-US"/>
          </a:p>
        </p:txBody>
      </p:sp>
      <p:sp>
        <p:nvSpPr>
          <p:cNvPr id="12" name="TextBox 12"/>
          <p:cNvSpPr txBox="1"/>
          <p:nvPr/>
        </p:nvSpPr>
        <p:spPr>
          <a:xfrm>
            <a:off x="2375723" y="144095"/>
            <a:ext cx="15301751" cy="1035329"/>
          </a:xfrm>
          <a:prstGeom prst="rect">
            <a:avLst/>
          </a:prstGeom>
        </p:spPr>
        <p:txBody>
          <a:bodyPr lIns="0" tIns="0" rIns="0" bIns="0" rtlCol="0" anchor="t">
            <a:spAutoFit/>
          </a:bodyPr>
          <a:lstStyle/>
          <a:p>
            <a:pPr algn="r">
              <a:lnSpc>
                <a:spcPts val="8034"/>
              </a:lnSpc>
              <a:spcBef>
                <a:spcPct val="0"/>
              </a:spcBef>
            </a:pPr>
            <a:r>
              <a:rPr lang="en-US" sz="5739">
                <a:solidFill>
                  <a:srgbClr val="FD6823"/>
                </a:solidFill>
                <a:latin typeface="Poppins Ultra-Bold"/>
              </a:rPr>
              <a:t>Assessment Variety </a:t>
            </a:r>
          </a:p>
        </p:txBody>
      </p:sp>
      <p:sp>
        <p:nvSpPr>
          <p:cNvPr id="13" name="TextBox 13"/>
          <p:cNvSpPr txBox="1"/>
          <p:nvPr/>
        </p:nvSpPr>
        <p:spPr>
          <a:xfrm>
            <a:off x="1028700" y="6882520"/>
            <a:ext cx="9249179" cy="596899"/>
          </a:xfrm>
          <a:prstGeom prst="rect">
            <a:avLst/>
          </a:prstGeom>
        </p:spPr>
        <p:txBody>
          <a:bodyPr lIns="0" tIns="0" rIns="0" bIns="0" rtlCol="0" anchor="t">
            <a:spAutoFit/>
          </a:bodyPr>
          <a:lstStyle/>
          <a:p>
            <a:pPr algn="ctr">
              <a:lnSpc>
                <a:spcPts val="4900"/>
              </a:lnSpc>
            </a:pPr>
            <a:r>
              <a:rPr lang="en-US" sz="3500">
                <a:solidFill>
                  <a:srgbClr val="9F7AB6"/>
                </a:solidFill>
                <a:latin typeface="Canva Sans 2 Bold"/>
              </a:rPr>
              <a:t>Multiple Choice exams</a:t>
            </a:r>
          </a:p>
        </p:txBody>
      </p:sp>
      <p:sp>
        <p:nvSpPr>
          <p:cNvPr id="14" name="TextBox 14"/>
          <p:cNvSpPr txBox="1"/>
          <p:nvPr/>
        </p:nvSpPr>
        <p:spPr>
          <a:xfrm>
            <a:off x="-275603" y="6029597"/>
            <a:ext cx="9249179" cy="596899"/>
          </a:xfrm>
          <a:prstGeom prst="rect">
            <a:avLst/>
          </a:prstGeom>
        </p:spPr>
        <p:txBody>
          <a:bodyPr lIns="0" tIns="0" rIns="0" bIns="0" rtlCol="0" anchor="t">
            <a:spAutoFit/>
          </a:bodyPr>
          <a:lstStyle/>
          <a:p>
            <a:pPr algn="ctr">
              <a:lnSpc>
                <a:spcPts val="4900"/>
              </a:lnSpc>
            </a:pPr>
            <a:r>
              <a:rPr lang="en-US" sz="3500">
                <a:solidFill>
                  <a:srgbClr val="6D94C5"/>
                </a:solidFill>
                <a:latin typeface="Canva Sans 2 Bold"/>
              </a:rPr>
              <a:t>Short answer response, Discussions</a:t>
            </a:r>
          </a:p>
        </p:txBody>
      </p:sp>
      <p:sp>
        <p:nvSpPr>
          <p:cNvPr id="15" name="TextBox 15"/>
          <p:cNvSpPr txBox="1"/>
          <p:nvPr/>
        </p:nvSpPr>
        <p:spPr>
          <a:xfrm>
            <a:off x="-275603" y="5192033"/>
            <a:ext cx="9249179" cy="580389"/>
          </a:xfrm>
          <a:prstGeom prst="rect">
            <a:avLst/>
          </a:prstGeom>
        </p:spPr>
        <p:txBody>
          <a:bodyPr lIns="0" tIns="0" rIns="0" bIns="0" rtlCol="0" anchor="t">
            <a:spAutoFit/>
          </a:bodyPr>
          <a:lstStyle/>
          <a:p>
            <a:pPr algn="ctr">
              <a:lnSpc>
                <a:spcPts val="4760"/>
              </a:lnSpc>
            </a:pPr>
            <a:r>
              <a:rPr lang="en-US" sz="3400">
                <a:solidFill>
                  <a:srgbClr val="78CFF2"/>
                </a:solidFill>
                <a:latin typeface="Canva Sans 2 Bold"/>
              </a:rPr>
              <a:t>Case Study Analysis/ Problem Solving</a:t>
            </a:r>
          </a:p>
        </p:txBody>
      </p:sp>
      <p:sp>
        <p:nvSpPr>
          <p:cNvPr id="16" name="TextBox 16"/>
          <p:cNvSpPr txBox="1"/>
          <p:nvPr/>
        </p:nvSpPr>
        <p:spPr>
          <a:xfrm>
            <a:off x="-275603" y="4242054"/>
            <a:ext cx="9249179" cy="596899"/>
          </a:xfrm>
          <a:prstGeom prst="rect">
            <a:avLst/>
          </a:prstGeom>
        </p:spPr>
        <p:txBody>
          <a:bodyPr lIns="0" tIns="0" rIns="0" bIns="0" rtlCol="0" anchor="t">
            <a:spAutoFit/>
          </a:bodyPr>
          <a:lstStyle/>
          <a:p>
            <a:pPr algn="ctr">
              <a:lnSpc>
                <a:spcPts val="4900"/>
              </a:lnSpc>
            </a:pPr>
            <a:r>
              <a:rPr lang="en-US" sz="3500">
                <a:solidFill>
                  <a:srgbClr val="8AB940"/>
                </a:solidFill>
                <a:latin typeface="Canva Sans 2 Bold"/>
              </a:rPr>
              <a:t>Comparision essay, infographic, PSA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88888" y="1757486"/>
            <a:ext cx="6817181" cy="6817181"/>
            <a:chOff x="0" y="0"/>
            <a:chExt cx="837653" cy="837653"/>
          </a:xfrm>
        </p:grpSpPr>
        <p:sp>
          <p:nvSpPr>
            <p:cNvPr id="3" name="Freeform 3"/>
            <p:cNvSpPr/>
            <p:nvPr/>
          </p:nvSpPr>
          <p:spPr>
            <a:xfrm>
              <a:off x="0" y="0"/>
              <a:ext cx="837653" cy="837653"/>
            </a:xfrm>
            <a:custGeom>
              <a:avLst/>
              <a:gdLst/>
              <a:ahLst/>
              <a:cxnLst/>
              <a:rect l="l" t="t" r="r" b="b"/>
              <a:pathLst>
                <a:path w="837653" h="837653">
                  <a:moveTo>
                    <a:pt x="418826" y="0"/>
                  </a:moveTo>
                  <a:cubicBezTo>
                    <a:pt x="187515" y="0"/>
                    <a:pt x="0" y="187515"/>
                    <a:pt x="0" y="418826"/>
                  </a:cubicBezTo>
                  <a:cubicBezTo>
                    <a:pt x="0" y="650138"/>
                    <a:pt x="187515" y="837653"/>
                    <a:pt x="418826" y="837653"/>
                  </a:cubicBezTo>
                  <a:cubicBezTo>
                    <a:pt x="650138" y="837653"/>
                    <a:pt x="837653" y="650138"/>
                    <a:pt x="837653" y="418826"/>
                  </a:cubicBezTo>
                  <a:cubicBezTo>
                    <a:pt x="837653" y="187515"/>
                    <a:pt x="650138" y="0"/>
                    <a:pt x="418826" y="0"/>
                  </a:cubicBezTo>
                  <a:close/>
                </a:path>
              </a:pathLst>
            </a:custGeom>
            <a:solidFill>
              <a:srgbClr val="F5AF19"/>
            </a:solidFill>
          </p:spPr>
          <p:txBody>
            <a:bodyPr/>
            <a:lstStyle/>
            <a:p>
              <a:endParaRPr lang="en-US"/>
            </a:p>
          </p:txBody>
        </p:sp>
        <p:sp>
          <p:nvSpPr>
            <p:cNvPr id="4" name="TextBox 4"/>
            <p:cNvSpPr txBox="1"/>
            <p:nvPr/>
          </p:nvSpPr>
          <p:spPr>
            <a:xfrm>
              <a:off x="78530" y="21380"/>
              <a:ext cx="680593" cy="73774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287279" y="2055878"/>
            <a:ext cx="6220398" cy="6220398"/>
          </a:xfrm>
          <a:custGeom>
            <a:avLst/>
            <a:gdLst/>
            <a:ahLst/>
            <a:cxnLst/>
            <a:rect l="l" t="t" r="r" b="b"/>
            <a:pathLst>
              <a:path w="6220398" h="6220398">
                <a:moveTo>
                  <a:pt x="0" y="0"/>
                </a:moveTo>
                <a:lnTo>
                  <a:pt x="6220398" y="0"/>
                </a:lnTo>
                <a:lnTo>
                  <a:pt x="6220398" y="6220397"/>
                </a:lnTo>
                <a:lnTo>
                  <a:pt x="0" y="62203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462087" y="2138378"/>
            <a:ext cx="6055396" cy="6055396"/>
          </a:xfrm>
          <a:custGeom>
            <a:avLst/>
            <a:gdLst/>
            <a:ahLst/>
            <a:cxnLst/>
            <a:rect l="l" t="t" r="r" b="b"/>
            <a:pathLst>
              <a:path w="6055396" h="6055396">
                <a:moveTo>
                  <a:pt x="0" y="0"/>
                </a:moveTo>
                <a:lnTo>
                  <a:pt x="6055397" y="0"/>
                </a:lnTo>
                <a:lnTo>
                  <a:pt x="6055397" y="6055397"/>
                </a:lnTo>
                <a:lnTo>
                  <a:pt x="0" y="60553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1519823" y="2399664"/>
            <a:ext cx="5805876" cy="5532824"/>
            <a:chOff x="0" y="0"/>
            <a:chExt cx="852913" cy="812800"/>
          </a:xfrm>
        </p:grpSpPr>
        <p:sp>
          <p:nvSpPr>
            <p:cNvPr id="8" name="Freeform 8"/>
            <p:cNvSpPr/>
            <p:nvPr/>
          </p:nvSpPr>
          <p:spPr>
            <a:xfrm>
              <a:off x="0" y="0"/>
              <a:ext cx="852913" cy="812800"/>
            </a:xfrm>
            <a:custGeom>
              <a:avLst/>
              <a:gdLst/>
              <a:ahLst/>
              <a:cxnLst/>
              <a:rect l="l" t="t" r="r" b="b"/>
              <a:pathLst>
                <a:path w="852913" h="812800">
                  <a:moveTo>
                    <a:pt x="426456" y="0"/>
                  </a:moveTo>
                  <a:cubicBezTo>
                    <a:pt x="190931" y="0"/>
                    <a:pt x="0" y="181951"/>
                    <a:pt x="0" y="406400"/>
                  </a:cubicBezTo>
                  <a:cubicBezTo>
                    <a:pt x="0" y="630849"/>
                    <a:pt x="190931" y="812800"/>
                    <a:pt x="426456" y="812800"/>
                  </a:cubicBezTo>
                  <a:cubicBezTo>
                    <a:pt x="661982" y="812800"/>
                    <a:pt x="852913" y="630849"/>
                    <a:pt x="852913" y="406400"/>
                  </a:cubicBezTo>
                  <a:cubicBezTo>
                    <a:pt x="852913" y="181951"/>
                    <a:pt x="661982" y="0"/>
                    <a:pt x="426456" y="0"/>
                  </a:cubicBezTo>
                  <a:close/>
                </a:path>
              </a:pathLst>
            </a:custGeom>
            <a:solidFill>
              <a:srgbClr val="FFBC00"/>
            </a:solidFill>
          </p:spPr>
          <p:txBody>
            <a:bodyPr/>
            <a:lstStyle/>
            <a:p>
              <a:endParaRPr lang="en-US"/>
            </a:p>
          </p:txBody>
        </p:sp>
        <p:sp>
          <p:nvSpPr>
            <p:cNvPr id="9" name="TextBox 9"/>
            <p:cNvSpPr txBox="1"/>
            <p:nvPr/>
          </p:nvSpPr>
          <p:spPr>
            <a:xfrm>
              <a:off x="79961" y="19050"/>
              <a:ext cx="692992" cy="71755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823139" y="2591748"/>
            <a:ext cx="5148678" cy="5148657"/>
            <a:chOff x="0" y="0"/>
            <a:chExt cx="6350000" cy="6349975"/>
          </a:xfrm>
        </p:grpSpPr>
        <p:sp>
          <p:nvSpPr>
            <p:cNvPr id="11" name="Freeform 11"/>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l="-3270" r="-3270"/>
              </a:stretch>
            </a:blipFill>
          </p:spPr>
          <p:txBody>
            <a:bodyPr/>
            <a:lstStyle/>
            <a:p>
              <a:endParaRPr lang="en-US"/>
            </a:p>
          </p:txBody>
        </p:sp>
      </p:grpSp>
      <p:sp>
        <p:nvSpPr>
          <p:cNvPr id="12" name="Freeform 12"/>
          <p:cNvSpPr/>
          <p:nvPr/>
        </p:nvSpPr>
        <p:spPr>
          <a:xfrm rot="-10800000">
            <a:off x="4397478" y="750863"/>
            <a:ext cx="4392637" cy="8785274"/>
          </a:xfrm>
          <a:custGeom>
            <a:avLst/>
            <a:gdLst/>
            <a:ahLst/>
            <a:cxnLst/>
            <a:rect l="l" t="t" r="r" b="b"/>
            <a:pathLst>
              <a:path w="4392637" h="8785274">
                <a:moveTo>
                  <a:pt x="0" y="0"/>
                </a:moveTo>
                <a:lnTo>
                  <a:pt x="4392637" y="0"/>
                </a:lnTo>
                <a:lnTo>
                  <a:pt x="4392637" y="8785274"/>
                </a:lnTo>
                <a:lnTo>
                  <a:pt x="0" y="87852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Freeform 13"/>
          <p:cNvSpPr/>
          <p:nvPr/>
        </p:nvSpPr>
        <p:spPr>
          <a:xfrm rot="-5400000">
            <a:off x="-1802175" y="4393923"/>
            <a:ext cx="5103504" cy="1499154"/>
          </a:xfrm>
          <a:custGeom>
            <a:avLst/>
            <a:gdLst/>
            <a:ahLst/>
            <a:cxnLst/>
            <a:rect l="l" t="t" r="r" b="b"/>
            <a:pathLst>
              <a:path w="5103504" h="1499154">
                <a:moveTo>
                  <a:pt x="0" y="0"/>
                </a:moveTo>
                <a:lnTo>
                  <a:pt x="5103504" y="0"/>
                </a:lnTo>
                <a:lnTo>
                  <a:pt x="5103504" y="1499154"/>
                </a:lnTo>
                <a:lnTo>
                  <a:pt x="0" y="14991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14" name="Group 14"/>
          <p:cNvGrpSpPr/>
          <p:nvPr/>
        </p:nvGrpSpPr>
        <p:grpSpPr>
          <a:xfrm>
            <a:off x="1303801" y="2353149"/>
            <a:ext cx="432044" cy="432044"/>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txBody>
            <a:bodyPr/>
            <a:lstStyle/>
            <a:p>
              <a:endParaRPr lang="en-US"/>
            </a:p>
          </p:txBody>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246065" y="7456654"/>
            <a:ext cx="432044" cy="432044"/>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txBody>
            <a:bodyPr/>
            <a:lstStyle/>
            <a:p>
              <a:endParaRPr lang="en-US"/>
            </a:p>
          </p:txBody>
        </p:sp>
        <p:sp>
          <p:nvSpPr>
            <p:cNvPr id="19" name="TextBox 1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03827" y="9089590"/>
            <a:ext cx="2831992" cy="2831992"/>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823"/>
            </a:solidFill>
          </p:spPr>
          <p:txBody>
            <a:bodyPr/>
            <a:lstStyle/>
            <a:p>
              <a:endParaRPr lang="en-US"/>
            </a:p>
          </p:txBody>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823139" y="435103"/>
            <a:ext cx="1187194" cy="1187194"/>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7335"/>
            </a:solidFill>
          </p:spPr>
          <p:txBody>
            <a:bodyPr/>
            <a:lstStyle/>
            <a:p>
              <a:endParaRPr lang="en-US"/>
            </a:p>
          </p:txBody>
        </p:sp>
        <p:sp>
          <p:nvSpPr>
            <p:cNvPr id="25" name="TextBox 2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7517484" y="8711283"/>
            <a:ext cx="1050577" cy="1050577"/>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823"/>
            </a:solidFill>
          </p:spPr>
          <p:txBody>
            <a:bodyPr/>
            <a:lstStyle/>
            <a:p>
              <a:endParaRPr lang="en-US"/>
            </a:p>
          </p:txBody>
        </p:sp>
        <p:sp>
          <p:nvSpPr>
            <p:cNvPr id="28" name="TextBox 28"/>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8042772" y="-897152"/>
            <a:ext cx="1794303" cy="1794303"/>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txBody>
            <a:bodyPr/>
            <a:lstStyle/>
            <a:p>
              <a:endParaRPr lang="en-US"/>
            </a:p>
          </p:txBody>
        </p:sp>
        <p:sp>
          <p:nvSpPr>
            <p:cNvPr id="31" name="TextBox 31"/>
            <p:cNvSpPr txBox="1"/>
            <p:nvPr/>
          </p:nvSpPr>
          <p:spPr>
            <a:xfrm>
              <a:off x="76200" y="19050"/>
              <a:ext cx="660400" cy="717550"/>
            </a:xfrm>
            <a:prstGeom prst="rect">
              <a:avLst/>
            </a:prstGeom>
          </p:spPr>
          <p:txBody>
            <a:bodyPr lIns="50800" tIns="50800" rIns="50800" bIns="50800" rtlCol="0" anchor="ctr"/>
            <a:lstStyle/>
            <a:p>
              <a:pPr algn="ctr">
                <a:lnSpc>
                  <a:spcPts val="2799"/>
                </a:lnSpc>
              </a:pPr>
              <a:endParaRPr/>
            </a:p>
          </p:txBody>
        </p:sp>
      </p:grpSp>
      <p:sp>
        <p:nvSpPr>
          <p:cNvPr id="32" name="Freeform 32"/>
          <p:cNvSpPr/>
          <p:nvPr/>
        </p:nvSpPr>
        <p:spPr>
          <a:xfrm>
            <a:off x="10148493" y="5716151"/>
            <a:ext cx="9897851" cy="1115758"/>
          </a:xfrm>
          <a:custGeom>
            <a:avLst/>
            <a:gdLst/>
            <a:ahLst/>
            <a:cxnLst/>
            <a:rect l="l" t="t" r="r" b="b"/>
            <a:pathLst>
              <a:path w="9897851" h="1115758">
                <a:moveTo>
                  <a:pt x="0" y="0"/>
                </a:moveTo>
                <a:lnTo>
                  <a:pt x="9897851" y="0"/>
                </a:lnTo>
                <a:lnTo>
                  <a:pt x="9897851" y="1115757"/>
                </a:lnTo>
                <a:lnTo>
                  <a:pt x="0" y="111575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33" name="TextBox 33"/>
          <p:cNvSpPr txBox="1"/>
          <p:nvPr/>
        </p:nvSpPr>
        <p:spPr>
          <a:xfrm>
            <a:off x="8129919" y="3280930"/>
            <a:ext cx="9144000" cy="2105025"/>
          </a:xfrm>
          <a:prstGeom prst="rect">
            <a:avLst/>
          </a:prstGeom>
        </p:spPr>
        <p:txBody>
          <a:bodyPr lIns="0" tIns="0" rIns="0" bIns="0" rtlCol="0" anchor="t">
            <a:spAutoFit/>
          </a:bodyPr>
          <a:lstStyle/>
          <a:p>
            <a:pPr algn="r">
              <a:lnSpc>
                <a:spcPts val="8399"/>
              </a:lnSpc>
            </a:pPr>
            <a:r>
              <a:rPr lang="en-US" sz="6999">
                <a:solidFill>
                  <a:srgbClr val="000000"/>
                </a:solidFill>
                <a:latin typeface="Abril Fatface"/>
              </a:rPr>
              <a:t>Designing UCC 2.0</a:t>
            </a:r>
          </a:p>
          <a:p>
            <a:pPr algn="r">
              <a:lnSpc>
                <a:spcPts val="8399"/>
              </a:lnSpc>
            </a:pPr>
            <a:r>
              <a:rPr lang="en-US" sz="6999">
                <a:solidFill>
                  <a:srgbClr val="000000"/>
                </a:solidFill>
                <a:latin typeface="Abril Fatface"/>
              </a:rPr>
              <a:t> Course Outlines </a:t>
            </a:r>
          </a:p>
        </p:txBody>
      </p:sp>
      <p:sp>
        <p:nvSpPr>
          <p:cNvPr id="34" name="TextBox 34"/>
          <p:cNvSpPr txBox="1"/>
          <p:nvPr/>
        </p:nvSpPr>
        <p:spPr>
          <a:xfrm>
            <a:off x="9113965" y="6002567"/>
            <a:ext cx="9144000" cy="533400"/>
          </a:xfrm>
          <a:prstGeom prst="rect">
            <a:avLst/>
          </a:prstGeom>
        </p:spPr>
        <p:txBody>
          <a:bodyPr lIns="0" tIns="0" rIns="0" bIns="0" rtlCol="0" anchor="t">
            <a:spAutoFit/>
          </a:bodyPr>
          <a:lstStyle/>
          <a:p>
            <a:pPr algn="r">
              <a:lnSpc>
                <a:spcPts val="4188"/>
              </a:lnSpc>
            </a:pPr>
            <a:r>
              <a:rPr lang="en-US" sz="3490">
                <a:solidFill>
                  <a:srgbClr val="FFFFFF"/>
                </a:solidFill>
                <a:latin typeface="Baron Bold"/>
              </a:rPr>
              <a:t>Center for Teaching Excellence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83499" y="1425867"/>
            <a:ext cx="7119183" cy="7119183"/>
            <a:chOff x="0" y="0"/>
            <a:chExt cx="812800" cy="812800"/>
          </a:xfrm>
        </p:grpSpPr>
        <p:sp>
          <p:nvSpPr>
            <p:cNvPr id="3" name="Freeform 3"/>
            <p:cNvSpPr/>
            <p:nvPr/>
          </p:nvSpPr>
          <p:spPr>
            <a:xfrm>
              <a:off x="18919" y="18919"/>
              <a:ext cx="774963" cy="774963"/>
            </a:xfrm>
            <a:custGeom>
              <a:avLst/>
              <a:gdLst/>
              <a:ahLst/>
              <a:cxnLst/>
              <a:rect l="l" t="t" r="r" b="b"/>
              <a:pathLst>
                <a:path w="774963" h="774963">
                  <a:moveTo>
                    <a:pt x="419777" y="13377"/>
                  </a:moveTo>
                  <a:lnTo>
                    <a:pt x="761585" y="355185"/>
                  </a:lnTo>
                  <a:cubicBezTo>
                    <a:pt x="770150" y="363750"/>
                    <a:pt x="774962" y="375368"/>
                    <a:pt x="774962" y="387481"/>
                  </a:cubicBezTo>
                  <a:cubicBezTo>
                    <a:pt x="774962" y="399594"/>
                    <a:pt x="770150" y="411212"/>
                    <a:pt x="761585" y="419777"/>
                  </a:cubicBezTo>
                  <a:lnTo>
                    <a:pt x="419777" y="761585"/>
                  </a:lnTo>
                  <a:cubicBezTo>
                    <a:pt x="411212" y="770150"/>
                    <a:pt x="399594" y="774962"/>
                    <a:pt x="387481" y="774962"/>
                  </a:cubicBezTo>
                  <a:cubicBezTo>
                    <a:pt x="375368" y="774962"/>
                    <a:pt x="363750" y="770150"/>
                    <a:pt x="355185" y="761585"/>
                  </a:cubicBezTo>
                  <a:lnTo>
                    <a:pt x="13377" y="419777"/>
                  </a:lnTo>
                  <a:cubicBezTo>
                    <a:pt x="4812" y="411212"/>
                    <a:pt x="0" y="399594"/>
                    <a:pt x="0" y="387481"/>
                  </a:cubicBezTo>
                  <a:cubicBezTo>
                    <a:pt x="0" y="375368"/>
                    <a:pt x="4812" y="363750"/>
                    <a:pt x="13377" y="355185"/>
                  </a:cubicBezTo>
                  <a:lnTo>
                    <a:pt x="355185" y="13377"/>
                  </a:lnTo>
                  <a:cubicBezTo>
                    <a:pt x="363750" y="4812"/>
                    <a:pt x="375368" y="0"/>
                    <a:pt x="387481" y="0"/>
                  </a:cubicBezTo>
                  <a:cubicBezTo>
                    <a:pt x="399594" y="0"/>
                    <a:pt x="411212" y="4812"/>
                    <a:pt x="419777" y="13377"/>
                  </a:cubicBezTo>
                  <a:close/>
                </a:path>
              </a:pathLst>
            </a:custGeom>
            <a:solidFill>
              <a:srgbClr val="FD6823"/>
            </a:solidFill>
          </p:spPr>
          <p:txBody>
            <a:bodyPr/>
            <a:lstStyle/>
            <a:p>
              <a:endParaRPr lang="en-US"/>
            </a:p>
          </p:txBody>
        </p:sp>
        <p:sp>
          <p:nvSpPr>
            <p:cNvPr id="4" name="TextBox 4"/>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342076" y="747014"/>
            <a:ext cx="2684152" cy="2684152"/>
            <a:chOff x="0" y="0"/>
            <a:chExt cx="812800" cy="812800"/>
          </a:xfrm>
        </p:grpSpPr>
        <p:sp>
          <p:nvSpPr>
            <p:cNvPr id="6" name="Freeform 6"/>
            <p:cNvSpPr/>
            <p:nvPr/>
          </p:nvSpPr>
          <p:spPr>
            <a:xfrm>
              <a:off x="15531" y="15531"/>
              <a:ext cx="781737" cy="781737"/>
            </a:xfrm>
            <a:custGeom>
              <a:avLst/>
              <a:gdLst/>
              <a:ahLst/>
              <a:cxnLst/>
              <a:rect l="l" t="t" r="r" b="b"/>
              <a:pathLst>
                <a:path w="781737" h="781737">
                  <a:moveTo>
                    <a:pt x="417383" y="10983"/>
                  </a:moveTo>
                  <a:lnTo>
                    <a:pt x="770755" y="364355"/>
                  </a:lnTo>
                  <a:cubicBezTo>
                    <a:pt x="777787" y="371387"/>
                    <a:pt x="781738" y="380924"/>
                    <a:pt x="781738" y="390869"/>
                  </a:cubicBezTo>
                  <a:cubicBezTo>
                    <a:pt x="781738" y="400814"/>
                    <a:pt x="777787" y="410351"/>
                    <a:pt x="770755" y="417383"/>
                  </a:cubicBezTo>
                  <a:lnTo>
                    <a:pt x="417383" y="770755"/>
                  </a:lnTo>
                  <a:cubicBezTo>
                    <a:pt x="410351" y="777787"/>
                    <a:pt x="400814" y="781738"/>
                    <a:pt x="390869" y="781738"/>
                  </a:cubicBezTo>
                  <a:cubicBezTo>
                    <a:pt x="380924" y="781738"/>
                    <a:pt x="371387" y="777787"/>
                    <a:pt x="364355" y="770755"/>
                  </a:cubicBezTo>
                  <a:lnTo>
                    <a:pt x="10983" y="417383"/>
                  </a:lnTo>
                  <a:cubicBezTo>
                    <a:pt x="3951" y="410351"/>
                    <a:pt x="0" y="400814"/>
                    <a:pt x="0" y="390869"/>
                  </a:cubicBezTo>
                  <a:cubicBezTo>
                    <a:pt x="0" y="380924"/>
                    <a:pt x="3951" y="371387"/>
                    <a:pt x="10983" y="364355"/>
                  </a:cubicBezTo>
                  <a:lnTo>
                    <a:pt x="364355" y="10983"/>
                  </a:lnTo>
                  <a:cubicBezTo>
                    <a:pt x="371387" y="3951"/>
                    <a:pt x="380924" y="0"/>
                    <a:pt x="390869" y="0"/>
                  </a:cubicBezTo>
                  <a:cubicBezTo>
                    <a:pt x="400814" y="0"/>
                    <a:pt x="410351" y="3951"/>
                    <a:pt x="417383" y="10983"/>
                  </a:cubicBezTo>
                  <a:close/>
                </a:path>
              </a:pathLst>
            </a:custGeom>
            <a:solidFill>
              <a:srgbClr val="F5AF19"/>
            </a:solidFill>
          </p:spPr>
          <p:txBody>
            <a:bodyPr/>
            <a:lstStyle/>
            <a:p>
              <a:endParaRPr lang="en-US"/>
            </a:p>
          </p:txBody>
        </p:sp>
        <p:sp>
          <p:nvSpPr>
            <p:cNvPr id="7" name="TextBox 7"/>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733206" y="6259903"/>
            <a:ext cx="1466412" cy="1466412"/>
            <a:chOff x="0" y="0"/>
            <a:chExt cx="812800" cy="812800"/>
          </a:xfrm>
        </p:grpSpPr>
        <p:sp>
          <p:nvSpPr>
            <p:cNvPr id="9" name="Freeform 9"/>
            <p:cNvSpPr/>
            <p:nvPr/>
          </p:nvSpPr>
          <p:spPr>
            <a:xfrm>
              <a:off x="21728" y="21728"/>
              <a:ext cx="769344" cy="769344"/>
            </a:xfrm>
            <a:custGeom>
              <a:avLst/>
              <a:gdLst/>
              <a:ahLst/>
              <a:cxnLst/>
              <a:rect l="l" t="t" r="r" b="b"/>
              <a:pathLst>
                <a:path w="769344" h="769344">
                  <a:moveTo>
                    <a:pt x="433203" y="26803"/>
                  </a:moveTo>
                  <a:lnTo>
                    <a:pt x="742541" y="336141"/>
                  </a:lnTo>
                  <a:cubicBezTo>
                    <a:pt x="769344" y="362944"/>
                    <a:pt x="769344" y="406400"/>
                    <a:pt x="742541" y="433203"/>
                  </a:cubicBezTo>
                  <a:lnTo>
                    <a:pt x="433203" y="742541"/>
                  </a:lnTo>
                  <a:cubicBezTo>
                    <a:pt x="406400" y="769344"/>
                    <a:pt x="362944" y="769344"/>
                    <a:pt x="336141" y="742541"/>
                  </a:cubicBezTo>
                  <a:lnTo>
                    <a:pt x="26803" y="433203"/>
                  </a:lnTo>
                  <a:cubicBezTo>
                    <a:pt x="0" y="406400"/>
                    <a:pt x="0" y="362944"/>
                    <a:pt x="26803" y="336141"/>
                  </a:cubicBezTo>
                  <a:lnTo>
                    <a:pt x="336141" y="26803"/>
                  </a:lnTo>
                  <a:cubicBezTo>
                    <a:pt x="362944" y="0"/>
                    <a:pt x="406400" y="0"/>
                    <a:pt x="433203" y="26803"/>
                  </a:cubicBezTo>
                  <a:close/>
                </a:path>
              </a:pathLst>
            </a:custGeom>
            <a:solidFill>
              <a:srgbClr val="F5AF19"/>
            </a:solidFill>
          </p:spPr>
          <p:txBody>
            <a:bodyPr/>
            <a:lstStyle/>
            <a:p>
              <a:endParaRPr lang="en-US"/>
            </a:p>
          </p:txBody>
        </p:sp>
        <p:sp>
          <p:nvSpPr>
            <p:cNvPr id="10" name="TextBox 10"/>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8010121" y="2089090"/>
            <a:ext cx="9249179" cy="6568052"/>
          </a:xfrm>
          <a:custGeom>
            <a:avLst/>
            <a:gdLst/>
            <a:ahLst/>
            <a:cxnLst/>
            <a:rect l="l" t="t" r="r" b="b"/>
            <a:pathLst>
              <a:path w="9249179" h="6568052">
                <a:moveTo>
                  <a:pt x="0" y="0"/>
                </a:moveTo>
                <a:lnTo>
                  <a:pt x="9249179" y="0"/>
                </a:lnTo>
                <a:lnTo>
                  <a:pt x="9249179" y="6568053"/>
                </a:lnTo>
                <a:lnTo>
                  <a:pt x="0" y="6568053"/>
                </a:lnTo>
                <a:lnTo>
                  <a:pt x="0" y="0"/>
                </a:lnTo>
                <a:close/>
              </a:path>
            </a:pathLst>
          </a:custGeom>
          <a:blipFill>
            <a:blip r:embed="rId2"/>
            <a:stretch>
              <a:fillRect/>
            </a:stretch>
          </a:blipFill>
        </p:spPr>
        <p:txBody>
          <a:bodyPr/>
          <a:lstStyle/>
          <a:p>
            <a:endParaRPr lang="en-US"/>
          </a:p>
        </p:txBody>
      </p:sp>
      <p:sp>
        <p:nvSpPr>
          <p:cNvPr id="12" name="TextBox 12"/>
          <p:cNvSpPr txBox="1"/>
          <p:nvPr/>
        </p:nvSpPr>
        <p:spPr>
          <a:xfrm>
            <a:off x="2375723" y="144095"/>
            <a:ext cx="15301751" cy="1035329"/>
          </a:xfrm>
          <a:prstGeom prst="rect">
            <a:avLst/>
          </a:prstGeom>
        </p:spPr>
        <p:txBody>
          <a:bodyPr lIns="0" tIns="0" rIns="0" bIns="0" rtlCol="0" anchor="t">
            <a:spAutoFit/>
          </a:bodyPr>
          <a:lstStyle/>
          <a:p>
            <a:pPr algn="r">
              <a:lnSpc>
                <a:spcPts val="8034"/>
              </a:lnSpc>
              <a:spcBef>
                <a:spcPct val="0"/>
              </a:spcBef>
            </a:pPr>
            <a:r>
              <a:rPr lang="en-US" sz="5739">
                <a:solidFill>
                  <a:srgbClr val="FD6823"/>
                </a:solidFill>
                <a:latin typeface="Poppins Ultra-Bold"/>
              </a:rPr>
              <a:t>Assessment Variety </a:t>
            </a:r>
          </a:p>
        </p:txBody>
      </p:sp>
      <p:sp>
        <p:nvSpPr>
          <p:cNvPr id="13" name="TextBox 13"/>
          <p:cNvSpPr txBox="1"/>
          <p:nvPr/>
        </p:nvSpPr>
        <p:spPr>
          <a:xfrm>
            <a:off x="1028700" y="6882520"/>
            <a:ext cx="9249179" cy="596899"/>
          </a:xfrm>
          <a:prstGeom prst="rect">
            <a:avLst/>
          </a:prstGeom>
        </p:spPr>
        <p:txBody>
          <a:bodyPr lIns="0" tIns="0" rIns="0" bIns="0" rtlCol="0" anchor="t">
            <a:spAutoFit/>
          </a:bodyPr>
          <a:lstStyle/>
          <a:p>
            <a:pPr algn="ctr">
              <a:lnSpc>
                <a:spcPts val="4900"/>
              </a:lnSpc>
            </a:pPr>
            <a:r>
              <a:rPr lang="en-US" sz="3500">
                <a:solidFill>
                  <a:srgbClr val="9F7AB6"/>
                </a:solidFill>
                <a:latin typeface="Canva Sans 2 Bold"/>
              </a:rPr>
              <a:t>Multiple Choice exams</a:t>
            </a:r>
          </a:p>
        </p:txBody>
      </p:sp>
      <p:sp>
        <p:nvSpPr>
          <p:cNvPr id="14" name="TextBox 14"/>
          <p:cNvSpPr txBox="1"/>
          <p:nvPr/>
        </p:nvSpPr>
        <p:spPr>
          <a:xfrm>
            <a:off x="-275603" y="6029597"/>
            <a:ext cx="9249179" cy="596899"/>
          </a:xfrm>
          <a:prstGeom prst="rect">
            <a:avLst/>
          </a:prstGeom>
        </p:spPr>
        <p:txBody>
          <a:bodyPr lIns="0" tIns="0" rIns="0" bIns="0" rtlCol="0" anchor="t">
            <a:spAutoFit/>
          </a:bodyPr>
          <a:lstStyle/>
          <a:p>
            <a:pPr algn="ctr">
              <a:lnSpc>
                <a:spcPts val="4900"/>
              </a:lnSpc>
            </a:pPr>
            <a:r>
              <a:rPr lang="en-US" sz="3500">
                <a:solidFill>
                  <a:srgbClr val="6D94C5"/>
                </a:solidFill>
                <a:latin typeface="Canva Sans 2 Bold"/>
              </a:rPr>
              <a:t>Short answer response, Discussions</a:t>
            </a:r>
          </a:p>
        </p:txBody>
      </p:sp>
      <p:sp>
        <p:nvSpPr>
          <p:cNvPr id="15" name="TextBox 15"/>
          <p:cNvSpPr txBox="1"/>
          <p:nvPr/>
        </p:nvSpPr>
        <p:spPr>
          <a:xfrm>
            <a:off x="-275603" y="5192033"/>
            <a:ext cx="9249179" cy="580389"/>
          </a:xfrm>
          <a:prstGeom prst="rect">
            <a:avLst/>
          </a:prstGeom>
        </p:spPr>
        <p:txBody>
          <a:bodyPr lIns="0" tIns="0" rIns="0" bIns="0" rtlCol="0" anchor="t">
            <a:spAutoFit/>
          </a:bodyPr>
          <a:lstStyle/>
          <a:p>
            <a:pPr algn="ctr">
              <a:lnSpc>
                <a:spcPts val="4760"/>
              </a:lnSpc>
            </a:pPr>
            <a:r>
              <a:rPr lang="en-US" sz="3400">
                <a:solidFill>
                  <a:srgbClr val="78CFF2"/>
                </a:solidFill>
                <a:latin typeface="Canva Sans 2 Bold"/>
              </a:rPr>
              <a:t>Case Study Analysis/ Problem Solving</a:t>
            </a:r>
          </a:p>
        </p:txBody>
      </p:sp>
      <p:sp>
        <p:nvSpPr>
          <p:cNvPr id="16" name="TextBox 16"/>
          <p:cNvSpPr txBox="1"/>
          <p:nvPr/>
        </p:nvSpPr>
        <p:spPr>
          <a:xfrm>
            <a:off x="-275603" y="4242054"/>
            <a:ext cx="9249179" cy="596899"/>
          </a:xfrm>
          <a:prstGeom prst="rect">
            <a:avLst/>
          </a:prstGeom>
        </p:spPr>
        <p:txBody>
          <a:bodyPr lIns="0" tIns="0" rIns="0" bIns="0" rtlCol="0" anchor="t">
            <a:spAutoFit/>
          </a:bodyPr>
          <a:lstStyle/>
          <a:p>
            <a:pPr algn="ctr">
              <a:lnSpc>
                <a:spcPts val="4900"/>
              </a:lnSpc>
            </a:pPr>
            <a:r>
              <a:rPr lang="en-US" sz="3500">
                <a:solidFill>
                  <a:srgbClr val="8AB940"/>
                </a:solidFill>
                <a:latin typeface="Canva Sans 2 Bold"/>
              </a:rPr>
              <a:t>Comparision essay, infographic, PSA</a:t>
            </a:r>
          </a:p>
        </p:txBody>
      </p:sp>
      <p:sp>
        <p:nvSpPr>
          <p:cNvPr id="17" name="TextBox 17"/>
          <p:cNvSpPr txBox="1"/>
          <p:nvPr/>
        </p:nvSpPr>
        <p:spPr>
          <a:xfrm>
            <a:off x="194258" y="3295259"/>
            <a:ext cx="9249179" cy="646429"/>
          </a:xfrm>
          <a:prstGeom prst="rect">
            <a:avLst/>
          </a:prstGeom>
        </p:spPr>
        <p:txBody>
          <a:bodyPr lIns="0" tIns="0" rIns="0" bIns="0" rtlCol="0" anchor="t">
            <a:spAutoFit/>
          </a:bodyPr>
          <a:lstStyle/>
          <a:p>
            <a:pPr algn="ctr">
              <a:lnSpc>
                <a:spcPts val="5320"/>
              </a:lnSpc>
            </a:pPr>
            <a:r>
              <a:rPr lang="en-US" sz="3800">
                <a:solidFill>
                  <a:srgbClr val="FDC208"/>
                </a:solidFill>
                <a:latin typeface="Canva Sans 2 Bold"/>
              </a:rPr>
              <a:t>Debate, Simulation, Critique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83499" y="1425867"/>
            <a:ext cx="7119183" cy="7119183"/>
            <a:chOff x="0" y="0"/>
            <a:chExt cx="812800" cy="812800"/>
          </a:xfrm>
        </p:grpSpPr>
        <p:sp>
          <p:nvSpPr>
            <p:cNvPr id="3" name="Freeform 3"/>
            <p:cNvSpPr/>
            <p:nvPr/>
          </p:nvSpPr>
          <p:spPr>
            <a:xfrm>
              <a:off x="18919" y="18919"/>
              <a:ext cx="774963" cy="774963"/>
            </a:xfrm>
            <a:custGeom>
              <a:avLst/>
              <a:gdLst/>
              <a:ahLst/>
              <a:cxnLst/>
              <a:rect l="l" t="t" r="r" b="b"/>
              <a:pathLst>
                <a:path w="774963" h="774963">
                  <a:moveTo>
                    <a:pt x="419777" y="13377"/>
                  </a:moveTo>
                  <a:lnTo>
                    <a:pt x="761585" y="355185"/>
                  </a:lnTo>
                  <a:cubicBezTo>
                    <a:pt x="770150" y="363750"/>
                    <a:pt x="774962" y="375368"/>
                    <a:pt x="774962" y="387481"/>
                  </a:cubicBezTo>
                  <a:cubicBezTo>
                    <a:pt x="774962" y="399594"/>
                    <a:pt x="770150" y="411212"/>
                    <a:pt x="761585" y="419777"/>
                  </a:cubicBezTo>
                  <a:lnTo>
                    <a:pt x="419777" y="761585"/>
                  </a:lnTo>
                  <a:cubicBezTo>
                    <a:pt x="411212" y="770150"/>
                    <a:pt x="399594" y="774962"/>
                    <a:pt x="387481" y="774962"/>
                  </a:cubicBezTo>
                  <a:cubicBezTo>
                    <a:pt x="375368" y="774962"/>
                    <a:pt x="363750" y="770150"/>
                    <a:pt x="355185" y="761585"/>
                  </a:cubicBezTo>
                  <a:lnTo>
                    <a:pt x="13377" y="419777"/>
                  </a:lnTo>
                  <a:cubicBezTo>
                    <a:pt x="4812" y="411212"/>
                    <a:pt x="0" y="399594"/>
                    <a:pt x="0" y="387481"/>
                  </a:cubicBezTo>
                  <a:cubicBezTo>
                    <a:pt x="0" y="375368"/>
                    <a:pt x="4812" y="363750"/>
                    <a:pt x="13377" y="355185"/>
                  </a:cubicBezTo>
                  <a:lnTo>
                    <a:pt x="355185" y="13377"/>
                  </a:lnTo>
                  <a:cubicBezTo>
                    <a:pt x="363750" y="4812"/>
                    <a:pt x="375368" y="0"/>
                    <a:pt x="387481" y="0"/>
                  </a:cubicBezTo>
                  <a:cubicBezTo>
                    <a:pt x="399594" y="0"/>
                    <a:pt x="411212" y="4812"/>
                    <a:pt x="419777" y="13377"/>
                  </a:cubicBezTo>
                  <a:close/>
                </a:path>
              </a:pathLst>
            </a:custGeom>
            <a:solidFill>
              <a:srgbClr val="FD6823"/>
            </a:solidFill>
          </p:spPr>
          <p:txBody>
            <a:bodyPr/>
            <a:lstStyle/>
            <a:p>
              <a:endParaRPr lang="en-US"/>
            </a:p>
          </p:txBody>
        </p:sp>
        <p:sp>
          <p:nvSpPr>
            <p:cNvPr id="4" name="TextBox 4"/>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342076" y="747014"/>
            <a:ext cx="2684152" cy="2684152"/>
            <a:chOff x="0" y="0"/>
            <a:chExt cx="812800" cy="812800"/>
          </a:xfrm>
        </p:grpSpPr>
        <p:sp>
          <p:nvSpPr>
            <p:cNvPr id="6" name="Freeform 6"/>
            <p:cNvSpPr/>
            <p:nvPr/>
          </p:nvSpPr>
          <p:spPr>
            <a:xfrm>
              <a:off x="15531" y="15531"/>
              <a:ext cx="781737" cy="781737"/>
            </a:xfrm>
            <a:custGeom>
              <a:avLst/>
              <a:gdLst/>
              <a:ahLst/>
              <a:cxnLst/>
              <a:rect l="l" t="t" r="r" b="b"/>
              <a:pathLst>
                <a:path w="781737" h="781737">
                  <a:moveTo>
                    <a:pt x="417383" y="10983"/>
                  </a:moveTo>
                  <a:lnTo>
                    <a:pt x="770755" y="364355"/>
                  </a:lnTo>
                  <a:cubicBezTo>
                    <a:pt x="777787" y="371387"/>
                    <a:pt x="781738" y="380924"/>
                    <a:pt x="781738" y="390869"/>
                  </a:cubicBezTo>
                  <a:cubicBezTo>
                    <a:pt x="781738" y="400814"/>
                    <a:pt x="777787" y="410351"/>
                    <a:pt x="770755" y="417383"/>
                  </a:cubicBezTo>
                  <a:lnTo>
                    <a:pt x="417383" y="770755"/>
                  </a:lnTo>
                  <a:cubicBezTo>
                    <a:pt x="410351" y="777787"/>
                    <a:pt x="400814" y="781738"/>
                    <a:pt x="390869" y="781738"/>
                  </a:cubicBezTo>
                  <a:cubicBezTo>
                    <a:pt x="380924" y="781738"/>
                    <a:pt x="371387" y="777787"/>
                    <a:pt x="364355" y="770755"/>
                  </a:cubicBezTo>
                  <a:lnTo>
                    <a:pt x="10983" y="417383"/>
                  </a:lnTo>
                  <a:cubicBezTo>
                    <a:pt x="3951" y="410351"/>
                    <a:pt x="0" y="400814"/>
                    <a:pt x="0" y="390869"/>
                  </a:cubicBezTo>
                  <a:cubicBezTo>
                    <a:pt x="0" y="380924"/>
                    <a:pt x="3951" y="371387"/>
                    <a:pt x="10983" y="364355"/>
                  </a:cubicBezTo>
                  <a:lnTo>
                    <a:pt x="364355" y="10983"/>
                  </a:lnTo>
                  <a:cubicBezTo>
                    <a:pt x="371387" y="3951"/>
                    <a:pt x="380924" y="0"/>
                    <a:pt x="390869" y="0"/>
                  </a:cubicBezTo>
                  <a:cubicBezTo>
                    <a:pt x="400814" y="0"/>
                    <a:pt x="410351" y="3951"/>
                    <a:pt x="417383" y="10983"/>
                  </a:cubicBezTo>
                  <a:close/>
                </a:path>
              </a:pathLst>
            </a:custGeom>
            <a:solidFill>
              <a:srgbClr val="F5AF19"/>
            </a:solidFill>
          </p:spPr>
          <p:txBody>
            <a:bodyPr/>
            <a:lstStyle/>
            <a:p>
              <a:endParaRPr lang="en-US"/>
            </a:p>
          </p:txBody>
        </p:sp>
        <p:sp>
          <p:nvSpPr>
            <p:cNvPr id="7" name="TextBox 7"/>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733206" y="6259903"/>
            <a:ext cx="1466412" cy="1466412"/>
            <a:chOff x="0" y="0"/>
            <a:chExt cx="812800" cy="812800"/>
          </a:xfrm>
        </p:grpSpPr>
        <p:sp>
          <p:nvSpPr>
            <p:cNvPr id="9" name="Freeform 9"/>
            <p:cNvSpPr/>
            <p:nvPr/>
          </p:nvSpPr>
          <p:spPr>
            <a:xfrm>
              <a:off x="21728" y="21728"/>
              <a:ext cx="769344" cy="769344"/>
            </a:xfrm>
            <a:custGeom>
              <a:avLst/>
              <a:gdLst/>
              <a:ahLst/>
              <a:cxnLst/>
              <a:rect l="l" t="t" r="r" b="b"/>
              <a:pathLst>
                <a:path w="769344" h="769344">
                  <a:moveTo>
                    <a:pt x="433203" y="26803"/>
                  </a:moveTo>
                  <a:lnTo>
                    <a:pt x="742541" y="336141"/>
                  </a:lnTo>
                  <a:cubicBezTo>
                    <a:pt x="769344" y="362944"/>
                    <a:pt x="769344" y="406400"/>
                    <a:pt x="742541" y="433203"/>
                  </a:cubicBezTo>
                  <a:lnTo>
                    <a:pt x="433203" y="742541"/>
                  </a:lnTo>
                  <a:cubicBezTo>
                    <a:pt x="406400" y="769344"/>
                    <a:pt x="362944" y="769344"/>
                    <a:pt x="336141" y="742541"/>
                  </a:cubicBezTo>
                  <a:lnTo>
                    <a:pt x="26803" y="433203"/>
                  </a:lnTo>
                  <a:cubicBezTo>
                    <a:pt x="0" y="406400"/>
                    <a:pt x="0" y="362944"/>
                    <a:pt x="26803" y="336141"/>
                  </a:cubicBezTo>
                  <a:lnTo>
                    <a:pt x="336141" y="26803"/>
                  </a:lnTo>
                  <a:cubicBezTo>
                    <a:pt x="362944" y="0"/>
                    <a:pt x="406400" y="0"/>
                    <a:pt x="433203" y="26803"/>
                  </a:cubicBezTo>
                  <a:close/>
                </a:path>
              </a:pathLst>
            </a:custGeom>
            <a:solidFill>
              <a:srgbClr val="F5AF19"/>
            </a:solidFill>
          </p:spPr>
          <p:txBody>
            <a:bodyPr/>
            <a:lstStyle/>
            <a:p>
              <a:endParaRPr lang="en-US"/>
            </a:p>
          </p:txBody>
        </p:sp>
        <p:sp>
          <p:nvSpPr>
            <p:cNvPr id="10" name="TextBox 10"/>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8010121" y="2089090"/>
            <a:ext cx="9249179" cy="6568052"/>
          </a:xfrm>
          <a:custGeom>
            <a:avLst/>
            <a:gdLst/>
            <a:ahLst/>
            <a:cxnLst/>
            <a:rect l="l" t="t" r="r" b="b"/>
            <a:pathLst>
              <a:path w="9249179" h="6568052">
                <a:moveTo>
                  <a:pt x="0" y="0"/>
                </a:moveTo>
                <a:lnTo>
                  <a:pt x="9249179" y="0"/>
                </a:lnTo>
                <a:lnTo>
                  <a:pt x="9249179" y="6568053"/>
                </a:lnTo>
                <a:lnTo>
                  <a:pt x="0" y="6568053"/>
                </a:lnTo>
                <a:lnTo>
                  <a:pt x="0" y="0"/>
                </a:lnTo>
                <a:close/>
              </a:path>
            </a:pathLst>
          </a:custGeom>
          <a:blipFill>
            <a:blip r:embed="rId2"/>
            <a:stretch>
              <a:fillRect/>
            </a:stretch>
          </a:blipFill>
        </p:spPr>
        <p:txBody>
          <a:bodyPr/>
          <a:lstStyle/>
          <a:p>
            <a:endParaRPr lang="en-US"/>
          </a:p>
        </p:txBody>
      </p:sp>
      <p:sp>
        <p:nvSpPr>
          <p:cNvPr id="12" name="TextBox 12"/>
          <p:cNvSpPr txBox="1"/>
          <p:nvPr/>
        </p:nvSpPr>
        <p:spPr>
          <a:xfrm>
            <a:off x="2375723" y="144095"/>
            <a:ext cx="15301751" cy="1035329"/>
          </a:xfrm>
          <a:prstGeom prst="rect">
            <a:avLst/>
          </a:prstGeom>
        </p:spPr>
        <p:txBody>
          <a:bodyPr lIns="0" tIns="0" rIns="0" bIns="0" rtlCol="0" anchor="t">
            <a:spAutoFit/>
          </a:bodyPr>
          <a:lstStyle/>
          <a:p>
            <a:pPr algn="r">
              <a:lnSpc>
                <a:spcPts val="8034"/>
              </a:lnSpc>
              <a:spcBef>
                <a:spcPct val="0"/>
              </a:spcBef>
            </a:pPr>
            <a:r>
              <a:rPr lang="en-US" sz="5739">
                <a:solidFill>
                  <a:srgbClr val="FD6823"/>
                </a:solidFill>
                <a:latin typeface="Poppins Ultra-Bold"/>
              </a:rPr>
              <a:t>Assessment Variety </a:t>
            </a:r>
          </a:p>
        </p:txBody>
      </p:sp>
      <p:sp>
        <p:nvSpPr>
          <p:cNvPr id="13" name="TextBox 13"/>
          <p:cNvSpPr txBox="1"/>
          <p:nvPr/>
        </p:nvSpPr>
        <p:spPr>
          <a:xfrm>
            <a:off x="1028700" y="6882520"/>
            <a:ext cx="9249179" cy="596899"/>
          </a:xfrm>
          <a:prstGeom prst="rect">
            <a:avLst/>
          </a:prstGeom>
        </p:spPr>
        <p:txBody>
          <a:bodyPr lIns="0" tIns="0" rIns="0" bIns="0" rtlCol="0" anchor="t">
            <a:spAutoFit/>
          </a:bodyPr>
          <a:lstStyle/>
          <a:p>
            <a:pPr algn="ctr">
              <a:lnSpc>
                <a:spcPts val="4900"/>
              </a:lnSpc>
            </a:pPr>
            <a:r>
              <a:rPr lang="en-US" sz="3500">
                <a:solidFill>
                  <a:srgbClr val="9F7AB6"/>
                </a:solidFill>
                <a:latin typeface="Canva Sans 2 Bold"/>
              </a:rPr>
              <a:t>Multiple Choice exams</a:t>
            </a:r>
          </a:p>
        </p:txBody>
      </p:sp>
      <p:sp>
        <p:nvSpPr>
          <p:cNvPr id="14" name="TextBox 14"/>
          <p:cNvSpPr txBox="1"/>
          <p:nvPr/>
        </p:nvSpPr>
        <p:spPr>
          <a:xfrm>
            <a:off x="-275603" y="6029597"/>
            <a:ext cx="9249179" cy="596899"/>
          </a:xfrm>
          <a:prstGeom prst="rect">
            <a:avLst/>
          </a:prstGeom>
        </p:spPr>
        <p:txBody>
          <a:bodyPr lIns="0" tIns="0" rIns="0" bIns="0" rtlCol="0" anchor="t">
            <a:spAutoFit/>
          </a:bodyPr>
          <a:lstStyle/>
          <a:p>
            <a:pPr algn="ctr">
              <a:lnSpc>
                <a:spcPts val="4900"/>
              </a:lnSpc>
            </a:pPr>
            <a:r>
              <a:rPr lang="en-US" sz="3500">
                <a:solidFill>
                  <a:srgbClr val="6D94C5"/>
                </a:solidFill>
                <a:latin typeface="Canva Sans 2 Bold"/>
              </a:rPr>
              <a:t>Short answer response, Discussions</a:t>
            </a:r>
          </a:p>
        </p:txBody>
      </p:sp>
      <p:sp>
        <p:nvSpPr>
          <p:cNvPr id="15" name="TextBox 15"/>
          <p:cNvSpPr txBox="1"/>
          <p:nvPr/>
        </p:nvSpPr>
        <p:spPr>
          <a:xfrm>
            <a:off x="-275603" y="5192033"/>
            <a:ext cx="9249179" cy="580389"/>
          </a:xfrm>
          <a:prstGeom prst="rect">
            <a:avLst/>
          </a:prstGeom>
        </p:spPr>
        <p:txBody>
          <a:bodyPr lIns="0" tIns="0" rIns="0" bIns="0" rtlCol="0" anchor="t">
            <a:spAutoFit/>
          </a:bodyPr>
          <a:lstStyle/>
          <a:p>
            <a:pPr algn="ctr">
              <a:lnSpc>
                <a:spcPts val="4760"/>
              </a:lnSpc>
            </a:pPr>
            <a:r>
              <a:rPr lang="en-US" sz="3400">
                <a:solidFill>
                  <a:srgbClr val="78CFF2"/>
                </a:solidFill>
                <a:latin typeface="Canva Sans 2 Bold"/>
              </a:rPr>
              <a:t>Case Study Analysis/ Problem Solving</a:t>
            </a:r>
          </a:p>
        </p:txBody>
      </p:sp>
      <p:sp>
        <p:nvSpPr>
          <p:cNvPr id="16" name="TextBox 16"/>
          <p:cNvSpPr txBox="1"/>
          <p:nvPr/>
        </p:nvSpPr>
        <p:spPr>
          <a:xfrm>
            <a:off x="-275603" y="4242054"/>
            <a:ext cx="9249179" cy="596899"/>
          </a:xfrm>
          <a:prstGeom prst="rect">
            <a:avLst/>
          </a:prstGeom>
        </p:spPr>
        <p:txBody>
          <a:bodyPr lIns="0" tIns="0" rIns="0" bIns="0" rtlCol="0" anchor="t">
            <a:spAutoFit/>
          </a:bodyPr>
          <a:lstStyle/>
          <a:p>
            <a:pPr algn="ctr">
              <a:lnSpc>
                <a:spcPts val="4900"/>
              </a:lnSpc>
            </a:pPr>
            <a:r>
              <a:rPr lang="en-US" sz="3500">
                <a:solidFill>
                  <a:srgbClr val="8AB940"/>
                </a:solidFill>
                <a:latin typeface="Canva Sans 2 Bold"/>
              </a:rPr>
              <a:t>Comparision essay, infographic, PSA</a:t>
            </a:r>
          </a:p>
        </p:txBody>
      </p:sp>
      <p:sp>
        <p:nvSpPr>
          <p:cNvPr id="17" name="TextBox 17"/>
          <p:cNvSpPr txBox="1"/>
          <p:nvPr/>
        </p:nvSpPr>
        <p:spPr>
          <a:xfrm>
            <a:off x="194258" y="3295259"/>
            <a:ext cx="9249179" cy="646429"/>
          </a:xfrm>
          <a:prstGeom prst="rect">
            <a:avLst/>
          </a:prstGeom>
        </p:spPr>
        <p:txBody>
          <a:bodyPr lIns="0" tIns="0" rIns="0" bIns="0" rtlCol="0" anchor="t">
            <a:spAutoFit/>
          </a:bodyPr>
          <a:lstStyle/>
          <a:p>
            <a:pPr algn="ctr">
              <a:lnSpc>
                <a:spcPts val="5320"/>
              </a:lnSpc>
            </a:pPr>
            <a:r>
              <a:rPr lang="en-US" sz="3800">
                <a:solidFill>
                  <a:srgbClr val="FDC208"/>
                </a:solidFill>
                <a:latin typeface="Canva Sans 2 Bold"/>
              </a:rPr>
              <a:t>Debate, Simulation, Critique </a:t>
            </a:r>
          </a:p>
        </p:txBody>
      </p:sp>
      <p:sp>
        <p:nvSpPr>
          <p:cNvPr id="18" name="TextBox 18"/>
          <p:cNvSpPr txBox="1"/>
          <p:nvPr/>
        </p:nvSpPr>
        <p:spPr>
          <a:xfrm>
            <a:off x="194258" y="2357990"/>
            <a:ext cx="9249179" cy="646429"/>
          </a:xfrm>
          <a:prstGeom prst="rect">
            <a:avLst/>
          </a:prstGeom>
        </p:spPr>
        <p:txBody>
          <a:bodyPr lIns="0" tIns="0" rIns="0" bIns="0" rtlCol="0" anchor="t">
            <a:spAutoFit/>
          </a:bodyPr>
          <a:lstStyle/>
          <a:p>
            <a:pPr algn="ctr">
              <a:lnSpc>
                <a:spcPts val="5320"/>
              </a:lnSpc>
            </a:pPr>
            <a:r>
              <a:rPr lang="en-US" sz="3800">
                <a:solidFill>
                  <a:srgbClr val="F68C1E"/>
                </a:solidFill>
                <a:latin typeface="Canva Sans 2 Bold"/>
              </a:rPr>
              <a:t>Author an authentic product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83499" y="1425867"/>
            <a:ext cx="7119183" cy="7119183"/>
            <a:chOff x="0" y="0"/>
            <a:chExt cx="812800" cy="812800"/>
          </a:xfrm>
        </p:grpSpPr>
        <p:sp>
          <p:nvSpPr>
            <p:cNvPr id="3" name="Freeform 3"/>
            <p:cNvSpPr/>
            <p:nvPr/>
          </p:nvSpPr>
          <p:spPr>
            <a:xfrm>
              <a:off x="18919" y="18919"/>
              <a:ext cx="774963" cy="774963"/>
            </a:xfrm>
            <a:custGeom>
              <a:avLst/>
              <a:gdLst/>
              <a:ahLst/>
              <a:cxnLst/>
              <a:rect l="l" t="t" r="r" b="b"/>
              <a:pathLst>
                <a:path w="774963" h="774963">
                  <a:moveTo>
                    <a:pt x="419777" y="13377"/>
                  </a:moveTo>
                  <a:lnTo>
                    <a:pt x="761585" y="355185"/>
                  </a:lnTo>
                  <a:cubicBezTo>
                    <a:pt x="770150" y="363750"/>
                    <a:pt x="774962" y="375368"/>
                    <a:pt x="774962" y="387481"/>
                  </a:cubicBezTo>
                  <a:cubicBezTo>
                    <a:pt x="774962" y="399594"/>
                    <a:pt x="770150" y="411212"/>
                    <a:pt x="761585" y="419777"/>
                  </a:cubicBezTo>
                  <a:lnTo>
                    <a:pt x="419777" y="761585"/>
                  </a:lnTo>
                  <a:cubicBezTo>
                    <a:pt x="411212" y="770150"/>
                    <a:pt x="399594" y="774962"/>
                    <a:pt x="387481" y="774962"/>
                  </a:cubicBezTo>
                  <a:cubicBezTo>
                    <a:pt x="375368" y="774962"/>
                    <a:pt x="363750" y="770150"/>
                    <a:pt x="355185" y="761585"/>
                  </a:cubicBezTo>
                  <a:lnTo>
                    <a:pt x="13377" y="419777"/>
                  </a:lnTo>
                  <a:cubicBezTo>
                    <a:pt x="4812" y="411212"/>
                    <a:pt x="0" y="399594"/>
                    <a:pt x="0" y="387481"/>
                  </a:cubicBezTo>
                  <a:cubicBezTo>
                    <a:pt x="0" y="375368"/>
                    <a:pt x="4812" y="363750"/>
                    <a:pt x="13377" y="355185"/>
                  </a:cubicBezTo>
                  <a:lnTo>
                    <a:pt x="355185" y="13377"/>
                  </a:lnTo>
                  <a:cubicBezTo>
                    <a:pt x="363750" y="4812"/>
                    <a:pt x="375368" y="0"/>
                    <a:pt x="387481" y="0"/>
                  </a:cubicBezTo>
                  <a:cubicBezTo>
                    <a:pt x="399594" y="0"/>
                    <a:pt x="411212" y="4812"/>
                    <a:pt x="419777" y="13377"/>
                  </a:cubicBezTo>
                  <a:close/>
                </a:path>
              </a:pathLst>
            </a:custGeom>
            <a:solidFill>
              <a:srgbClr val="FD6823"/>
            </a:solidFill>
          </p:spPr>
          <p:txBody>
            <a:bodyPr/>
            <a:lstStyle/>
            <a:p>
              <a:endParaRPr lang="en-US"/>
            </a:p>
          </p:txBody>
        </p:sp>
        <p:sp>
          <p:nvSpPr>
            <p:cNvPr id="4" name="TextBox 4"/>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342076" y="747014"/>
            <a:ext cx="2684152" cy="2684152"/>
            <a:chOff x="0" y="0"/>
            <a:chExt cx="812800" cy="812800"/>
          </a:xfrm>
        </p:grpSpPr>
        <p:sp>
          <p:nvSpPr>
            <p:cNvPr id="6" name="Freeform 6"/>
            <p:cNvSpPr/>
            <p:nvPr/>
          </p:nvSpPr>
          <p:spPr>
            <a:xfrm>
              <a:off x="15531" y="15531"/>
              <a:ext cx="781737" cy="781737"/>
            </a:xfrm>
            <a:custGeom>
              <a:avLst/>
              <a:gdLst/>
              <a:ahLst/>
              <a:cxnLst/>
              <a:rect l="l" t="t" r="r" b="b"/>
              <a:pathLst>
                <a:path w="781737" h="781737">
                  <a:moveTo>
                    <a:pt x="417383" y="10983"/>
                  </a:moveTo>
                  <a:lnTo>
                    <a:pt x="770755" y="364355"/>
                  </a:lnTo>
                  <a:cubicBezTo>
                    <a:pt x="777787" y="371387"/>
                    <a:pt x="781738" y="380924"/>
                    <a:pt x="781738" y="390869"/>
                  </a:cubicBezTo>
                  <a:cubicBezTo>
                    <a:pt x="781738" y="400814"/>
                    <a:pt x="777787" y="410351"/>
                    <a:pt x="770755" y="417383"/>
                  </a:cubicBezTo>
                  <a:lnTo>
                    <a:pt x="417383" y="770755"/>
                  </a:lnTo>
                  <a:cubicBezTo>
                    <a:pt x="410351" y="777787"/>
                    <a:pt x="400814" y="781738"/>
                    <a:pt x="390869" y="781738"/>
                  </a:cubicBezTo>
                  <a:cubicBezTo>
                    <a:pt x="380924" y="781738"/>
                    <a:pt x="371387" y="777787"/>
                    <a:pt x="364355" y="770755"/>
                  </a:cubicBezTo>
                  <a:lnTo>
                    <a:pt x="10983" y="417383"/>
                  </a:lnTo>
                  <a:cubicBezTo>
                    <a:pt x="3951" y="410351"/>
                    <a:pt x="0" y="400814"/>
                    <a:pt x="0" y="390869"/>
                  </a:cubicBezTo>
                  <a:cubicBezTo>
                    <a:pt x="0" y="380924"/>
                    <a:pt x="3951" y="371387"/>
                    <a:pt x="10983" y="364355"/>
                  </a:cubicBezTo>
                  <a:lnTo>
                    <a:pt x="364355" y="10983"/>
                  </a:lnTo>
                  <a:cubicBezTo>
                    <a:pt x="371387" y="3951"/>
                    <a:pt x="380924" y="0"/>
                    <a:pt x="390869" y="0"/>
                  </a:cubicBezTo>
                  <a:cubicBezTo>
                    <a:pt x="400814" y="0"/>
                    <a:pt x="410351" y="3951"/>
                    <a:pt x="417383" y="10983"/>
                  </a:cubicBezTo>
                  <a:close/>
                </a:path>
              </a:pathLst>
            </a:custGeom>
            <a:solidFill>
              <a:srgbClr val="F5AF19"/>
            </a:solidFill>
          </p:spPr>
          <p:txBody>
            <a:bodyPr/>
            <a:lstStyle/>
            <a:p>
              <a:endParaRPr lang="en-US"/>
            </a:p>
          </p:txBody>
        </p:sp>
        <p:sp>
          <p:nvSpPr>
            <p:cNvPr id="7" name="TextBox 7"/>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733206" y="6259903"/>
            <a:ext cx="1466412" cy="1466412"/>
            <a:chOff x="0" y="0"/>
            <a:chExt cx="812800" cy="812800"/>
          </a:xfrm>
        </p:grpSpPr>
        <p:sp>
          <p:nvSpPr>
            <p:cNvPr id="9" name="Freeform 9"/>
            <p:cNvSpPr/>
            <p:nvPr/>
          </p:nvSpPr>
          <p:spPr>
            <a:xfrm>
              <a:off x="21728" y="21728"/>
              <a:ext cx="769344" cy="769344"/>
            </a:xfrm>
            <a:custGeom>
              <a:avLst/>
              <a:gdLst/>
              <a:ahLst/>
              <a:cxnLst/>
              <a:rect l="l" t="t" r="r" b="b"/>
              <a:pathLst>
                <a:path w="769344" h="769344">
                  <a:moveTo>
                    <a:pt x="433203" y="26803"/>
                  </a:moveTo>
                  <a:lnTo>
                    <a:pt x="742541" y="336141"/>
                  </a:lnTo>
                  <a:cubicBezTo>
                    <a:pt x="769344" y="362944"/>
                    <a:pt x="769344" y="406400"/>
                    <a:pt x="742541" y="433203"/>
                  </a:cubicBezTo>
                  <a:lnTo>
                    <a:pt x="433203" y="742541"/>
                  </a:lnTo>
                  <a:cubicBezTo>
                    <a:pt x="406400" y="769344"/>
                    <a:pt x="362944" y="769344"/>
                    <a:pt x="336141" y="742541"/>
                  </a:cubicBezTo>
                  <a:lnTo>
                    <a:pt x="26803" y="433203"/>
                  </a:lnTo>
                  <a:cubicBezTo>
                    <a:pt x="0" y="406400"/>
                    <a:pt x="0" y="362944"/>
                    <a:pt x="26803" y="336141"/>
                  </a:cubicBezTo>
                  <a:lnTo>
                    <a:pt x="336141" y="26803"/>
                  </a:lnTo>
                  <a:cubicBezTo>
                    <a:pt x="362944" y="0"/>
                    <a:pt x="406400" y="0"/>
                    <a:pt x="433203" y="26803"/>
                  </a:cubicBezTo>
                  <a:close/>
                </a:path>
              </a:pathLst>
            </a:custGeom>
            <a:solidFill>
              <a:srgbClr val="F5AF19"/>
            </a:solidFill>
          </p:spPr>
          <p:txBody>
            <a:bodyPr/>
            <a:lstStyle/>
            <a:p>
              <a:endParaRPr lang="en-US"/>
            </a:p>
          </p:txBody>
        </p:sp>
        <p:sp>
          <p:nvSpPr>
            <p:cNvPr id="10" name="TextBox 10"/>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a:off x="2375723" y="144095"/>
            <a:ext cx="15301751" cy="1035329"/>
          </a:xfrm>
          <a:prstGeom prst="rect">
            <a:avLst/>
          </a:prstGeom>
        </p:spPr>
        <p:txBody>
          <a:bodyPr lIns="0" tIns="0" rIns="0" bIns="0" rtlCol="0" anchor="t">
            <a:spAutoFit/>
          </a:bodyPr>
          <a:lstStyle/>
          <a:p>
            <a:pPr algn="r">
              <a:lnSpc>
                <a:spcPts val="8034"/>
              </a:lnSpc>
              <a:spcBef>
                <a:spcPct val="0"/>
              </a:spcBef>
            </a:pPr>
            <a:r>
              <a:rPr lang="en-US" sz="5739">
                <a:solidFill>
                  <a:srgbClr val="FD6823"/>
                </a:solidFill>
                <a:latin typeface="Poppins Ultra-Bold"/>
              </a:rPr>
              <a:t>Assessment  Considerations </a:t>
            </a:r>
          </a:p>
        </p:txBody>
      </p:sp>
      <p:sp>
        <p:nvSpPr>
          <p:cNvPr id="12" name="TextBox 12"/>
          <p:cNvSpPr txBox="1"/>
          <p:nvPr/>
        </p:nvSpPr>
        <p:spPr>
          <a:xfrm>
            <a:off x="2029941" y="1609408"/>
            <a:ext cx="7114059" cy="8668385"/>
          </a:xfrm>
          <a:prstGeom prst="rect">
            <a:avLst/>
          </a:prstGeom>
        </p:spPr>
        <p:txBody>
          <a:bodyPr lIns="0" tIns="0" rIns="0" bIns="0" rtlCol="0" anchor="t">
            <a:spAutoFit/>
          </a:bodyPr>
          <a:lstStyle/>
          <a:p>
            <a:pPr algn="ctr">
              <a:lnSpc>
                <a:spcPts val="6300"/>
              </a:lnSpc>
            </a:pPr>
            <a:r>
              <a:rPr lang="en-US" sz="4500">
                <a:solidFill>
                  <a:srgbClr val="000000"/>
                </a:solidFill>
                <a:latin typeface="Canva Sans 2 Bold"/>
              </a:rPr>
              <a:t>Formative Assessment Examples:</a:t>
            </a:r>
          </a:p>
          <a:p>
            <a:pPr marL="690890" lvl="1" indent="-345445" algn="l">
              <a:lnSpc>
                <a:spcPts val="4480"/>
              </a:lnSpc>
              <a:buFont typeface="Arial"/>
              <a:buChar char="•"/>
            </a:pPr>
            <a:r>
              <a:rPr lang="en-US" sz="3200">
                <a:solidFill>
                  <a:srgbClr val="000000"/>
                </a:solidFill>
                <a:latin typeface="Poppins"/>
              </a:rPr>
              <a:t>Draw a concept map in class to represent a topic</a:t>
            </a:r>
          </a:p>
          <a:p>
            <a:pPr marL="690890" lvl="1" indent="-345445" algn="l">
              <a:lnSpc>
                <a:spcPts val="4480"/>
              </a:lnSpc>
              <a:buFont typeface="Arial"/>
              <a:buChar char="•"/>
            </a:pPr>
            <a:r>
              <a:rPr lang="en-US" sz="3200">
                <a:solidFill>
                  <a:srgbClr val="000000"/>
                </a:solidFill>
                <a:latin typeface="Poppins"/>
              </a:rPr>
              <a:t>Submit one or two sentences identifying the main point of a class topic</a:t>
            </a:r>
          </a:p>
          <a:p>
            <a:pPr marL="690890" lvl="1" indent="-345445" algn="l">
              <a:lnSpc>
                <a:spcPts val="4480"/>
              </a:lnSpc>
              <a:buFont typeface="Arial"/>
              <a:buChar char="•"/>
            </a:pPr>
            <a:r>
              <a:rPr lang="en-US" sz="3200">
                <a:solidFill>
                  <a:srgbClr val="000000"/>
                </a:solidFill>
                <a:latin typeface="Poppins"/>
              </a:rPr>
              <a:t>Surveys</a:t>
            </a:r>
          </a:p>
          <a:p>
            <a:pPr marL="690890" lvl="1" indent="-345445" algn="l">
              <a:lnSpc>
                <a:spcPts val="4480"/>
              </a:lnSpc>
              <a:buFont typeface="Arial"/>
              <a:buChar char="•"/>
            </a:pPr>
            <a:r>
              <a:rPr lang="en-US" sz="3200">
                <a:solidFill>
                  <a:srgbClr val="000000"/>
                </a:solidFill>
                <a:latin typeface="Poppins"/>
              </a:rPr>
              <a:t>Group discussion</a:t>
            </a:r>
          </a:p>
          <a:p>
            <a:pPr marL="690890" lvl="1" indent="-345445" algn="l">
              <a:lnSpc>
                <a:spcPts val="4480"/>
              </a:lnSpc>
              <a:buFont typeface="Arial"/>
              <a:buChar char="•"/>
            </a:pPr>
            <a:r>
              <a:rPr lang="en-US" sz="3200">
                <a:solidFill>
                  <a:srgbClr val="000000"/>
                </a:solidFill>
                <a:latin typeface="Poppins"/>
              </a:rPr>
              <a:t>Turn and Talk</a:t>
            </a:r>
          </a:p>
          <a:p>
            <a:pPr marL="690890" lvl="1" indent="-345445" algn="l">
              <a:lnSpc>
                <a:spcPts val="4480"/>
              </a:lnSpc>
              <a:buFont typeface="Arial"/>
              <a:buChar char="•"/>
            </a:pPr>
            <a:r>
              <a:rPr lang="en-US" sz="3200">
                <a:solidFill>
                  <a:srgbClr val="000000"/>
                </a:solidFill>
                <a:latin typeface="Poppins"/>
              </a:rPr>
              <a:t>Anonymous questions </a:t>
            </a:r>
          </a:p>
          <a:p>
            <a:pPr marL="690890" lvl="1" indent="-345445" algn="l">
              <a:lnSpc>
                <a:spcPts val="4480"/>
              </a:lnSpc>
              <a:buFont typeface="Arial"/>
              <a:buChar char="•"/>
            </a:pPr>
            <a:r>
              <a:rPr lang="en-US" sz="3200">
                <a:solidFill>
                  <a:srgbClr val="000000"/>
                </a:solidFill>
                <a:latin typeface="Poppins"/>
              </a:rPr>
              <a:t>Speed Dating using vocabulary or content from a lecture</a:t>
            </a:r>
          </a:p>
          <a:p>
            <a:pPr marL="0" lvl="0" indent="0" algn="ctr">
              <a:lnSpc>
                <a:spcPts val="7279"/>
              </a:lnSpc>
              <a:spcBef>
                <a:spcPct val="0"/>
              </a:spcBef>
            </a:pPr>
            <a:endParaRPr lang="en-US" sz="3200">
              <a:solidFill>
                <a:srgbClr val="000000"/>
              </a:solidFill>
              <a:latin typeface="Poppins"/>
            </a:endParaRPr>
          </a:p>
        </p:txBody>
      </p:sp>
      <p:sp>
        <p:nvSpPr>
          <p:cNvPr id="13" name="TextBox 13"/>
          <p:cNvSpPr txBox="1"/>
          <p:nvPr/>
        </p:nvSpPr>
        <p:spPr>
          <a:xfrm>
            <a:off x="10026599" y="1803666"/>
            <a:ext cx="7232701" cy="6982460"/>
          </a:xfrm>
          <a:prstGeom prst="rect">
            <a:avLst/>
          </a:prstGeom>
        </p:spPr>
        <p:txBody>
          <a:bodyPr lIns="0" tIns="0" rIns="0" bIns="0" rtlCol="0" anchor="t">
            <a:spAutoFit/>
          </a:bodyPr>
          <a:lstStyle/>
          <a:p>
            <a:pPr algn="ctr">
              <a:lnSpc>
                <a:spcPts val="6300"/>
              </a:lnSpc>
            </a:pPr>
            <a:r>
              <a:rPr lang="en-US" sz="4500">
                <a:solidFill>
                  <a:srgbClr val="000000"/>
                </a:solidFill>
                <a:latin typeface="Canva Sans 2 Bold"/>
              </a:rPr>
              <a:t>Formative Assessment Characteristics:</a:t>
            </a:r>
          </a:p>
          <a:p>
            <a:pPr marL="690890" lvl="1" indent="-345445" algn="l">
              <a:lnSpc>
                <a:spcPts val="4480"/>
              </a:lnSpc>
              <a:buFont typeface="Arial"/>
              <a:buChar char="•"/>
            </a:pPr>
            <a:r>
              <a:rPr lang="en-US" sz="3200">
                <a:solidFill>
                  <a:srgbClr val="000000"/>
                </a:solidFill>
                <a:latin typeface="Poppins"/>
              </a:rPr>
              <a:t>A low-stakes opportunity for students to practice an assignment that will be graded</a:t>
            </a:r>
          </a:p>
          <a:p>
            <a:pPr marL="690890" lvl="1" indent="-345445" algn="l">
              <a:lnSpc>
                <a:spcPts val="4480"/>
              </a:lnSpc>
              <a:buFont typeface="Arial"/>
              <a:buChar char="•"/>
            </a:pPr>
            <a:r>
              <a:rPr lang="en-US" sz="3200">
                <a:solidFill>
                  <a:srgbClr val="000000"/>
                </a:solidFill>
                <a:latin typeface="Poppins"/>
              </a:rPr>
              <a:t>Inform your practice right away. Make adjustments if needed</a:t>
            </a:r>
          </a:p>
          <a:p>
            <a:pPr marL="690890" lvl="1" indent="-345445" algn="l">
              <a:lnSpc>
                <a:spcPts val="4480"/>
              </a:lnSpc>
              <a:buFont typeface="Arial"/>
              <a:buChar char="•"/>
            </a:pPr>
            <a:r>
              <a:rPr lang="en-US" sz="3200">
                <a:solidFill>
                  <a:srgbClr val="000000"/>
                </a:solidFill>
                <a:latin typeface="Poppins"/>
              </a:rPr>
              <a:t>Inform your practice tomorrow</a:t>
            </a:r>
          </a:p>
          <a:p>
            <a:pPr marL="690890" lvl="1" indent="-345445" algn="l">
              <a:lnSpc>
                <a:spcPts val="4480"/>
              </a:lnSpc>
              <a:buFont typeface="Arial"/>
              <a:buChar char="•"/>
            </a:pPr>
            <a:r>
              <a:rPr lang="en-US" sz="3200">
                <a:solidFill>
                  <a:srgbClr val="000000"/>
                </a:solidFill>
                <a:latin typeface="Poppins"/>
              </a:rPr>
              <a:t>Participation, not grade</a:t>
            </a:r>
          </a:p>
          <a:p>
            <a:pPr marL="690890" lvl="1" indent="-345445" algn="l">
              <a:lnSpc>
                <a:spcPts val="4480"/>
              </a:lnSpc>
              <a:buFont typeface="Arial"/>
              <a:buChar char="•"/>
            </a:pPr>
            <a:r>
              <a:rPr lang="en-US" sz="3200">
                <a:solidFill>
                  <a:srgbClr val="000000"/>
                </a:solidFill>
                <a:latin typeface="Poppins"/>
              </a:rPr>
              <a:t>Share feedback</a:t>
            </a:r>
          </a:p>
          <a:p>
            <a:pPr marL="0" lvl="0" indent="0" algn="ctr">
              <a:lnSpc>
                <a:spcPts val="7279"/>
              </a:lnSpc>
              <a:spcBef>
                <a:spcPct val="0"/>
              </a:spcBef>
            </a:pPr>
            <a:endParaRPr lang="en-US" sz="3200">
              <a:solidFill>
                <a:srgbClr val="000000"/>
              </a:solidFill>
              <a:latin typeface="Poppi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83499" y="1425867"/>
            <a:ext cx="7119183" cy="7119183"/>
            <a:chOff x="0" y="0"/>
            <a:chExt cx="812800" cy="812800"/>
          </a:xfrm>
        </p:grpSpPr>
        <p:sp>
          <p:nvSpPr>
            <p:cNvPr id="3" name="Freeform 3"/>
            <p:cNvSpPr/>
            <p:nvPr/>
          </p:nvSpPr>
          <p:spPr>
            <a:xfrm>
              <a:off x="18919" y="18919"/>
              <a:ext cx="774963" cy="774963"/>
            </a:xfrm>
            <a:custGeom>
              <a:avLst/>
              <a:gdLst/>
              <a:ahLst/>
              <a:cxnLst/>
              <a:rect l="l" t="t" r="r" b="b"/>
              <a:pathLst>
                <a:path w="774963" h="774963">
                  <a:moveTo>
                    <a:pt x="419777" y="13377"/>
                  </a:moveTo>
                  <a:lnTo>
                    <a:pt x="761585" y="355185"/>
                  </a:lnTo>
                  <a:cubicBezTo>
                    <a:pt x="770150" y="363750"/>
                    <a:pt x="774962" y="375368"/>
                    <a:pt x="774962" y="387481"/>
                  </a:cubicBezTo>
                  <a:cubicBezTo>
                    <a:pt x="774962" y="399594"/>
                    <a:pt x="770150" y="411212"/>
                    <a:pt x="761585" y="419777"/>
                  </a:cubicBezTo>
                  <a:lnTo>
                    <a:pt x="419777" y="761585"/>
                  </a:lnTo>
                  <a:cubicBezTo>
                    <a:pt x="411212" y="770150"/>
                    <a:pt x="399594" y="774962"/>
                    <a:pt x="387481" y="774962"/>
                  </a:cubicBezTo>
                  <a:cubicBezTo>
                    <a:pt x="375368" y="774962"/>
                    <a:pt x="363750" y="770150"/>
                    <a:pt x="355185" y="761585"/>
                  </a:cubicBezTo>
                  <a:lnTo>
                    <a:pt x="13377" y="419777"/>
                  </a:lnTo>
                  <a:cubicBezTo>
                    <a:pt x="4812" y="411212"/>
                    <a:pt x="0" y="399594"/>
                    <a:pt x="0" y="387481"/>
                  </a:cubicBezTo>
                  <a:cubicBezTo>
                    <a:pt x="0" y="375368"/>
                    <a:pt x="4812" y="363750"/>
                    <a:pt x="13377" y="355185"/>
                  </a:cubicBezTo>
                  <a:lnTo>
                    <a:pt x="355185" y="13377"/>
                  </a:lnTo>
                  <a:cubicBezTo>
                    <a:pt x="363750" y="4812"/>
                    <a:pt x="375368" y="0"/>
                    <a:pt x="387481" y="0"/>
                  </a:cubicBezTo>
                  <a:cubicBezTo>
                    <a:pt x="399594" y="0"/>
                    <a:pt x="411212" y="4812"/>
                    <a:pt x="419777" y="13377"/>
                  </a:cubicBezTo>
                  <a:close/>
                </a:path>
              </a:pathLst>
            </a:custGeom>
            <a:solidFill>
              <a:srgbClr val="FD6823"/>
            </a:solidFill>
          </p:spPr>
          <p:txBody>
            <a:bodyPr/>
            <a:lstStyle/>
            <a:p>
              <a:endParaRPr lang="en-US"/>
            </a:p>
          </p:txBody>
        </p:sp>
        <p:sp>
          <p:nvSpPr>
            <p:cNvPr id="4" name="TextBox 4"/>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342076" y="747014"/>
            <a:ext cx="2684152" cy="2684152"/>
            <a:chOff x="0" y="0"/>
            <a:chExt cx="812800" cy="812800"/>
          </a:xfrm>
        </p:grpSpPr>
        <p:sp>
          <p:nvSpPr>
            <p:cNvPr id="6" name="Freeform 6"/>
            <p:cNvSpPr/>
            <p:nvPr/>
          </p:nvSpPr>
          <p:spPr>
            <a:xfrm>
              <a:off x="15531" y="15531"/>
              <a:ext cx="781737" cy="781737"/>
            </a:xfrm>
            <a:custGeom>
              <a:avLst/>
              <a:gdLst/>
              <a:ahLst/>
              <a:cxnLst/>
              <a:rect l="l" t="t" r="r" b="b"/>
              <a:pathLst>
                <a:path w="781737" h="781737">
                  <a:moveTo>
                    <a:pt x="417383" y="10983"/>
                  </a:moveTo>
                  <a:lnTo>
                    <a:pt x="770755" y="364355"/>
                  </a:lnTo>
                  <a:cubicBezTo>
                    <a:pt x="777787" y="371387"/>
                    <a:pt x="781738" y="380924"/>
                    <a:pt x="781738" y="390869"/>
                  </a:cubicBezTo>
                  <a:cubicBezTo>
                    <a:pt x="781738" y="400814"/>
                    <a:pt x="777787" y="410351"/>
                    <a:pt x="770755" y="417383"/>
                  </a:cubicBezTo>
                  <a:lnTo>
                    <a:pt x="417383" y="770755"/>
                  </a:lnTo>
                  <a:cubicBezTo>
                    <a:pt x="410351" y="777787"/>
                    <a:pt x="400814" y="781738"/>
                    <a:pt x="390869" y="781738"/>
                  </a:cubicBezTo>
                  <a:cubicBezTo>
                    <a:pt x="380924" y="781738"/>
                    <a:pt x="371387" y="777787"/>
                    <a:pt x="364355" y="770755"/>
                  </a:cubicBezTo>
                  <a:lnTo>
                    <a:pt x="10983" y="417383"/>
                  </a:lnTo>
                  <a:cubicBezTo>
                    <a:pt x="3951" y="410351"/>
                    <a:pt x="0" y="400814"/>
                    <a:pt x="0" y="390869"/>
                  </a:cubicBezTo>
                  <a:cubicBezTo>
                    <a:pt x="0" y="380924"/>
                    <a:pt x="3951" y="371387"/>
                    <a:pt x="10983" y="364355"/>
                  </a:cubicBezTo>
                  <a:lnTo>
                    <a:pt x="364355" y="10983"/>
                  </a:lnTo>
                  <a:cubicBezTo>
                    <a:pt x="371387" y="3951"/>
                    <a:pt x="380924" y="0"/>
                    <a:pt x="390869" y="0"/>
                  </a:cubicBezTo>
                  <a:cubicBezTo>
                    <a:pt x="400814" y="0"/>
                    <a:pt x="410351" y="3951"/>
                    <a:pt x="417383" y="10983"/>
                  </a:cubicBezTo>
                  <a:close/>
                </a:path>
              </a:pathLst>
            </a:custGeom>
            <a:solidFill>
              <a:srgbClr val="F5AF19"/>
            </a:solidFill>
          </p:spPr>
          <p:txBody>
            <a:bodyPr/>
            <a:lstStyle/>
            <a:p>
              <a:endParaRPr lang="en-US"/>
            </a:p>
          </p:txBody>
        </p:sp>
        <p:sp>
          <p:nvSpPr>
            <p:cNvPr id="7" name="TextBox 7"/>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733206" y="6259903"/>
            <a:ext cx="1466412" cy="1466412"/>
            <a:chOff x="0" y="0"/>
            <a:chExt cx="812800" cy="812800"/>
          </a:xfrm>
        </p:grpSpPr>
        <p:sp>
          <p:nvSpPr>
            <p:cNvPr id="9" name="Freeform 9"/>
            <p:cNvSpPr/>
            <p:nvPr/>
          </p:nvSpPr>
          <p:spPr>
            <a:xfrm>
              <a:off x="21728" y="21728"/>
              <a:ext cx="769344" cy="769344"/>
            </a:xfrm>
            <a:custGeom>
              <a:avLst/>
              <a:gdLst/>
              <a:ahLst/>
              <a:cxnLst/>
              <a:rect l="l" t="t" r="r" b="b"/>
              <a:pathLst>
                <a:path w="769344" h="769344">
                  <a:moveTo>
                    <a:pt x="433203" y="26803"/>
                  </a:moveTo>
                  <a:lnTo>
                    <a:pt x="742541" y="336141"/>
                  </a:lnTo>
                  <a:cubicBezTo>
                    <a:pt x="769344" y="362944"/>
                    <a:pt x="769344" y="406400"/>
                    <a:pt x="742541" y="433203"/>
                  </a:cubicBezTo>
                  <a:lnTo>
                    <a:pt x="433203" y="742541"/>
                  </a:lnTo>
                  <a:cubicBezTo>
                    <a:pt x="406400" y="769344"/>
                    <a:pt x="362944" y="769344"/>
                    <a:pt x="336141" y="742541"/>
                  </a:cubicBezTo>
                  <a:lnTo>
                    <a:pt x="26803" y="433203"/>
                  </a:lnTo>
                  <a:cubicBezTo>
                    <a:pt x="0" y="406400"/>
                    <a:pt x="0" y="362944"/>
                    <a:pt x="26803" y="336141"/>
                  </a:cubicBezTo>
                  <a:lnTo>
                    <a:pt x="336141" y="26803"/>
                  </a:lnTo>
                  <a:cubicBezTo>
                    <a:pt x="362944" y="0"/>
                    <a:pt x="406400" y="0"/>
                    <a:pt x="433203" y="26803"/>
                  </a:cubicBezTo>
                  <a:close/>
                </a:path>
              </a:pathLst>
            </a:custGeom>
            <a:solidFill>
              <a:srgbClr val="F5AF19"/>
            </a:solidFill>
          </p:spPr>
          <p:txBody>
            <a:bodyPr/>
            <a:lstStyle/>
            <a:p>
              <a:endParaRPr lang="en-US"/>
            </a:p>
          </p:txBody>
        </p:sp>
        <p:sp>
          <p:nvSpPr>
            <p:cNvPr id="10" name="TextBox 10"/>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7762308" y="3061759"/>
            <a:ext cx="2363994" cy="2363994"/>
          </a:xfrm>
          <a:custGeom>
            <a:avLst/>
            <a:gdLst/>
            <a:ahLst/>
            <a:cxnLst/>
            <a:rect l="l" t="t" r="r" b="b"/>
            <a:pathLst>
              <a:path w="2363994" h="2363994">
                <a:moveTo>
                  <a:pt x="0" y="0"/>
                </a:moveTo>
                <a:lnTo>
                  <a:pt x="2363994" y="0"/>
                </a:lnTo>
                <a:lnTo>
                  <a:pt x="2363994" y="2363994"/>
                </a:lnTo>
                <a:lnTo>
                  <a:pt x="0" y="2363994"/>
                </a:lnTo>
                <a:lnTo>
                  <a:pt x="0" y="0"/>
                </a:lnTo>
                <a:close/>
              </a:path>
            </a:pathLst>
          </a:custGeom>
          <a:blipFill>
            <a:blip r:embed="rId2"/>
            <a:stretch>
              <a:fillRect/>
            </a:stretch>
          </a:blipFill>
        </p:spPr>
        <p:txBody>
          <a:bodyPr/>
          <a:lstStyle/>
          <a:p>
            <a:endParaRPr lang="en-US"/>
          </a:p>
        </p:txBody>
      </p:sp>
      <p:sp>
        <p:nvSpPr>
          <p:cNvPr id="12" name="Freeform 12"/>
          <p:cNvSpPr/>
          <p:nvPr/>
        </p:nvSpPr>
        <p:spPr>
          <a:xfrm>
            <a:off x="7994651" y="7448644"/>
            <a:ext cx="2298699" cy="2298699"/>
          </a:xfrm>
          <a:custGeom>
            <a:avLst/>
            <a:gdLst/>
            <a:ahLst/>
            <a:cxnLst/>
            <a:rect l="l" t="t" r="r" b="b"/>
            <a:pathLst>
              <a:path w="2298699" h="2298699">
                <a:moveTo>
                  <a:pt x="0" y="0"/>
                </a:moveTo>
                <a:lnTo>
                  <a:pt x="2298698" y="0"/>
                </a:lnTo>
                <a:lnTo>
                  <a:pt x="2298698" y="2298698"/>
                </a:lnTo>
                <a:lnTo>
                  <a:pt x="0" y="2298698"/>
                </a:lnTo>
                <a:lnTo>
                  <a:pt x="0" y="0"/>
                </a:lnTo>
                <a:close/>
              </a:path>
            </a:pathLst>
          </a:custGeom>
          <a:blipFill>
            <a:blip r:embed="rId3"/>
            <a:stretch>
              <a:fillRect/>
            </a:stretch>
          </a:blipFill>
        </p:spPr>
        <p:txBody>
          <a:bodyPr/>
          <a:lstStyle/>
          <a:p>
            <a:endParaRPr lang="en-US"/>
          </a:p>
        </p:txBody>
      </p:sp>
      <p:sp>
        <p:nvSpPr>
          <p:cNvPr id="13" name="TextBox 13"/>
          <p:cNvSpPr txBox="1"/>
          <p:nvPr/>
        </p:nvSpPr>
        <p:spPr>
          <a:xfrm>
            <a:off x="2375723" y="144095"/>
            <a:ext cx="15301751" cy="1035329"/>
          </a:xfrm>
          <a:prstGeom prst="rect">
            <a:avLst/>
          </a:prstGeom>
        </p:spPr>
        <p:txBody>
          <a:bodyPr lIns="0" tIns="0" rIns="0" bIns="0" rtlCol="0" anchor="t">
            <a:spAutoFit/>
          </a:bodyPr>
          <a:lstStyle/>
          <a:p>
            <a:pPr algn="r">
              <a:lnSpc>
                <a:spcPts val="8034"/>
              </a:lnSpc>
              <a:spcBef>
                <a:spcPct val="0"/>
              </a:spcBef>
            </a:pPr>
            <a:r>
              <a:rPr lang="en-US" sz="5739">
                <a:solidFill>
                  <a:srgbClr val="FD6823"/>
                </a:solidFill>
                <a:latin typeface="Poppins Ultra-Bold"/>
              </a:rPr>
              <a:t>Assessment  Considerations </a:t>
            </a:r>
          </a:p>
        </p:txBody>
      </p:sp>
      <p:sp>
        <p:nvSpPr>
          <p:cNvPr id="14" name="TextBox 14"/>
          <p:cNvSpPr txBox="1"/>
          <p:nvPr/>
        </p:nvSpPr>
        <p:spPr>
          <a:xfrm>
            <a:off x="4940307" y="1773366"/>
            <a:ext cx="8007995" cy="887095"/>
          </a:xfrm>
          <a:prstGeom prst="rect">
            <a:avLst/>
          </a:prstGeom>
        </p:spPr>
        <p:txBody>
          <a:bodyPr lIns="0" tIns="0" rIns="0" bIns="0" rtlCol="0" anchor="t">
            <a:spAutoFit/>
          </a:bodyPr>
          <a:lstStyle/>
          <a:p>
            <a:pPr marL="0" lvl="0" indent="0" algn="ctr">
              <a:lnSpc>
                <a:spcPts val="7279"/>
              </a:lnSpc>
              <a:spcBef>
                <a:spcPct val="0"/>
              </a:spcBef>
            </a:pPr>
            <a:r>
              <a:rPr lang="en-US" sz="5199" u="sng" dirty="0">
                <a:solidFill>
                  <a:srgbClr val="000000"/>
                </a:solidFill>
                <a:latin typeface="Canva Sans 2 Bold"/>
                <a:hlinkClick r:id="rId4" tooltip="https://cat.wfu.edu/resources/workload2/"/>
              </a:rPr>
              <a:t>WORKLOAD ESTIMATOR </a:t>
            </a:r>
          </a:p>
        </p:txBody>
      </p:sp>
      <p:sp>
        <p:nvSpPr>
          <p:cNvPr id="15" name="TextBox 15"/>
          <p:cNvSpPr txBox="1"/>
          <p:nvPr/>
        </p:nvSpPr>
        <p:spPr>
          <a:xfrm>
            <a:off x="3375757" y="5875748"/>
            <a:ext cx="11536487" cy="887095"/>
          </a:xfrm>
          <a:prstGeom prst="rect">
            <a:avLst/>
          </a:prstGeom>
        </p:spPr>
        <p:txBody>
          <a:bodyPr lIns="0" tIns="0" rIns="0" bIns="0" rtlCol="0" anchor="t">
            <a:spAutoFit/>
          </a:bodyPr>
          <a:lstStyle/>
          <a:p>
            <a:pPr marL="0" lvl="0" indent="0" algn="ctr">
              <a:lnSpc>
                <a:spcPts val="7279"/>
              </a:lnSpc>
              <a:spcBef>
                <a:spcPct val="0"/>
              </a:spcBef>
            </a:pPr>
            <a:r>
              <a:rPr lang="en-US" sz="5199" u="sng">
                <a:solidFill>
                  <a:srgbClr val="000000"/>
                </a:solidFill>
                <a:latin typeface="Canva Sans 2 Bold"/>
                <a:hlinkClick r:id="rId5" tooltip="https://www.techlearning.com/how-to/formative-assessment-tools-and-apps"/>
              </a:rPr>
              <a:t>ONLINE FORMATIVE ASSESSMENTS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83499" y="1425867"/>
            <a:ext cx="7119183" cy="7119183"/>
            <a:chOff x="0" y="0"/>
            <a:chExt cx="812800" cy="812800"/>
          </a:xfrm>
        </p:grpSpPr>
        <p:sp>
          <p:nvSpPr>
            <p:cNvPr id="3" name="Freeform 3"/>
            <p:cNvSpPr/>
            <p:nvPr/>
          </p:nvSpPr>
          <p:spPr>
            <a:xfrm>
              <a:off x="18919" y="18919"/>
              <a:ext cx="774963" cy="774963"/>
            </a:xfrm>
            <a:custGeom>
              <a:avLst/>
              <a:gdLst/>
              <a:ahLst/>
              <a:cxnLst/>
              <a:rect l="l" t="t" r="r" b="b"/>
              <a:pathLst>
                <a:path w="774963" h="774963">
                  <a:moveTo>
                    <a:pt x="419777" y="13377"/>
                  </a:moveTo>
                  <a:lnTo>
                    <a:pt x="761585" y="355185"/>
                  </a:lnTo>
                  <a:cubicBezTo>
                    <a:pt x="770150" y="363750"/>
                    <a:pt x="774962" y="375368"/>
                    <a:pt x="774962" y="387481"/>
                  </a:cubicBezTo>
                  <a:cubicBezTo>
                    <a:pt x="774962" y="399594"/>
                    <a:pt x="770150" y="411212"/>
                    <a:pt x="761585" y="419777"/>
                  </a:cubicBezTo>
                  <a:lnTo>
                    <a:pt x="419777" y="761585"/>
                  </a:lnTo>
                  <a:cubicBezTo>
                    <a:pt x="411212" y="770150"/>
                    <a:pt x="399594" y="774962"/>
                    <a:pt x="387481" y="774962"/>
                  </a:cubicBezTo>
                  <a:cubicBezTo>
                    <a:pt x="375368" y="774962"/>
                    <a:pt x="363750" y="770150"/>
                    <a:pt x="355185" y="761585"/>
                  </a:cubicBezTo>
                  <a:lnTo>
                    <a:pt x="13377" y="419777"/>
                  </a:lnTo>
                  <a:cubicBezTo>
                    <a:pt x="4812" y="411212"/>
                    <a:pt x="0" y="399594"/>
                    <a:pt x="0" y="387481"/>
                  </a:cubicBezTo>
                  <a:cubicBezTo>
                    <a:pt x="0" y="375368"/>
                    <a:pt x="4812" y="363750"/>
                    <a:pt x="13377" y="355185"/>
                  </a:cubicBezTo>
                  <a:lnTo>
                    <a:pt x="355185" y="13377"/>
                  </a:lnTo>
                  <a:cubicBezTo>
                    <a:pt x="363750" y="4812"/>
                    <a:pt x="375368" y="0"/>
                    <a:pt x="387481" y="0"/>
                  </a:cubicBezTo>
                  <a:cubicBezTo>
                    <a:pt x="399594" y="0"/>
                    <a:pt x="411212" y="4812"/>
                    <a:pt x="419777" y="13377"/>
                  </a:cubicBezTo>
                  <a:close/>
                </a:path>
              </a:pathLst>
            </a:custGeom>
            <a:solidFill>
              <a:srgbClr val="FD6823"/>
            </a:solidFill>
          </p:spPr>
          <p:txBody>
            <a:bodyPr/>
            <a:lstStyle/>
            <a:p>
              <a:endParaRPr lang="en-US"/>
            </a:p>
          </p:txBody>
        </p:sp>
        <p:sp>
          <p:nvSpPr>
            <p:cNvPr id="4" name="TextBox 4"/>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342076" y="747014"/>
            <a:ext cx="2684152" cy="2684152"/>
            <a:chOff x="0" y="0"/>
            <a:chExt cx="812800" cy="812800"/>
          </a:xfrm>
        </p:grpSpPr>
        <p:sp>
          <p:nvSpPr>
            <p:cNvPr id="6" name="Freeform 6"/>
            <p:cNvSpPr/>
            <p:nvPr/>
          </p:nvSpPr>
          <p:spPr>
            <a:xfrm>
              <a:off x="15531" y="15531"/>
              <a:ext cx="781737" cy="781737"/>
            </a:xfrm>
            <a:custGeom>
              <a:avLst/>
              <a:gdLst/>
              <a:ahLst/>
              <a:cxnLst/>
              <a:rect l="l" t="t" r="r" b="b"/>
              <a:pathLst>
                <a:path w="781737" h="781737">
                  <a:moveTo>
                    <a:pt x="417383" y="10983"/>
                  </a:moveTo>
                  <a:lnTo>
                    <a:pt x="770755" y="364355"/>
                  </a:lnTo>
                  <a:cubicBezTo>
                    <a:pt x="777787" y="371387"/>
                    <a:pt x="781738" y="380924"/>
                    <a:pt x="781738" y="390869"/>
                  </a:cubicBezTo>
                  <a:cubicBezTo>
                    <a:pt x="781738" y="400814"/>
                    <a:pt x="777787" y="410351"/>
                    <a:pt x="770755" y="417383"/>
                  </a:cubicBezTo>
                  <a:lnTo>
                    <a:pt x="417383" y="770755"/>
                  </a:lnTo>
                  <a:cubicBezTo>
                    <a:pt x="410351" y="777787"/>
                    <a:pt x="400814" y="781738"/>
                    <a:pt x="390869" y="781738"/>
                  </a:cubicBezTo>
                  <a:cubicBezTo>
                    <a:pt x="380924" y="781738"/>
                    <a:pt x="371387" y="777787"/>
                    <a:pt x="364355" y="770755"/>
                  </a:cubicBezTo>
                  <a:lnTo>
                    <a:pt x="10983" y="417383"/>
                  </a:lnTo>
                  <a:cubicBezTo>
                    <a:pt x="3951" y="410351"/>
                    <a:pt x="0" y="400814"/>
                    <a:pt x="0" y="390869"/>
                  </a:cubicBezTo>
                  <a:cubicBezTo>
                    <a:pt x="0" y="380924"/>
                    <a:pt x="3951" y="371387"/>
                    <a:pt x="10983" y="364355"/>
                  </a:cubicBezTo>
                  <a:lnTo>
                    <a:pt x="364355" y="10983"/>
                  </a:lnTo>
                  <a:cubicBezTo>
                    <a:pt x="371387" y="3951"/>
                    <a:pt x="380924" y="0"/>
                    <a:pt x="390869" y="0"/>
                  </a:cubicBezTo>
                  <a:cubicBezTo>
                    <a:pt x="400814" y="0"/>
                    <a:pt x="410351" y="3951"/>
                    <a:pt x="417383" y="10983"/>
                  </a:cubicBezTo>
                  <a:close/>
                </a:path>
              </a:pathLst>
            </a:custGeom>
            <a:solidFill>
              <a:srgbClr val="F5AF19"/>
            </a:solidFill>
          </p:spPr>
          <p:txBody>
            <a:bodyPr/>
            <a:lstStyle/>
            <a:p>
              <a:endParaRPr lang="en-US"/>
            </a:p>
          </p:txBody>
        </p:sp>
        <p:sp>
          <p:nvSpPr>
            <p:cNvPr id="7" name="TextBox 7"/>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733206" y="6259903"/>
            <a:ext cx="1466412" cy="1466412"/>
            <a:chOff x="0" y="0"/>
            <a:chExt cx="812800" cy="812800"/>
          </a:xfrm>
        </p:grpSpPr>
        <p:sp>
          <p:nvSpPr>
            <p:cNvPr id="9" name="Freeform 9"/>
            <p:cNvSpPr/>
            <p:nvPr/>
          </p:nvSpPr>
          <p:spPr>
            <a:xfrm>
              <a:off x="21728" y="21728"/>
              <a:ext cx="769344" cy="769344"/>
            </a:xfrm>
            <a:custGeom>
              <a:avLst/>
              <a:gdLst/>
              <a:ahLst/>
              <a:cxnLst/>
              <a:rect l="l" t="t" r="r" b="b"/>
              <a:pathLst>
                <a:path w="769344" h="769344">
                  <a:moveTo>
                    <a:pt x="433203" y="26803"/>
                  </a:moveTo>
                  <a:lnTo>
                    <a:pt x="742541" y="336141"/>
                  </a:lnTo>
                  <a:cubicBezTo>
                    <a:pt x="769344" y="362944"/>
                    <a:pt x="769344" y="406400"/>
                    <a:pt x="742541" y="433203"/>
                  </a:cubicBezTo>
                  <a:lnTo>
                    <a:pt x="433203" y="742541"/>
                  </a:lnTo>
                  <a:cubicBezTo>
                    <a:pt x="406400" y="769344"/>
                    <a:pt x="362944" y="769344"/>
                    <a:pt x="336141" y="742541"/>
                  </a:cubicBezTo>
                  <a:lnTo>
                    <a:pt x="26803" y="433203"/>
                  </a:lnTo>
                  <a:cubicBezTo>
                    <a:pt x="0" y="406400"/>
                    <a:pt x="0" y="362944"/>
                    <a:pt x="26803" y="336141"/>
                  </a:cubicBezTo>
                  <a:lnTo>
                    <a:pt x="336141" y="26803"/>
                  </a:lnTo>
                  <a:cubicBezTo>
                    <a:pt x="362944" y="0"/>
                    <a:pt x="406400" y="0"/>
                    <a:pt x="433203" y="26803"/>
                  </a:cubicBezTo>
                  <a:close/>
                </a:path>
              </a:pathLst>
            </a:custGeom>
            <a:solidFill>
              <a:srgbClr val="F5AF19"/>
            </a:solidFill>
          </p:spPr>
          <p:txBody>
            <a:bodyPr/>
            <a:lstStyle/>
            <a:p>
              <a:endParaRPr lang="en-US"/>
            </a:p>
          </p:txBody>
        </p:sp>
        <p:sp>
          <p:nvSpPr>
            <p:cNvPr id="10" name="TextBox 10"/>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2986249" y="1503274"/>
            <a:ext cx="4436055" cy="4436055"/>
            <a:chOff x="0" y="0"/>
            <a:chExt cx="812800" cy="812800"/>
          </a:xfrm>
        </p:grpSpPr>
        <p:sp>
          <p:nvSpPr>
            <p:cNvPr id="12" name="Freeform 12"/>
            <p:cNvSpPr/>
            <p:nvPr/>
          </p:nvSpPr>
          <p:spPr>
            <a:xfrm>
              <a:off x="9398" y="9398"/>
              <a:ext cx="794005" cy="794005"/>
            </a:xfrm>
            <a:custGeom>
              <a:avLst/>
              <a:gdLst/>
              <a:ahLst/>
              <a:cxnLst/>
              <a:rect l="l" t="t" r="r" b="b"/>
              <a:pathLst>
                <a:path w="794005" h="794005">
                  <a:moveTo>
                    <a:pt x="413045" y="6645"/>
                  </a:moveTo>
                  <a:lnTo>
                    <a:pt x="787359" y="380959"/>
                  </a:lnTo>
                  <a:cubicBezTo>
                    <a:pt x="791614" y="385214"/>
                    <a:pt x="794004" y="390985"/>
                    <a:pt x="794004" y="397002"/>
                  </a:cubicBezTo>
                  <a:cubicBezTo>
                    <a:pt x="794004" y="403019"/>
                    <a:pt x="791614" y="408790"/>
                    <a:pt x="787359" y="413045"/>
                  </a:cubicBezTo>
                  <a:lnTo>
                    <a:pt x="413045" y="787359"/>
                  </a:lnTo>
                  <a:cubicBezTo>
                    <a:pt x="408790" y="791614"/>
                    <a:pt x="403019" y="794004"/>
                    <a:pt x="397002" y="794004"/>
                  </a:cubicBezTo>
                  <a:cubicBezTo>
                    <a:pt x="390985" y="794004"/>
                    <a:pt x="385214" y="791614"/>
                    <a:pt x="380959" y="787359"/>
                  </a:cubicBezTo>
                  <a:lnTo>
                    <a:pt x="6645" y="413045"/>
                  </a:lnTo>
                  <a:cubicBezTo>
                    <a:pt x="2390" y="408790"/>
                    <a:pt x="0" y="403019"/>
                    <a:pt x="0" y="397002"/>
                  </a:cubicBezTo>
                  <a:cubicBezTo>
                    <a:pt x="0" y="390985"/>
                    <a:pt x="2390" y="385214"/>
                    <a:pt x="6645" y="380959"/>
                  </a:cubicBezTo>
                  <a:lnTo>
                    <a:pt x="380959" y="6645"/>
                  </a:lnTo>
                  <a:cubicBezTo>
                    <a:pt x="385214" y="2390"/>
                    <a:pt x="390985" y="0"/>
                    <a:pt x="397002" y="0"/>
                  </a:cubicBezTo>
                  <a:cubicBezTo>
                    <a:pt x="403019" y="0"/>
                    <a:pt x="408790" y="2390"/>
                    <a:pt x="413045" y="6645"/>
                  </a:cubicBezTo>
                  <a:close/>
                </a:path>
              </a:pathLst>
            </a:custGeom>
            <a:solidFill>
              <a:srgbClr val="FD6823"/>
            </a:solidFill>
          </p:spPr>
          <p:txBody>
            <a:bodyPr/>
            <a:lstStyle/>
            <a:p>
              <a:endParaRPr lang="en-US"/>
            </a:p>
          </p:txBody>
        </p:sp>
        <p:sp>
          <p:nvSpPr>
            <p:cNvPr id="13" name="TextBox 13"/>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sp>
        <p:nvSpPr>
          <p:cNvPr id="14" name="Freeform 14"/>
          <p:cNvSpPr/>
          <p:nvPr/>
        </p:nvSpPr>
        <p:spPr>
          <a:xfrm>
            <a:off x="3513818" y="2537981"/>
            <a:ext cx="3380916" cy="2366641"/>
          </a:xfrm>
          <a:custGeom>
            <a:avLst/>
            <a:gdLst/>
            <a:ahLst/>
            <a:cxnLst/>
            <a:rect l="l" t="t" r="r" b="b"/>
            <a:pathLst>
              <a:path w="3380916" h="2366641">
                <a:moveTo>
                  <a:pt x="0" y="0"/>
                </a:moveTo>
                <a:lnTo>
                  <a:pt x="3380916" y="0"/>
                </a:lnTo>
                <a:lnTo>
                  <a:pt x="3380916" y="2366641"/>
                </a:lnTo>
                <a:lnTo>
                  <a:pt x="0" y="23666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Freeform 15"/>
          <p:cNvSpPr/>
          <p:nvPr/>
        </p:nvSpPr>
        <p:spPr>
          <a:xfrm>
            <a:off x="15531898" y="2662883"/>
            <a:ext cx="2032349" cy="2032349"/>
          </a:xfrm>
          <a:custGeom>
            <a:avLst/>
            <a:gdLst/>
            <a:ahLst/>
            <a:cxnLst/>
            <a:rect l="l" t="t" r="r" b="b"/>
            <a:pathLst>
              <a:path w="2032349" h="2032349">
                <a:moveTo>
                  <a:pt x="0" y="0"/>
                </a:moveTo>
                <a:lnTo>
                  <a:pt x="2032349" y="0"/>
                </a:lnTo>
                <a:lnTo>
                  <a:pt x="2032349" y="2032349"/>
                </a:lnTo>
                <a:lnTo>
                  <a:pt x="0" y="2032349"/>
                </a:lnTo>
                <a:lnTo>
                  <a:pt x="0" y="0"/>
                </a:lnTo>
                <a:close/>
              </a:path>
            </a:pathLst>
          </a:custGeom>
          <a:blipFill>
            <a:blip r:embed="rId4"/>
            <a:stretch>
              <a:fillRect/>
            </a:stretch>
          </a:blipFill>
        </p:spPr>
        <p:txBody>
          <a:bodyPr/>
          <a:lstStyle/>
          <a:p>
            <a:endParaRPr lang="en-US"/>
          </a:p>
        </p:txBody>
      </p:sp>
      <p:grpSp>
        <p:nvGrpSpPr>
          <p:cNvPr id="16" name="Group 16"/>
          <p:cNvGrpSpPr/>
          <p:nvPr/>
        </p:nvGrpSpPr>
        <p:grpSpPr>
          <a:xfrm>
            <a:off x="3788030" y="6259903"/>
            <a:ext cx="13471270" cy="3537636"/>
            <a:chOff x="0" y="0"/>
            <a:chExt cx="3547989" cy="931723"/>
          </a:xfrm>
        </p:grpSpPr>
        <p:sp>
          <p:nvSpPr>
            <p:cNvPr id="17" name="Freeform 17"/>
            <p:cNvSpPr/>
            <p:nvPr/>
          </p:nvSpPr>
          <p:spPr>
            <a:xfrm>
              <a:off x="0" y="0"/>
              <a:ext cx="3547989" cy="931723"/>
            </a:xfrm>
            <a:custGeom>
              <a:avLst/>
              <a:gdLst/>
              <a:ahLst/>
              <a:cxnLst/>
              <a:rect l="l" t="t" r="r" b="b"/>
              <a:pathLst>
                <a:path w="3547989" h="931723">
                  <a:moveTo>
                    <a:pt x="0" y="0"/>
                  </a:moveTo>
                  <a:lnTo>
                    <a:pt x="3547989" y="0"/>
                  </a:lnTo>
                  <a:lnTo>
                    <a:pt x="3547989" y="931723"/>
                  </a:lnTo>
                  <a:lnTo>
                    <a:pt x="0" y="931723"/>
                  </a:lnTo>
                  <a:close/>
                </a:path>
              </a:pathLst>
            </a:custGeom>
            <a:solidFill>
              <a:srgbClr val="FFBC00"/>
            </a:solidFill>
          </p:spPr>
          <p:txBody>
            <a:bodyPr/>
            <a:lstStyle/>
            <a:p>
              <a:endParaRPr lang="en-US"/>
            </a:p>
          </p:txBody>
        </p:sp>
        <p:sp>
          <p:nvSpPr>
            <p:cNvPr id="18" name="TextBox 18"/>
            <p:cNvSpPr txBox="1"/>
            <p:nvPr/>
          </p:nvSpPr>
          <p:spPr>
            <a:xfrm>
              <a:off x="0" y="-38100"/>
              <a:ext cx="3547989" cy="969823"/>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2375723" y="144095"/>
            <a:ext cx="15301751" cy="1035329"/>
          </a:xfrm>
          <a:prstGeom prst="rect">
            <a:avLst/>
          </a:prstGeom>
        </p:spPr>
        <p:txBody>
          <a:bodyPr lIns="0" tIns="0" rIns="0" bIns="0" rtlCol="0" anchor="t">
            <a:spAutoFit/>
          </a:bodyPr>
          <a:lstStyle/>
          <a:p>
            <a:pPr algn="r">
              <a:lnSpc>
                <a:spcPts val="8034"/>
              </a:lnSpc>
              <a:spcBef>
                <a:spcPct val="0"/>
              </a:spcBef>
            </a:pPr>
            <a:r>
              <a:rPr lang="en-US" sz="5739">
                <a:solidFill>
                  <a:srgbClr val="FD6823"/>
                </a:solidFill>
                <a:latin typeface="Poppins Ultra-Bold"/>
              </a:rPr>
              <a:t>Align Area SLO with course assessments </a:t>
            </a:r>
          </a:p>
        </p:txBody>
      </p:sp>
      <p:sp>
        <p:nvSpPr>
          <p:cNvPr id="20" name="TextBox 20"/>
          <p:cNvSpPr txBox="1"/>
          <p:nvPr/>
        </p:nvSpPr>
        <p:spPr>
          <a:xfrm>
            <a:off x="7045361" y="2603157"/>
            <a:ext cx="4436017" cy="974074"/>
          </a:xfrm>
          <a:prstGeom prst="rect">
            <a:avLst/>
          </a:prstGeom>
        </p:spPr>
        <p:txBody>
          <a:bodyPr lIns="0" tIns="0" rIns="0" bIns="0" rtlCol="0" anchor="t">
            <a:spAutoFit/>
          </a:bodyPr>
          <a:lstStyle/>
          <a:p>
            <a:pPr algn="just">
              <a:lnSpc>
                <a:spcPts val="7637"/>
              </a:lnSpc>
              <a:spcBef>
                <a:spcPct val="0"/>
              </a:spcBef>
            </a:pPr>
            <a:r>
              <a:rPr lang="en-US" sz="5455">
                <a:solidFill>
                  <a:srgbClr val="FFFFFF"/>
                </a:solidFill>
                <a:latin typeface="Poppins Medium"/>
              </a:rPr>
              <a:t>Our Vision</a:t>
            </a:r>
          </a:p>
        </p:txBody>
      </p:sp>
      <p:sp>
        <p:nvSpPr>
          <p:cNvPr id="21" name="TextBox 21"/>
          <p:cNvSpPr txBox="1"/>
          <p:nvPr/>
        </p:nvSpPr>
        <p:spPr>
          <a:xfrm>
            <a:off x="7876664" y="1673779"/>
            <a:ext cx="6989544" cy="3508375"/>
          </a:xfrm>
          <a:prstGeom prst="rect">
            <a:avLst/>
          </a:prstGeom>
        </p:spPr>
        <p:txBody>
          <a:bodyPr lIns="0" tIns="0" rIns="0" bIns="0" rtlCol="0" anchor="t">
            <a:spAutoFit/>
          </a:bodyPr>
          <a:lstStyle/>
          <a:p>
            <a:pPr marL="539749" lvl="1" indent="-269875" algn="l">
              <a:lnSpc>
                <a:spcPts val="3499"/>
              </a:lnSpc>
              <a:buFont typeface="Arial"/>
              <a:buChar char="•"/>
            </a:pPr>
            <a:r>
              <a:rPr lang="en-US" sz="2499">
                <a:solidFill>
                  <a:srgbClr val="000000"/>
                </a:solidFill>
                <a:latin typeface="Poppins Medium"/>
              </a:rPr>
              <a:t>  Start with your UCC 2.0 Area SLO</a:t>
            </a:r>
          </a:p>
          <a:p>
            <a:pPr marL="539749" lvl="1" indent="-269875" algn="l">
              <a:lnSpc>
                <a:spcPts val="3499"/>
              </a:lnSpc>
              <a:buFont typeface="Arial"/>
              <a:buChar char="•"/>
            </a:pPr>
            <a:r>
              <a:rPr lang="en-US" sz="2499">
                <a:solidFill>
                  <a:srgbClr val="000000"/>
                </a:solidFill>
                <a:latin typeface="Poppins Medium"/>
              </a:rPr>
              <a:t>  Consider how students might practice </a:t>
            </a:r>
          </a:p>
          <a:p>
            <a:pPr algn="l">
              <a:lnSpc>
                <a:spcPts val="3499"/>
              </a:lnSpc>
            </a:pPr>
            <a:r>
              <a:rPr lang="en-US" sz="2499">
                <a:solidFill>
                  <a:srgbClr val="000000"/>
                </a:solidFill>
                <a:latin typeface="Poppins Medium"/>
              </a:rPr>
              <a:t>         the skills within the SLO </a:t>
            </a:r>
          </a:p>
          <a:p>
            <a:pPr marL="539749" lvl="1" indent="-269875" algn="l">
              <a:lnSpc>
                <a:spcPts val="3499"/>
              </a:lnSpc>
              <a:buFont typeface="Arial"/>
              <a:buChar char="•"/>
            </a:pPr>
            <a:r>
              <a:rPr lang="en-US" sz="2499">
                <a:solidFill>
                  <a:srgbClr val="000000"/>
                </a:solidFill>
                <a:latin typeface="Poppins Medium"/>
              </a:rPr>
              <a:t> Design assessments (formative and summative) to align with the course SLOs. </a:t>
            </a:r>
          </a:p>
          <a:p>
            <a:pPr marL="539749" lvl="1" indent="-269875" algn="l">
              <a:lnSpc>
                <a:spcPts val="3499"/>
              </a:lnSpc>
              <a:buFont typeface="Arial"/>
              <a:buChar char="•"/>
            </a:pPr>
            <a:r>
              <a:rPr lang="en-US" sz="2499">
                <a:solidFill>
                  <a:srgbClr val="000000"/>
                </a:solidFill>
                <a:latin typeface="Poppins Medium"/>
              </a:rPr>
              <a:t>Use a variety of assessment types</a:t>
            </a:r>
          </a:p>
          <a:p>
            <a:pPr algn="l">
              <a:lnSpc>
                <a:spcPts val="3499"/>
              </a:lnSpc>
              <a:spcBef>
                <a:spcPct val="0"/>
              </a:spcBef>
            </a:pPr>
            <a:endParaRPr lang="en-US" sz="2499">
              <a:solidFill>
                <a:srgbClr val="000000"/>
              </a:solidFill>
              <a:latin typeface="Poppins Medium"/>
            </a:endParaRPr>
          </a:p>
        </p:txBody>
      </p:sp>
      <p:sp>
        <p:nvSpPr>
          <p:cNvPr id="22" name="AutoShape 22"/>
          <p:cNvSpPr/>
          <p:nvPr/>
        </p:nvSpPr>
        <p:spPr>
          <a:xfrm flipH="1">
            <a:off x="8107381" y="6619485"/>
            <a:ext cx="0" cy="3178055"/>
          </a:xfrm>
          <a:prstGeom prst="line">
            <a:avLst/>
          </a:prstGeom>
          <a:ln w="38100" cap="flat">
            <a:solidFill>
              <a:srgbClr val="000000"/>
            </a:solidFill>
            <a:prstDash val="solid"/>
            <a:headEnd type="none" w="sm" len="sm"/>
            <a:tailEnd type="none" w="sm" len="sm"/>
          </a:ln>
        </p:spPr>
        <p:txBody>
          <a:bodyPr/>
          <a:lstStyle/>
          <a:p>
            <a:endParaRPr lang="en-US"/>
          </a:p>
        </p:txBody>
      </p:sp>
      <p:sp>
        <p:nvSpPr>
          <p:cNvPr id="23" name="AutoShape 23"/>
          <p:cNvSpPr/>
          <p:nvPr/>
        </p:nvSpPr>
        <p:spPr>
          <a:xfrm>
            <a:off x="13074372" y="6619485"/>
            <a:ext cx="0" cy="3178055"/>
          </a:xfrm>
          <a:prstGeom prst="line">
            <a:avLst/>
          </a:prstGeom>
          <a:ln w="38100" cap="flat">
            <a:solidFill>
              <a:srgbClr val="000000"/>
            </a:solidFill>
            <a:prstDash val="solid"/>
            <a:headEnd type="none" w="sm" len="sm"/>
            <a:tailEnd type="none" w="sm" len="sm"/>
          </a:ln>
        </p:spPr>
        <p:txBody>
          <a:bodyPr/>
          <a:lstStyle/>
          <a:p>
            <a:endParaRPr lang="en-US"/>
          </a:p>
        </p:txBody>
      </p:sp>
      <p:sp>
        <p:nvSpPr>
          <p:cNvPr id="24" name="TextBox 24"/>
          <p:cNvSpPr txBox="1"/>
          <p:nvPr/>
        </p:nvSpPr>
        <p:spPr>
          <a:xfrm>
            <a:off x="5366796" y="6186979"/>
            <a:ext cx="975420" cy="662939"/>
          </a:xfrm>
          <a:prstGeom prst="rect">
            <a:avLst/>
          </a:prstGeom>
        </p:spPr>
        <p:txBody>
          <a:bodyPr lIns="0" tIns="0" rIns="0" bIns="0" rtlCol="0" anchor="t">
            <a:spAutoFit/>
          </a:bodyPr>
          <a:lstStyle/>
          <a:p>
            <a:pPr marL="0" lvl="0" indent="0" algn="ctr">
              <a:lnSpc>
                <a:spcPts val="5460"/>
              </a:lnSpc>
              <a:spcBef>
                <a:spcPct val="0"/>
              </a:spcBef>
            </a:pPr>
            <a:r>
              <a:rPr lang="en-US" sz="3900">
                <a:solidFill>
                  <a:srgbClr val="000000"/>
                </a:solidFill>
                <a:latin typeface="Canva Sans 2 Bold"/>
              </a:rPr>
              <a:t>SLO</a:t>
            </a:r>
          </a:p>
        </p:txBody>
      </p:sp>
      <p:sp>
        <p:nvSpPr>
          <p:cNvPr id="25" name="TextBox 25"/>
          <p:cNvSpPr txBox="1"/>
          <p:nvPr/>
        </p:nvSpPr>
        <p:spPr>
          <a:xfrm>
            <a:off x="8394158" y="6206029"/>
            <a:ext cx="4259014" cy="497839"/>
          </a:xfrm>
          <a:prstGeom prst="rect">
            <a:avLst/>
          </a:prstGeom>
        </p:spPr>
        <p:txBody>
          <a:bodyPr lIns="0" tIns="0" rIns="0" bIns="0" rtlCol="0" anchor="t">
            <a:spAutoFit/>
          </a:bodyPr>
          <a:lstStyle/>
          <a:p>
            <a:pPr marL="0" lvl="0" indent="0" algn="ctr">
              <a:lnSpc>
                <a:spcPts val="4060"/>
              </a:lnSpc>
              <a:spcBef>
                <a:spcPct val="0"/>
              </a:spcBef>
            </a:pPr>
            <a:r>
              <a:rPr lang="en-US" sz="2900">
                <a:solidFill>
                  <a:srgbClr val="000000"/>
                </a:solidFill>
                <a:latin typeface="Canva Sans 2 Bold"/>
              </a:rPr>
              <a:t>Formative Assessments</a:t>
            </a:r>
          </a:p>
        </p:txBody>
      </p:sp>
      <p:sp>
        <p:nvSpPr>
          <p:cNvPr id="26" name="TextBox 26"/>
          <p:cNvSpPr txBox="1"/>
          <p:nvPr/>
        </p:nvSpPr>
        <p:spPr>
          <a:xfrm>
            <a:off x="13415665" y="6250797"/>
            <a:ext cx="3843635" cy="431798"/>
          </a:xfrm>
          <a:prstGeom prst="rect">
            <a:avLst/>
          </a:prstGeom>
        </p:spPr>
        <p:txBody>
          <a:bodyPr lIns="0" tIns="0" rIns="0" bIns="0" rtlCol="0" anchor="t">
            <a:spAutoFit/>
          </a:bodyPr>
          <a:lstStyle/>
          <a:p>
            <a:pPr marL="0" lvl="0" indent="0" algn="ctr">
              <a:lnSpc>
                <a:spcPts val="3500"/>
              </a:lnSpc>
              <a:spcBef>
                <a:spcPct val="0"/>
              </a:spcBef>
            </a:pPr>
            <a:r>
              <a:rPr lang="en-US" sz="2500">
                <a:solidFill>
                  <a:srgbClr val="000000"/>
                </a:solidFill>
                <a:latin typeface="Canva Sans 2 Bold"/>
              </a:rPr>
              <a:t>Summative Assessments</a:t>
            </a:r>
          </a:p>
        </p:txBody>
      </p:sp>
      <p:sp>
        <p:nvSpPr>
          <p:cNvPr id="27" name="TextBox 27"/>
          <p:cNvSpPr txBox="1"/>
          <p:nvPr/>
        </p:nvSpPr>
        <p:spPr>
          <a:xfrm>
            <a:off x="4082109" y="7126143"/>
            <a:ext cx="3794555" cy="2055246"/>
          </a:xfrm>
          <a:prstGeom prst="rect">
            <a:avLst/>
          </a:prstGeom>
        </p:spPr>
        <p:txBody>
          <a:bodyPr lIns="0" tIns="0" rIns="0" bIns="0" rtlCol="0" anchor="t">
            <a:spAutoFit/>
          </a:bodyPr>
          <a:lstStyle/>
          <a:p>
            <a:pPr algn="ctr">
              <a:lnSpc>
                <a:spcPts val="2743"/>
              </a:lnSpc>
              <a:spcBef>
                <a:spcPct val="0"/>
              </a:spcBef>
            </a:pPr>
            <a:r>
              <a:rPr lang="en-US" sz="1959">
                <a:solidFill>
                  <a:srgbClr val="000000"/>
                </a:solidFill>
                <a:latin typeface="Canva Sans 2 Italics"/>
              </a:rPr>
              <a:t>AREA E – COMMUNICATION Examine different communication forms and analyze their effectiveness across different contexts, modes, and media</a:t>
            </a:r>
          </a:p>
        </p:txBody>
      </p:sp>
      <p:sp>
        <p:nvSpPr>
          <p:cNvPr id="28" name="TextBox 28"/>
          <p:cNvSpPr txBox="1"/>
          <p:nvPr/>
        </p:nvSpPr>
        <p:spPr>
          <a:xfrm>
            <a:off x="8394158" y="7203054"/>
            <a:ext cx="4259014" cy="2398146"/>
          </a:xfrm>
          <a:prstGeom prst="rect">
            <a:avLst/>
          </a:prstGeom>
        </p:spPr>
        <p:txBody>
          <a:bodyPr lIns="0" tIns="0" rIns="0" bIns="0" rtlCol="0" anchor="t">
            <a:spAutoFit/>
          </a:bodyPr>
          <a:lstStyle/>
          <a:p>
            <a:pPr marL="423118" lvl="1" indent="-211559" algn="l">
              <a:lnSpc>
                <a:spcPts val="2743"/>
              </a:lnSpc>
              <a:buFont typeface="Arial"/>
              <a:buChar char="•"/>
            </a:pPr>
            <a:r>
              <a:rPr lang="en-US" sz="1959">
                <a:solidFill>
                  <a:srgbClr val="000000"/>
                </a:solidFill>
                <a:latin typeface="Canva Sans 2 Italics"/>
              </a:rPr>
              <a:t>Rate communication modes</a:t>
            </a:r>
          </a:p>
          <a:p>
            <a:pPr marL="423118" lvl="1" indent="-211559" algn="l">
              <a:lnSpc>
                <a:spcPts val="2743"/>
              </a:lnSpc>
              <a:buFont typeface="Arial"/>
              <a:buChar char="•"/>
            </a:pPr>
            <a:r>
              <a:rPr lang="en-US" sz="1959">
                <a:solidFill>
                  <a:srgbClr val="000000"/>
                </a:solidFill>
                <a:latin typeface="Canva Sans 2 Italics"/>
              </a:rPr>
              <a:t>Write to Learn during class </a:t>
            </a:r>
          </a:p>
          <a:p>
            <a:pPr marL="423118" lvl="1" indent="-211559" algn="l">
              <a:lnSpc>
                <a:spcPts val="2743"/>
              </a:lnSpc>
              <a:buFont typeface="Arial"/>
              <a:buChar char="•"/>
            </a:pPr>
            <a:r>
              <a:rPr lang="en-US" sz="1959">
                <a:solidFill>
                  <a:srgbClr val="000000"/>
                </a:solidFill>
                <a:latin typeface="Canva Sans 2 Italics"/>
              </a:rPr>
              <a:t>Turn and Discuss with a Peer</a:t>
            </a:r>
          </a:p>
          <a:p>
            <a:pPr marL="423118" lvl="1" indent="-211559" algn="l">
              <a:lnSpc>
                <a:spcPts val="2743"/>
              </a:lnSpc>
              <a:buFont typeface="Arial"/>
              <a:buChar char="•"/>
            </a:pPr>
            <a:r>
              <a:rPr lang="en-US" sz="1959">
                <a:solidFill>
                  <a:srgbClr val="000000"/>
                </a:solidFill>
                <a:latin typeface="Canva Sans 2 Italics"/>
              </a:rPr>
              <a:t>Assign different contexts to different students and have them discuss from their perspective</a:t>
            </a:r>
          </a:p>
        </p:txBody>
      </p:sp>
      <p:sp>
        <p:nvSpPr>
          <p:cNvPr id="29" name="TextBox 29"/>
          <p:cNvSpPr txBox="1"/>
          <p:nvPr/>
        </p:nvSpPr>
        <p:spPr>
          <a:xfrm>
            <a:off x="13302972" y="6945484"/>
            <a:ext cx="3794555" cy="2398146"/>
          </a:xfrm>
          <a:prstGeom prst="rect">
            <a:avLst/>
          </a:prstGeom>
        </p:spPr>
        <p:txBody>
          <a:bodyPr lIns="0" tIns="0" rIns="0" bIns="0" rtlCol="0" anchor="t">
            <a:spAutoFit/>
          </a:bodyPr>
          <a:lstStyle/>
          <a:p>
            <a:pPr algn="l">
              <a:lnSpc>
                <a:spcPts val="2743"/>
              </a:lnSpc>
            </a:pPr>
            <a:endParaRPr/>
          </a:p>
          <a:p>
            <a:pPr marL="423118" lvl="1" indent="-211559" algn="l">
              <a:lnSpc>
                <a:spcPts val="2743"/>
              </a:lnSpc>
              <a:buFont typeface="Arial"/>
              <a:buChar char="•"/>
            </a:pPr>
            <a:r>
              <a:rPr lang="en-US" sz="1959">
                <a:solidFill>
                  <a:srgbClr val="000000"/>
                </a:solidFill>
                <a:latin typeface="Canva Sans 2 Italics"/>
              </a:rPr>
              <a:t>Debate which communication form better supports specific contexts.</a:t>
            </a:r>
          </a:p>
          <a:p>
            <a:pPr marL="423118" lvl="1" indent="-211559" algn="l">
              <a:lnSpc>
                <a:spcPts val="2743"/>
              </a:lnSpc>
              <a:buFont typeface="Arial"/>
              <a:buChar char="•"/>
            </a:pPr>
            <a:r>
              <a:rPr lang="en-US" sz="1959">
                <a:solidFill>
                  <a:srgbClr val="000000"/>
                </a:solidFill>
                <a:latin typeface="Canva Sans 2 Italics"/>
              </a:rPr>
              <a:t>Present how modes of communication that are used in different contexts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42076" y="747014"/>
            <a:ext cx="2684152" cy="2684152"/>
            <a:chOff x="0" y="0"/>
            <a:chExt cx="812800" cy="812800"/>
          </a:xfrm>
        </p:grpSpPr>
        <p:sp>
          <p:nvSpPr>
            <p:cNvPr id="3" name="Freeform 3"/>
            <p:cNvSpPr/>
            <p:nvPr/>
          </p:nvSpPr>
          <p:spPr>
            <a:xfrm>
              <a:off x="15531" y="15531"/>
              <a:ext cx="781737" cy="781737"/>
            </a:xfrm>
            <a:custGeom>
              <a:avLst/>
              <a:gdLst/>
              <a:ahLst/>
              <a:cxnLst/>
              <a:rect l="l" t="t" r="r" b="b"/>
              <a:pathLst>
                <a:path w="781737" h="781737">
                  <a:moveTo>
                    <a:pt x="417383" y="10983"/>
                  </a:moveTo>
                  <a:lnTo>
                    <a:pt x="770755" y="364355"/>
                  </a:lnTo>
                  <a:cubicBezTo>
                    <a:pt x="777787" y="371387"/>
                    <a:pt x="781738" y="380924"/>
                    <a:pt x="781738" y="390869"/>
                  </a:cubicBezTo>
                  <a:cubicBezTo>
                    <a:pt x="781738" y="400814"/>
                    <a:pt x="777787" y="410351"/>
                    <a:pt x="770755" y="417383"/>
                  </a:cubicBezTo>
                  <a:lnTo>
                    <a:pt x="417383" y="770755"/>
                  </a:lnTo>
                  <a:cubicBezTo>
                    <a:pt x="410351" y="777787"/>
                    <a:pt x="400814" y="781738"/>
                    <a:pt x="390869" y="781738"/>
                  </a:cubicBezTo>
                  <a:cubicBezTo>
                    <a:pt x="380924" y="781738"/>
                    <a:pt x="371387" y="777787"/>
                    <a:pt x="364355" y="770755"/>
                  </a:cubicBezTo>
                  <a:lnTo>
                    <a:pt x="10983" y="417383"/>
                  </a:lnTo>
                  <a:cubicBezTo>
                    <a:pt x="3951" y="410351"/>
                    <a:pt x="0" y="400814"/>
                    <a:pt x="0" y="390869"/>
                  </a:cubicBezTo>
                  <a:cubicBezTo>
                    <a:pt x="0" y="380924"/>
                    <a:pt x="3951" y="371387"/>
                    <a:pt x="10983" y="364355"/>
                  </a:cubicBezTo>
                  <a:lnTo>
                    <a:pt x="364355" y="10983"/>
                  </a:lnTo>
                  <a:cubicBezTo>
                    <a:pt x="371387" y="3951"/>
                    <a:pt x="380924" y="0"/>
                    <a:pt x="390869" y="0"/>
                  </a:cubicBezTo>
                  <a:cubicBezTo>
                    <a:pt x="400814" y="0"/>
                    <a:pt x="410351" y="3951"/>
                    <a:pt x="417383" y="10983"/>
                  </a:cubicBezTo>
                  <a:close/>
                </a:path>
              </a:pathLst>
            </a:custGeom>
            <a:solidFill>
              <a:srgbClr val="F5AF19"/>
            </a:solidFill>
          </p:spPr>
          <p:txBody>
            <a:bodyPr/>
            <a:lstStyle/>
            <a:p>
              <a:endParaRPr lang="en-US"/>
            </a:p>
          </p:txBody>
        </p:sp>
        <p:sp>
          <p:nvSpPr>
            <p:cNvPr id="4" name="TextBox 4"/>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6090483" y="-1975683"/>
            <a:ext cx="7119183" cy="7119183"/>
            <a:chOff x="0" y="0"/>
            <a:chExt cx="812800" cy="812800"/>
          </a:xfrm>
        </p:grpSpPr>
        <p:sp>
          <p:nvSpPr>
            <p:cNvPr id="6" name="Freeform 6"/>
            <p:cNvSpPr/>
            <p:nvPr/>
          </p:nvSpPr>
          <p:spPr>
            <a:xfrm>
              <a:off x="18919" y="18919"/>
              <a:ext cx="774963" cy="774963"/>
            </a:xfrm>
            <a:custGeom>
              <a:avLst/>
              <a:gdLst/>
              <a:ahLst/>
              <a:cxnLst/>
              <a:rect l="l" t="t" r="r" b="b"/>
              <a:pathLst>
                <a:path w="774963" h="774963">
                  <a:moveTo>
                    <a:pt x="419777" y="13377"/>
                  </a:moveTo>
                  <a:lnTo>
                    <a:pt x="761585" y="355185"/>
                  </a:lnTo>
                  <a:cubicBezTo>
                    <a:pt x="770150" y="363750"/>
                    <a:pt x="774962" y="375368"/>
                    <a:pt x="774962" y="387481"/>
                  </a:cubicBezTo>
                  <a:cubicBezTo>
                    <a:pt x="774962" y="399594"/>
                    <a:pt x="770150" y="411212"/>
                    <a:pt x="761585" y="419777"/>
                  </a:cubicBezTo>
                  <a:lnTo>
                    <a:pt x="419777" y="761585"/>
                  </a:lnTo>
                  <a:cubicBezTo>
                    <a:pt x="411212" y="770150"/>
                    <a:pt x="399594" y="774962"/>
                    <a:pt x="387481" y="774962"/>
                  </a:cubicBezTo>
                  <a:cubicBezTo>
                    <a:pt x="375368" y="774962"/>
                    <a:pt x="363750" y="770150"/>
                    <a:pt x="355185" y="761585"/>
                  </a:cubicBezTo>
                  <a:lnTo>
                    <a:pt x="13377" y="419777"/>
                  </a:lnTo>
                  <a:cubicBezTo>
                    <a:pt x="4812" y="411212"/>
                    <a:pt x="0" y="399594"/>
                    <a:pt x="0" y="387481"/>
                  </a:cubicBezTo>
                  <a:cubicBezTo>
                    <a:pt x="0" y="375368"/>
                    <a:pt x="4812" y="363750"/>
                    <a:pt x="13377" y="355185"/>
                  </a:cubicBezTo>
                  <a:lnTo>
                    <a:pt x="355185" y="13377"/>
                  </a:lnTo>
                  <a:cubicBezTo>
                    <a:pt x="363750" y="4812"/>
                    <a:pt x="375368" y="0"/>
                    <a:pt x="387481" y="0"/>
                  </a:cubicBezTo>
                  <a:cubicBezTo>
                    <a:pt x="399594" y="0"/>
                    <a:pt x="411212" y="4812"/>
                    <a:pt x="419777" y="13377"/>
                  </a:cubicBezTo>
                  <a:close/>
                </a:path>
              </a:pathLst>
            </a:custGeom>
            <a:solidFill>
              <a:srgbClr val="FD6823"/>
            </a:solidFill>
          </p:spPr>
          <p:txBody>
            <a:bodyPr/>
            <a:lstStyle/>
            <a:p>
              <a:endParaRPr lang="en-US"/>
            </a:p>
          </p:txBody>
        </p:sp>
        <p:sp>
          <p:nvSpPr>
            <p:cNvPr id="7" name="TextBox 7"/>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733206" y="295494"/>
            <a:ext cx="1466412" cy="1466412"/>
            <a:chOff x="0" y="0"/>
            <a:chExt cx="812800" cy="812800"/>
          </a:xfrm>
        </p:grpSpPr>
        <p:sp>
          <p:nvSpPr>
            <p:cNvPr id="9" name="Freeform 9"/>
            <p:cNvSpPr/>
            <p:nvPr/>
          </p:nvSpPr>
          <p:spPr>
            <a:xfrm>
              <a:off x="21728" y="21728"/>
              <a:ext cx="769344" cy="769344"/>
            </a:xfrm>
            <a:custGeom>
              <a:avLst/>
              <a:gdLst/>
              <a:ahLst/>
              <a:cxnLst/>
              <a:rect l="l" t="t" r="r" b="b"/>
              <a:pathLst>
                <a:path w="769344" h="769344">
                  <a:moveTo>
                    <a:pt x="433203" y="26803"/>
                  </a:moveTo>
                  <a:lnTo>
                    <a:pt x="742541" y="336141"/>
                  </a:lnTo>
                  <a:cubicBezTo>
                    <a:pt x="769344" y="362944"/>
                    <a:pt x="769344" y="406400"/>
                    <a:pt x="742541" y="433203"/>
                  </a:cubicBezTo>
                  <a:lnTo>
                    <a:pt x="433203" y="742541"/>
                  </a:lnTo>
                  <a:cubicBezTo>
                    <a:pt x="406400" y="769344"/>
                    <a:pt x="362944" y="769344"/>
                    <a:pt x="336141" y="742541"/>
                  </a:cubicBezTo>
                  <a:lnTo>
                    <a:pt x="26803" y="433203"/>
                  </a:lnTo>
                  <a:cubicBezTo>
                    <a:pt x="0" y="406400"/>
                    <a:pt x="0" y="362944"/>
                    <a:pt x="26803" y="336141"/>
                  </a:cubicBezTo>
                  <a:lnTo>
                    <a:pt x="336141" y="26803"/>
                  </a:lnTo>
                  <a:cubicBezTo>
                    <a:pt x="362944" y="0"/>
                    <a:pt x="406400" y="0"/>
                    <a:pt x="433203" y="26803"/>
                  </a:cubicBezTo>
                  <a:close/>
                </a:path>
              </a:pathLst>
            </a:custGeom>
            <a:solidFill>
              <a:srgbClr val="F5AF19"/>
            </a:solidFill>
          </p:spPr>
          <p:txBody>
            <a:bodyPr/>
            <a:lstStyle/>
            <a:p>
              <a:endParaRPr lang="en-US"/>
            </a:p>
          </p:txBody>
        </p:sp>
        <p:sp>
          <p:nvSpPr>
            <p:cNvPr id="10" name="TextBox 10"/>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13950083" y="1761906"/>
            <a:ext cx="2032349" cy="2032349"/>
          </a:xfrm>
          <a:custGeom>
            <a:avLst/>
            <a:gdLst/>
            <a:ahLst/>
            <a:cxnLst/>
            <a:rect l="l" t="t" r="r" b="b"/>
            <a:pathLst>
              <a:path w="2032349" h="2032349">
                <a:moveTo>
                  <a:pt x="0" y="0"/>
                </a:moveTo>
                <a:lnTo>
                  <a:pt x="2032349" y="0"/>
                </a:lnTo>
                <a:lnTo>
                  <a:pt x="2032349" y="2032349"/>
                </a:lnTo>
                <a:lnTo>
                  <a:pt x="0" y="2032349"/>
                </a:lnTo>
                <a:lnTo>
                  <a:pt x="0" y="0"/>
                </a:lnTo>
                <a:close/>
              </a:path>
            </a:pathLst>
          </a:custGeom>
          <a:blipFill>
            <a:blip r:embed="rId2"/>
            <a:stretch>
              <a:fillRect/>
            </a:stretch>
          </a:blipFill>
        </p:spPr>
        <p:txBody>
          <a:bodyPr/>
          <a:lstStyle/>
          <a:p>
            <a:endParaRPr lang="en-US"/>
          </a:p>
        </p:txBody>
      </p:sp>
      <p:sp>
        <p:nvSpPr>
          <p:cNvPr id="12" name="TextBox 12"/>
          <p:cNvSpPr txBox="1"/>
          <p:nvPr/>
        </p:nvSpPr>
        <p:spPr>
          <a:xfrm>
            <a:off x="2375723" y="144095"/>
            <a:ext cx="15301751" cy="1035329"/>
          </a:xfrm>
          <a:prstGeom prst="rect">
            <a:avLst/>
          </a:prstGeom>
        </p:spPr>
        <p:txBody>
          <a:bodyPr lIns="0" tIns="0" rIns="0" bIns="0" rtlCol="0" anchor="t">
            <a:spAutoFit/>
          </a:bodyPr>
          <a:lstStyle/>
          <a:p>
            <a:pPr algn="r">
              <a:lnSpc>
                <a:spcPts val="8034"/>
              </a:lnSpc>
              <a:spcBef>
                <a:spcPct val="0"/>
              </a:spcBef>
            </a:pPr>
            <a:r>
              <a:rPr lang="en-US" sz="5739">
                <a:solidFill>
                  <a:srgbClr val="FD6823"/>
                </a:solidFill>
                <a:latin typeface="Poppins Ultra-Bold"/>
              </a:rPr>
              <a:t>Align Area SLO with course description  </a:t>
            </a:r>
          </a:p>
        </p:txBody>
      </p:sp>
      <p:sp>
        <p:nvSpPr>
          <p:cNvPr id="13" name="TextBox 13"/>
          <p:cNvSpPr txBox="1"/>
          <p:nvPr/>
        </p:nvSpPr>
        <p:spPr>
          <a:xfrm>
            <a:off x="7045361" y="2603157"/>
            <a:ext cx="4436017" cy="974074"/>
          </a:xfrm>
          <a:prstGeom prst="rect">
            <a:avLst/>
          </a:prstGeom>
        </p:spPr>
        <p:txBody>
          <a:bodyPr lIns="0" tIns="0" rIns="0" bIns="0" rtlCol="0" anchor="t">
            <a:spAutoFit/>
          </a:bodyPr>
          <a:lstStyle/>
          <a:p>
            <a:pPr algn="just">
              <a:lnSpc>
                <a:spcPts val="7637"/>
              </a:lnSpc>
              <a:spcBef>
                <a:spcPct val="0"/>
              </a:spcBef>
            </a:pPr>
            <a:r>
              <a:rPr lang="en-US" sz="5455">
                <a:solidFill>
                  <a:srgbClr val="FFFFFF"/>
                </a:solidFill>
                <a:latin typeface="Poppins Medium"/>
              </a:rPr>
              <a:t>Our Vision</a:t>
            </a:r>
          </a:p>
        </p:txBody>
      </p:sp>
      <p:sp>
        <p:nvSpPr>
          <p:cNvPr id="14" name="TextBox 14"/>
          <p:cNvSpPr txBox="1"/>
          <p:nvPr/>
        </p:nvSpPr>
        <p:spPr>
          <a:xfrm>
            <a:off x="4888249" y="1517234"/>
            <a:ext cx="8654612" cy="2193925"/>
          </a:xfrm>
          <a:prstGeom prst="rect">
            <a:avLst/>
          </a:prstGeom>
        </p:spPr>
        <p:txBody>
          <a:bodyPr lIns="0" tIns="0" rIns="0" bIns="0" rtlCol="0" anchor="t">
            <a:spAutoFit/>
          </a:bodyPr>
          <a:lstStyle/>
          <a:p>
            <a:pPr marL="539749" lvl="1" indent="-269875" algn="l">
              <a:lnSpc>
                <a:spcPts val="3499"/>
              </a:lnSpc>
              <a:buFont typeface="Arial"/>
              <a:buChar char="•"/>
            </a:pPr>
            <a:r>
              <a:rPr lang="en-US" sz="2499">
                <a:solidFill>
                  <a:srgbClr val="000000"/>
                </a:solidFill>
                <a:latin typeface="Poppins Medium"/>
              </a:rPr>
              <a:t>  Start with your UCC 2.0 Area SLO/description</a:t>
            </a:r>
          </a:p>
          <a:p>
            <a:pPr marL="539749" lvl="1" indent="-269875" algn="l">
              <a:lnSpc>
                <a:spcPts val="3499"/>
              </a:lnSpc>
              <a:buFont typeface="Arial"/>
              <a:buChar char="•"/>
            </a:pPr>
            <a:r>
              <a:rPr lang="en-US" sz="2499">
                <a:solidFill>
                  <a:srgbClr val="000000"/>
                </a:solidFill>
                <a:latin typeface="Poppins Medium"/>
              </a:rPr>
              <a:t>  Underline key words from description and  SLOs</a:t>
            </a:r>
          </a:p>
          <a:p>
            <a:pPr marL="539749" lvl="1" indent="-269875" algn="l">
              <a:lnSpc>
                <a:spcPts val="3499"/>
              </a:lnSpc>
              <a:buFont typeface="Arial"/>
              <a:buChar char="•"/>
            </a:pPr>
            <a:r>
              <a:rPr lang="en-US" sz="2499">
                <a:solidFill>
                  <a:srgbClr val="000000"/>
                </a:solidFill>
                <a:latin typeface="Poppins Medium"/>
              </a:rPr>
              <a:t> When writing your course description, use the same language.</a:t>
            </a:r>
          </a:p>
          <a:p>
            <a:pPr algn="l">
              <a:lnSpc>
                <a:spcPts val="3499"/>
              </a:lnSpc>
            </a:pPr>
            <a:endParaRPr lang="en-US" sz="2499">
              <a:solidFill>
                <a:srgbClr val="000000"/>
              </a:solidFill>
              <a:latin typeface="Poppins Medium"/>
            </a:endParaRPr>
          </a:p>
        </p:txBody>
      </p:sp>
      <p:sp>
        <p:nvSpPr>
          <p:cNvPr id="15" name="TextBox 15"/>
          <p:cNvSpPr txBox="1"/>
          <p:nvPr/>
        </p:nvSpPr>
        <p:spPr>
          <a:xfrm>
            <a:off x="1028700" y="4358642"/>
            <a:ext cx="16300939" cy="5928358"/>
          </a:xfrm>
          <a:prstGeom prst="rect">
            <a:avLst/>
          </a:prstGeom>
        </p:spPr>
        <p:txBody>
          <a:bodyPr lIns="0" tIns="0" rIns="0" bIns="0" rtlCol="0" anchor="t">
            <a:spAutoFit/>
          </a:bodyPr>
          <a:lstStyle/>
          <a:p>
            <a:pPr algn="l">
              <a:lnSpc>
                <a:spcPts val="2940"/>
              </a:lnSpc>
              <a:spcBef>
                <a:spcPct val="0"/>
              </a:spcBef>
            </a:pPr>
            <a:r>
              <a:rPr lang="en-US" sz="2100">
                <a:solidFill>
                  <a:srgbClr val="000000"/>
                </a:solidFill>
                <a:latin typeface="Canva Sans 2"/>
              </a:rPr>
              <a:t>AREA F – CRITICAL THINKING &amp; PROBLEM SOLVING (ARTS &amp; HUMANITIES)   AREA DESCRIPTION / AREA OBJECTIVES – </a:t>
            </a:r>
          </a:p>
          <a:p>
            <a:pPr algn="l">
              <a:lnSpc>
                <a:spcPts val="2940"/>
              </a:lnSpc>
              <a:spcBef>
                <a:spcPct val="0"/>
              </a:spcBef>
            </a:pPr>
            <a:r>
              <a:rPr lang="en-US" sz="2100">
                <a:solidFill>
                  <a:srgbClr val="000000"/>
                </a:solidFill>
                <a:latin typeface="Canva Sans 2"/>
              </a:rPr>
              <a:t> Explore and engage in processes, techniques, and strategies that foster curiosity, promote inquiry, and yield well-reasoned conclusions and solutions concerning humans and the world they live in. </a:t>
            </a:r>
          </a:p>
          <a:p>
            <a:pPr algn="l">
              <a:lnSpc>
                <a:spcPts val="2940"/>
              </a:lnSpc>
              <a:spcBef>
                <a:spcPct val="0"/>
              </a:spcBef>
            </a:pPr>
            <a:r>
              <a:rPr lang="en-US" sz="2100" u="sng">
                <a:solidFill>
                  <a:srgbClr val="000000"/>
                </a:solidFill>
                <a:latin typeface="Canva Sans 2"/>
              </a:rPr>
              <a:t>STUDENT LEARNING OBJECTIVES</a:t>
            </a:r>
          </a:p>
          <a:p>
            <a:pPr algn="l">
              <a:lnSpc>
                <a:spcPts val="2940"/>
              </a:lnSpc>
              <a:spcBef>
                <a:spcPct val="0"/>
              </a:spcBef>
            </a:pPr>
            <a:r>
              <a:rPr lang="en-US" sz="2100">
                <a:solidFill>
                  <a:srgbClr val="000000"/>
                </a:solidFill>
                <a:latin typeface="Canva Sans 2"/>
              </a:rPr>
              <a:t> 1. Describe issues or problems from a social, historical, cultural, linguistic, literary, artistic, and/or ethical perspective using information from relevant sources. </a:t>
            </a:r>
          </a:p>
          <a:p>
            <a:pPr algn="l">
              <a:lnSpc>
                <a:spcPts val="2940"/>
              </a:lnSpc>
              <a:spcBef>
                <a:spcPct val="0"/>
              </a:spcBef>
            </a:pPr>
            <a:endParaRPr lang="en-US" sz="2100">
              <a:solidFill>
                <a:srgbClr val="000000"/>
              </a:solidFill>
              <a:latin typeface="Canva Sans 2"/>
            </a:endParaRPr>
          </a:p>
          <a:p>
            <a:pPr algn="l">
              <a:lnSpc>
                <a:spcPts val="2940"/>
              </a:lnSpc>
              <a:spcBef>
                <a:spcPct val="0"/>
              </a:spcBef>
            </a:pPr>
            <a:r>
              <a:rPr lang="en-US" sz="2100">
                <a:solidFill>
                  <a:srgbClr val="000000"/>
                </a:solidFill>
                <a:latin typeface="Canva Sans 2"/>
              </a:rPr>
              <a:t>2. Analyze and evaluate the underlying factors and assumptions related to the issues or problems, including their validity, plausibility, and/or limiting conditions. </a:t>
            </a:r>
          </a:p>
          <a:p>
            <a:pPr algn="l">
              <a:lnSpc>
                <a:spcPts val="2940"/>
              </a:lnSpc>
              <a:spcBef>
                <a:spcPct val="0"/>
              </a:spcBef>
            </a:pPr>
            <a:endParaRPr lang="en-US" sz="2100">
              <a:solidFill>
                <a:srgbClr val="000000"/>
              </a:solidFill>
              <a:latin typeface="Canva Sans 2"/>
            </a:endParaRPr>
          </a:p>
          <a:p>
            <a:pPr algn="l">
              <a:lnSpc>
                <a:spcPts val="2940"/>
              </a:lnSpc>
              <a:spcBef>
                <a:spcPct val="0"/>
              </a:spcBef>
            </a:pPr>
            <a:r>
              <a:rPr lang="en-US" sz="2100">
                <a:solidFill>
                  <a:srgbClr val="000000"/>
                </a:solidFill>
                <a:latin typeface="Canva Sans 2"/>
              </a:rPr>
              <a:t>3. Compare differing theoretical perspectives and approaches for understanding and/or resolving the issues or problems. 4. Develop hypotheses and/or frameworks supported by evidence and based on chosen theoretical perspectives for evaluating the issues or problems. </a:t>
            </a:r>
          </a:p>
          <a:p>
            <a:pPr algn="l">
              <a:lnSpc>
                <a:spcPts val="2940"/>
              </a:lnSpc>
              <a:spcBef>
                <a:spcPct val="0"/>
              </a:spcBef>
            </a:pPr>
            <a:endParaRPr lang="en-US" sz="2100">
              <a:solidFill>
                <a:srgbClr val="000000"/>
              </a:solidFill>
              <a:latin typeface="Canva Sans 2"/>
            </a:endParaRPr>
          </a:p>
          <a:p>
            <a:pPr algn="l">
              <a:lnSpc>
                <a:spcPts val="2940"/>
              </a:lnSpc>
              <a:spcBef>
                <a:spcPct val="0"/>
              </a:spcBef>
            </a:pPr>
            <a:r>
              <a:rPr lang="en-US" sz="2100">
                <a:solidFill>
                  <a:srgbClr val="000000"/>
                </a:solidFill>
                <a:latin typeface="Canva Sans 2"/>
              </a:rPr>
              <a:t>5. Evaluate the implications of the hypotheses and/or frameworks for social policy, behavioral or cultural practices, educational policy, and/or general knowledge.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42076" y="747014"/>
            <a:ext cx="2684152" cy="2684152"/>
            <a:chOff x="0" y="0"/>
            <a:chExt cx="812800" cy="812800"/>
          </a:xfrm>
        </p:grpSpPr>
        <p:sp>
          <p:nvSpPr>
            <p:cNvPr id="3" name="Freeform 3"/>
            <p:cNvSpPr/>
            <p:nvPr/>
          </p:nvSpPr>
          <p:spPr>
            <a:xfrm>
              <a:off x="15531" y="15531"/>
              <a:ext cx="781737" cy="781737"/>
            </a:xfrm>
            <a:custGeom>
              <a:avLst/>
              <a:gdLst/>
              <a:ahLst/>
              <a:cxnLst/>
              <a:rect l="l" t="t" r="r" b="b"/>
              <a:pathLst>
                <a:path w="781737" h="781737">
                  <a:moveTo>
                    <a:pt x="417383" y="10983"/>
                  </a:moveTo>
                  <a:lnTo>
                    <a:pt x="770755" y="364355"/>
                  </a:lnTo>
                  <a:cubicBezTo>
                    <a:pt x="777787" y="371387"/>
                    <a:pt x="781738" y="380924"/>
                    <a:pt x="781738" y="390869"/>
                  </a:cubicBezTo>
                  <a:cubicBezTo>
                    <a:pt x="781738" y="400814"/>
                    <a:pt x="777787" y="410351"/>
                    <a:pt x="770755" y="417383"/>
                  </a:cubicBezTo>
                  <a:lnTo>
                    <a:pt x="417383" y="770755"/>
                  </a:lnTo>
                  <a:cubicBezTo>
                    <a:pt x="410351" y="777787"/>
                    <a:pt x="400814" y="781738"/>
                    <a:pt x="390869" y="781738"/>
                  </a:cubicBezTo>
                  <a:cubicBezTo>
                    <a:pt x="380924" y="781738"/>
                    <a:pt x="371387" y="777787"/>
                    <a:pt x="364355" y="770755"/>
                  </a:cubicBezTo>
                  <a:lnTo>
                    <a:pt x="10983" y="417383"/>
                  </a:lnTo>
                  <a:cubicBezTo>
                    <a:pt x="3951" y="410351"/>
                    <a:pt x="0" y="400814"/>
                    <a:pt x="0" y="390869"/>
                  </a:cubicBezTo>
                  <a:cubicBezTo>
                    <a:pt x="0" y="380924"/>
                    <a:pt x="3951" y="371387"/>
                    <a:pt x="10983" y="364355"/>
                  </a:cubicBezTo>
                  <a:lnTo>
                    <a:pt x="364355" y="10983"/>
                  </a:lnTo>
                  <a:cubicBezTo>
                    <a:pt x="371387" y="3951"/>
                    <a:pt x="380924" y="0"/>
                    <a:pt x="390869" y="0"/>
                  </a:cubicBezTo>
                  <a:cubicBezTo>
                    <a:pt x="400814" y="0"/>
                    <a:pt x="410351" y="3951"/>
                    <a:pt x="417383" y="10983"/>
                  </a:cubicBezTo>
                  <a:close/>
                </a:path>
              </a:pathLst>
            </a:custGeom>
            <a:solidFill>
              <a:srgbClr val="F5AF19"/>
            </a:solidFill>
          </p:spPr>
          <p:txBody>
            <a:bodyPr/>
            <a:lstStyle/>
            <a:p>
              <a:endParaRPr lang="en-US"/>
            </a:p>
          </p:txBody>
        </p:sp>
        <p:sp>
          <p:nvSpPr>
            <p:cNvPr id="4" name="TextBox 4"/>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6090483" y="-1975683"/>
            <a:ext cx="7119183" cy="7119183"/>
            <a:chOff x="0" y="0"/>
            <a:chExt cx="812800" cy="812800"/>
          </a:xfrm>
        </p:grpSpPr>
        <p:sp>
          <p:nvSpPr>
            <p:cNvPr id="6" name="Freeform 6"/>
            <p:cNvSpPr/>
            <p:nvPr/>
          </p:nvSpPr>
          <p:spPr>
            <a:xfrm>
              <a:off x="18919" y="18919"/>
              <a:ext cx="774963" cy="774963"/>
            </a:xfrm>
            <a:custGeom>
              <a:avLst/>
              <a:gdLst/>
              <a:ahLst/>
              <a:cxnLst/>
              <a:rect l="l" t="t" r="r" b="b"/>
              <a:pathLst>
                <a:path w="774963" h="774963">
                  <a:moveTo>
                    <a:pt x="419777" y="13377"/>
                  </a:moveTo>
                  <a:lnTo>
                    <a:pt x="761585" y="355185"/>
                  </a:lnTo>
                  <a:cubicBezTo>
                    <a:pt x="770150" y="363750"/>
                    <a:pt x="774962" y="375368"/>
                    <a:pt x="774962" y="387481"/>
                  </a:cubicBezTo>
                  <a:cubicBezTo>
                    <a:pt x="774962" y="399594"/>
                    <a:pt x="770150" y="411212"/>
                    <a:pt x="761585" y="419777"/>
                  </a:cubicBezTo>
                  <a:lnTo>
                    <a:pt x="419777" y="761585"/>
                  </a:lnTo>
                  <a:cubicBezTo>
                    <a:pt x="411212" y="770150"/>
                    <a:pt x="399594" y="774962"/>
                    <a:pt x="387481" y="774962"/>
                  </a:cubicBezTo>
                  <a:cubicBezTo>
                    <a:pt x="375368" y="774962"/>
                    <a:pt x="363750" y="770150"/>
                    <a:pt x="355185" y="761585"/>
                  </a:cubicBezTo>
                  <a:lnTo>
                    <a:pt x="13377" y="419777"/>
                  </a:lnTo>
                  <a:cubicBezTo>
                    <a:pt x="4812" y="411212"/>
                    <a:pt x="0" y="399594"/>
                    <a:pt x="0" y="387481"/>
                  </a:cubicBezTo>
                  <a:cubicBezTo>
                    <a:pt x="0" y="375368"/>
                    <a:pt x="4812" y="363750"/>
                    <a:pt x="13377" y="355185"/>
                  </a:cubicBezTo>
                  <a:lnTo>
                    <a:pt x="355185" y="13377"/>
                  </a:lnTo>
                  <a:cubicBezTo>
                    <a:pt x="363750" y="4812"/>
                    <a:pt x="375368" y="0"/>
                    <a:pt x="387481" y="0"/>
                  </a:cubicBezTo>
                  <a:cubicBezTo>
                    <a:pt x="399594" y="0"/>
                    <a:pt x="411212" y="4812"/>
                    <a:pt x="419777" y="13377"/>
                  </a:cubicBezTo>
                  <a:close/>
                </a:path>
              </a:pathLst>
            </a:custGeom>
            <a:solidFill>
              <a:srgbClr val="FD6823"/>
            </a:solidFill>
          </p:spPr>
          <p:txBody>
            <a:bodyPr/>
            <a:lstStyle/>
            <a:p>
              <a:endParaRPr lang="en-US"/>
            </a:p>
          </p:txBody>
        </p:sp>
        <p:sp>
          <p:nvSpPr>
            <p:cNvPr id="7" name="TextBox 7"/>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733206" y="295494"/>
            <a:ext cx="1466412" cy="1466412"/>
            <a:chOff x="0" y="0"/>
            <a:chExt cx="812800" cy="812800"/>
          </a:xfrm>
        </p:grpSpPr>
        <p:sp>
          <p:nvSpPr>
            <p:cNvPr id="9" name="Freeform 9"/>
            <p:cNvSpPr/>
            <p:nvPr/>
          </p:nvSpPr>
          <p:spPr>
            <a:xfrm>
              <a:off x="21728" y="21728"/>
              <a:ext cx="769344" cy="769344"/>
            </a:xfrm>
            <a:custGeom>
              <a:avLst/>
              <a:gdLst/>
              <a:ahLst/>
              <a:cxnLst/>
              <a:rect l="l" t="t" r="r" b="b"/>
              <a:pathLst>
                <a:path w="769344" h="769344">
                  <a:moveTo>
                    <a:pt x="433203" y="26803"/>
                  </a:moveTo>
                  <a:lnTo>
                    <a:pt x="742541" y="336141"/>
                  </a:lnTo>
                  <a:cubicBezTo>
                    <a:pt x="769344" y="362944"/>
                    <a:pt x="769344" y="406400"/>
                    <a:pt x="742541" y="433203"/>
                  </a:cubicBezTo>
                  <a:lnTo>
                    <a:pt x="433203" y="742541"/>
                  </a:lnTo>
                  <a:cubicBezTo>
                    <a:pt x="406400" y="769344"/>
                    <a:pt x="362944" y="769344"/>
                    <a:pt x="336141" y="742541"/>
                  </a:cubicBezTo>
                  <a:lnTo>
                    <a:pt x="26803" y="433203"/>
                  </a:lnTo>
                  <a:cubicBezTo>
                    <a:pt x="0" y="406400"/>
                    <a:pt x="0" y="362944"/>
                    <a:pt x="26803" y="336141"/>
                  </a:cubicBezTo>
                  <a:lnTo>
                    <a:pt x="336141" y="26803"/>
                  </a:lnTo>
                  <a:cubicBezTo>
                    <a:pt x="362944" y="0"/>
                    <a:pt x="406400" y="0"/>
                    <a:pt x="433203" y="26803"/>
                  </a:cubicBezTo>
                  <a:close/>
                </a:path>
              </a:pathLst>
            </a:custGeom>
            <a:solidFill>
              <a:srgbClr val="F5AF19"/>
            </a:solidFill>
          </p:spPr>
          <p:txBody>
            <a:bodyPr/>
            <a:lstStyle/>
            <a:p>
              <a:endParaRPr lang="en-US"/>
            </a:p>
          </p:txBody>
        </p:sp>
        <p:sp>
          <p:nvSpPr>
            <p:cNvPr id="10" name="TextBox 10"/>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14616111" y="1583909"/>
            <a:ext cx="2032349" cy="2032349"/>
          </a:xfrm>
          <a:custGeom>
            <a:avLst/>
            <a:gdLst/>
            <a:ahLst/>
            <a:cxnLst/>
            <a:rect l="l" t="t" r="r" b="b"/>
            <a:pathLst>
              <a:path w="2032349" h="2032349">
                <a:moveTo>
                  <a:pt x="0" y="0"/>
                </a:moveTo>
                <a:lnTo>
                  <a:pt x="2032348" y="0"/>
                </a:lnTo>
                <a:lnTo>
                  <a:pt x="2032348" y="2032348"/>
                </a:lnTo>
                <a:lnTo>
                  <a:pt x="0" y="2032348"/>
                </a:lnTo>
                <a:lnTo>
                  <a:pt x="0" y="0"/>
                </a:lnTo>
                <a:close/>
              </a:path>
            </a:pathLst>
          </a:custGeom>
          <a:blipFill>
            <a:blip r:embed="rId2"/>
            <a:stretch>
              <a:fillRect/>
            </a:stretch>
          </a:blipFill>
        </p:spPr>
        <p:txBody>
          <a:bodyPr/>
          <a:lstStyle/>
          <a:p>
            <a:endParaRPr lang="en-US"/>
          </a:p>
        </p:txBody>
      </p:sp>
      <p:sp>
        <p:nvSpPr>
          <p:cNvPr id="12" name="TextBox 12"/>
          <p:cNvSpPr txBox="1"/>
          <p:nvPr/>
        </p:nvSpPr>
        <p:spPr>
          <a:xfrm>
            <a:off x="2375723" y="144095"/>
            <a:ext cx="15301751" cy="1035329"/>
          </a:xfrm>
          <a:prstGeom prst="rect">
            <a:avLst/>
          </a:prstGeom>
        </p:spPr>
        <p:txBody>
          <a:bodyPr lIns="0" tIns="0" rIns="0" bIns="0" rtlCol="0" anchor="t">
            <a:spAutoFit/>
          </a:bodyPr>
          <a:lstStyle/>
          <a:p>
            <a:pPr algn="r">
              <a:lnSpc>
                <a:spcPts val="8034"/>
              </a:lnSpc>
              <a:spcBef>
                <a:spcPct val="0"/>
              </a:spcBef>
            </a:pPr>
            <a:r>
              <a:rPr lang="en-US" sz="5739">
                <a:solidFill>
                  <a:srgbClr val="FD6823"/>
                </a:solidFill>
                <a:latin typeface="Poppins Ultra-Bold"/>
              </a:rPr>
              <a:t>Align Area SLO with course description  </a:t>
            </a:r>
          </a:p>
        </p:txBody>
      </p:sp>
      <p:sp>
        <p:nvSpPr>
          <p:cNvPr id="13" name="TextBox 13"/>
          <p:cNvSpPr txBox="1"/>
          <p:nvPr/>
        </p:nvSpPr>
        <p:spPr>
          <a:xfrm>
            <a:off x="7045361" y="2603157"/>
            <a:ext cx="4436017" cy="974074"/>
          </a:xfrm>
          <a:prstGeom prst="rect">
            <a:avLst/>
          </a:prstGeom>
        </p:spPr>
        <p:txBody>
          <a:bodyPr lIns="0" tIns="0" rIns="0" bIns="0" rtlCol="0" anchor="t">
            <a:spAutoFit/>
          </a:bodyPr>
          <a:lstStyle/>
          <a:p>
            <a:pPr algn="just">
              <a:lnSpc>
                <a:spcPts val="7637"/>
              </a:lnSpc>
              <a:spcBef>
                <a:spcPct val="0"/>
              </a:spcBef>
            </a:pPr>
            <a:r>
              <a:rPr lang="en-US" sz="5455">
                <a:solidFill>
                  <a:srgbClr val="FFFFFF"/>
                </a:solidFill>
                <a:latin typeface="Poppins Medium"/>
              </a:rPr>
              <a:t>Our Vision</a:t>
            </a:r>
          </a:p>
        </p:txBody>
      </p:sp>
      <p:sp>
        <p:nvSpPr>
          <p:cNvPr id="14" name="TextBox 14"/>
          <p:cNvSpPr txBox="1"/>
          <p:nvPr/>
        </p:nvSpPr>
        <p:spPr>
          <a:xfrm>
            <a:off x="1028700" y="4337180"/>
            <a:ext cx="16300939" cy="5556883"/>
          </a:xfrm>
          <a:prstGeom prst="rect">
            <a:avLst/>
          </a:prstGeom>
        </p:spPr>
        <p:txBody>
          <a:bodyPr lIns="0" tIns="0" rIns="0" bIns="0" rtlCol="0" anchor="t">
            <a:spAutoFit/>
          </a:bodyPr>
          <a:lstStyle/>
          <a:p>
            <a:pPr algn="l">
              <a:lnSpc>
                <a:spcPts val="2940"/>
              </a:lnSpc>
              <a:spcBef>
                <a:spcPct val="0"/>
              </a:spcBef>
            </a:pPr>
            <a:r>
              <a:rPr lang="en-US" sz="2100">
                <a:solidFill>
                  <a:srgbClr val="000000"/>
                </a:solidFill>
                <a:latin typeface="Canva Sans 2"/>
              </a:rPr>
              <a:t>AREA F – CRITICAL THINKING &amp; PROBLEM SOLVING (ARTS &amp; HUMANITIES)   AREA DESCRIPTION / AREA OBJECTIVES – </a:t>
            </a:r>
          </a:p>
          <a:p>
            <a:pPr algn="l">
              <a:lnSpc>
                <a:spcPts val="2940"/>
              </a:lnSpc>
              <a:spcBef>
                <a:spcPct val="0"/>
              </a:spcBef>
            </a:pPr>
            <a:r>
              <a:rPr lang="en-US" sz="2100">
                <a:solidFill>
                  <a:srgbClr val="000000"/>
                </a:solidFill>
                <a:latin typeface="Canva Sans 2"/>
              </a:rPr>
              <a:t> Explore and engage in processes, techniques, and strategies that foster curiosity, promote inquiry, and yield well-reasoned conclusions and solutions concerning humans and the world they live in. </a:t>
            </a:r>
          </a:p>
          <a:p>
            <a:pPr algn="l">
              <a:lnSpc>
                <a:spcPts val="2940"/>
              </a:lnSpc>
              <a:spcBef>
                <a:spcPct val="0"/>
              </a:spcBef>
            </a:pPr>
            <a:r>
              <a:rPr lang="en-US" sz="2100" u="sng">
                <a:solidFill>
                  <a:srgbClr val="000000"/>
                </a:solidFill>
                <a:latin typeface="Canva Sans 2"/>
              </a:rPr>
              <a:t>STUDENT LEARNING OBJECTIVES</a:t>
            </a:r>
          </a:p>
          <a:p>
            <a:pPr algn="l">
              <a:lnSpc>
                <a:spcPts val="2940"/>
              </a:lnSpc>
              <a:spcBef>
                <a:spcPct val="0"/>
              </a:spcBef>
            </a:pPr>
            <a:r>
              <a:rPr lang="en-US" sz="2100">
                <a:solidFill>
                  <a:srgbClr val="000000"/>
                </a:solidFill>
                <a:latin typeface="Canva Sans 2"/>
              </a:rPr>
              <a:t> 1. </a:t>
            </a:r>
            <a:r>
              <a:rPr lang="en-US" sz="2100" u="sng">
                <a:solidFill>
                  <a:srgbClr val="000000"/>
                </a:solidFill>
                <a:latin typeface="Canva Sans 2"/>
              </a:rPr>
              <a:t>Describe issues or problems</a:t>
            </a:r>
            <a:r>
              <a:rPr lang="en-US" sz="2100">
                <a:solidFill>
                  <a:srgbClr val="000000"/>
                </a:solidFill>
                <a:latin typeface="Canva Sans 2"/>
              </a:rPr>
              <a:t> from a social, historical, cultural, linguistic, literary, artistic, and/or ethical </a:t>
            </a:r>
            <a:r>
              <a:rPr lang="en-US" sz="2100" u="sng">
                <a:solidFill>
                  <a:srgbClr val="000000"/>
                </a:solidFill>
                <a:latin typeface="Canva Sans 2"/>
              </a:rPr>
              <a:t>perspective</a:t>
            </a:r>
            <a:r>
              <a:rPr lang="en-US" sz="2100">
                <a:solidFill>
                  <a:srgbClr val="000000"/>
                </a:solidFill>
                <a:latin typeface="Canva Sans 2"/>
              </a:rPr>
              <a:t> using information from</a:t>
            </a:r>
            <a:r>
              <a:rPr lang="en-US" sz="2100" u="sng">
                <a:solidFill>
                  <a:srgbClr val="000000"/>
                </a:solidFill>
                <a:latin typeface="Canva Sans 2"/>
              </a:rPr>
              <a:t> relevant sources</a:t>
            </a:r>
            <a:r>
              <a:rPr lang="en-US" sz="2100">
                <a:solidFill>
                  <a:srgbClr val="000000"/>
                </a:solidFill>
                <a:latin typeface="Canva Sans 2"/>
              </a:rPr>
              <a:t>. </a:t>
            </a:r>
          </a:p>
          <a:p>
            <a:pPr algn="l">
              <a:lnSpc>
                <a:spcPts val="2940"/>
              </a:lnSpc>
              <a:spcBef>
                <a:spcPct val="0"/>
              </a:spcBef>
            </a:pPr>
            <a:endParaRPr lang="en-US" sz="2100">
              <a:solidFill>
                <a:srgbClr val="000000"/>
              </a:solidFill>
              <a:latin typeface="Canva Sans 2"/>
            </a:endParaRPr>
          </a:p>
          <a:p>
            <a:pPr algn="l">
              <a:lnSpc>
                <a:spcPts val="2940"/>
              </a:lnSpc>
              <a:spcBef>
                <a:spcPct val="0"/>
              </a:spcBef>
            </a:pPr>
            <a:r>
              <a:rPr lang="en-US" sz="2100">
                <a:solidFill>
                  <a:srgbClr val="000000"/>
                </a:solidFill>
                <a:latin typeface="Canva Sans 2"/>
              </a:rPr>
              <a:t>2. </a:t>
            </a:r>
            <a:r>
              <a:rPr lang="en-US" sz="2100" u="sng">
                <a:solidFill>
                  <a:srgbClr val="000000"/>
                </a:solidFill>
                <a:latin typeface="Canva Sans 2"/>
              </a:rPr>
              <a:t>Analyze</a:t>
            </a:r>
            <a:r>
              <a:rPr lang="en-US" sz="2100">
                <a:solidFill>
                  <a:srgbClr val="000000"/>
                </a:solidFill>
                <a:latin typeface="Canva Sans 2"/>
              </a:rPr>
              <a:t> and evaluate the underlying </a:t>
            </a:r>
            <a:r>
              <a:rPr lang="en-US" sz="2100" u="sng">
                <a:solidFill>
                  <a:srgbClr val="000000"/>
                </a:solidFill>
                <a:latin typeface="Canva Sans 2"/>
              </a:rPr>
              <a:t>factors and assumptions</a:t>
            </a:r>
            <a:r>
              <a:rPr lang="en-US" sz="2100">
                <a:solidFill>
                  <a:srgbClr val="000000"/>
                </a:solidFill>
                <a:latin typeface="Canva Sans 2"/>
              </a:rPr>
              <a:t> related to the issues or problems, including their </a:t>
            </a:r>
            <a:r>
              <a:rPr lang="en-US" sz="2100" u="sng">
                <a:solidFill>
                  <a:srgbClr val="000000"/>
                </a:solidFill>
                <a:latin typeface="Canva Sans 2"/>
              </a:rPr>
              <a:t>validity, plausibility, and/or limiting conditions. </a:t>
            </a:r>
          </a:p>
          <a:p>
            <a:pPr algn="l">
              <a:lnSpc>
                <a:spcPts val="2940"/>
              </a:lnSpc>
              <a:spcBef>
                <a:spcPct val="0"/>
              </a:spcBef>
            </a:pPr>
            <a:endParaRPr lang="en-US" sz="2100" u="sng">
              <a:solidFill>
                <a:srgbClr val="000000"/>
              </a:solidFill>
              <a:latin typeface="Canva Sans 2"/>
            </a:endParaRPr>
          </a:p>
          <a:p>
            <a:pPr algn="l">
              <a:lnSpc>
                <a:spcPts val="2940"/>
              </a:lnSpc>
              <a:spcBef>
                <a:spcPct val="0"/>
              </a:spcBef>
            </a:pPr>
            <a:r>
              <a:rPr lang="en-US" sz="2100">
                <a:solidFill>
                  <a:srgbClr val="000000"/>
                </a:solidFill>
                <a:latin typeface="Canva Sans 2"/>
              </a:rPr>
              <a:t>3. Compare </a:t>
            </a:r>
            <a:r>
              <a:rPr lang="en-US" sz="2100" u="sng">
                <a:solidFill>
                  <a:srgbClr val="000000"/>
                </a:solidFill>
                <a:latin typeface="Canva Sans 2"/>
              </a:rPr>
              <a:t>differing theoretical perspectives and approaches </a:t>
            </a:r>
            <a:r>
              <a:rPr lang="en-US" sz="2100">
                <a:solidFill>
                  <a:srgbClr val="000000"/>
                </a:solidFill>
                <a:latin typeface="Canva Sans 2"/>
              </a:rPr>
              <a:t>for understanding and/or resolving the issues or problems. 4. Develop hypotheses and/or frameworks supported by </a:t>
            </a:r>
            <a:r>
              <a:rPr lang="en-US" sz="2100" u="sng">
                <a:solidFill>
                  <a:srgbClr val="000000"/>
                </a:solidFill>
                <a:latin typeface="Canva Sans 2"/>
              </a:rPr>
              <a:t>evidence and based on chosen theoretical perspectives f</a:t>
            </a:r>
            <a:r>
              <a:rPr lang="en-US" sz="2100">
                <a:solidFill>
                  <a:srgbClr val="000000"/>
                </a:solidFill>
                <a:latin typeface="Canva Sans 2"/>
              </a:rPr>
              <a:t>or evaluating the issues or problems.</a:t>
            </a:r>
          </a:p>
          <a:p>
            <a:pPr algn="l">
              <a:lnSpc>
                <a:spcPts val="2940"/>
              </a:lnSpc>
              <a:spcBef>
                <a:spcPct val="0"/>
              </a:spcBef>
            </a:pPr>
            <a:r>
              <a:rPr lang="en-US" sz="2100">
                <a:solidFill>
                  <a:srgbClr val="000000"/>
                </a:solidFill>
                <a:latin typeface="Canva Sans 2"/>
              </a:rPr>
              <a:t> 5. Evaluate the </a:t>
            </a:r>
            <a:r>
              <a:rPr lang="en-US" sz="2100" u="sng">
                <a:solidFill>
                  <a:srgbClr val="000000"/>
                </a:solidFill>
                <a:latin typeface="Canva Sans 2"/>
              </a:rPr>
              <a:t>implications of the hypotheses</a:t>
            </a:r>
            <a:r>
              <a:rPr lang="en-US" sz="2100">
                <a:solidFill>
                  <a:srgbClr val="000000"/>
                </a:solidFill>
                <a:latin typeface="Canva Sans 2"/>
              </a:rPr>
              <a:t> and/or frameworks for</a:t>
            </a:r>
            <a:r>
              <a:rPr lang="en-US" sz="2100" u="sng">
                <a:solidFill>
                  <a:srgbClr val="000000"/>
                </a:solidFill>
                <a:latin typeface="Canva Sans 2"/>
              </a:rPr>
              <a:t> social policy, behavioral or cultural practices, educational policy, and/or general knowledge</a:t>
            </a:r>
            <a:r>
              <a:rPr lang="en-US" sz="2100">
                <a:solidFill>
                  <a:srgbClr val="000000"/>
                </a:solidFill>
                <a:latin typeface="Canva Sans 2"/>
              </a:rPr>
              <a:t>. </a:t>
            </a:r>
          </a:p>
        </p:txBody>
      </p:sp>
      <p:sp>
        <p:nvSpPr>
          <p:cNvPr id="15" name="TextBox 15"/>
          <p:cNvSpPr txBox="1"/>
          <p:nvPr/>
        </p:nvSpPr>
        <p:spPr>
          <a:xfrm>
            <a:off x="3383309" y="1695231"/>
            <a:ext cx="10802913" cy="1317625"/>
          </a:xfrm>
          <a:prstGeom prst="rect">
            <a:avLst/>
          </a:prstGeom>
        </p:spPr>
        <p:txBody>
          <a:bodyPr lIns="0" tIns="0" rIns="0" bIns="0" rtlCol="0" anchor="t">
            <a:spAutoFit/>
          </a:bodyPr>
          <a:lstStyle/>
          <a:p>
            <a:pPr marL="539746" lvl="1" indent="-269873" algn="l">
              <a:lnSpc>
                <a:spcPts val="3499"/>
              </a:lnSpc>
              <a:buFont typeface="Arial"/>
              <a:buChar char="•"/>
            </a:pPr>
            <a:r>
              <a:rPr lang="en-US" sz="2499">
                <a:solidFill>
                  <a:srgbClr val="000000"/>
                </a:solidFill>
                <a:latin typeface="Poppins Bold"/>
              </a:rPr>
              <a:t> Start with your UCC 2.0 Area SLO/description</a:t>
            </a:r>
          </a:p>
          <a:p>
            <a:pPr marL="539746" lvl="1" indent="-269873" algn="l">
              <a:lnSpc>
                <a:spcPts val="3499"/>
              </a:lnSpc>
              <a:buFont typeface="Arial"/>
              <a:buChar char="•"/>
            </a:pPr>
            <a:r>
              <a:rPr lang="en-US" sz="2499">
                <a:solidFill>
                  <a:srgbClr val="000000"/>
                </a:solidFill>
                <a:latin typeface="Poppins Bold"/>
              </a:rPr>
              <a:t>  Underline key words from description and  SLOs</a:t>
            </a:r>
          </a:p>
          <a:p>
            <a:pPr marL="539746" lvl="1" indent="-269873" algn="l">
              <a:lnSpc>
                <a:spcPts val="3499"/>
              </a:lnSpc>
              <a:buFont typeface="Arial"/>
              <a:buChar char="•"/>
            </a:pPr>
            <a:r>
              <a:rPr lang="en-US" sz="2499">
                <a:solidFill>
                  <a:srgbClr val="000000"/>
                </a:solidFill>
                <a:latin typeface="Poppins Bold"/>
              </a:rPr>
              <a:t> When writing your course description, use the same language.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42076" y="747014"/>
            <a:ext cx="2684152" cy="2684152"/>
            <a:chOff x="0" y="0"/>
            <a:chExt cx="812800" cy="812800"/>
          </a:xfrm>
        </p:grpSpPr>
        <p:sp>
          <p:nvSpPr>
            <p:cNvPr id="3" name="Freeform 3"/>
            <p:cNvSpPr/>
            <p:nvPr/>
          </p:nvSpPr>
          <p:spPr>
            <a:xfrm>
              <a:off x="15531" y="15531"/>
              <a:ext cx="781737" cy="781737"/>
            </a:xfrm>
            <a:custGeom>
              <a:avLst/>
              <a:gdLst/>
              <a:ahLst/>
              <a:cxnLst/>
              <a:rect l="l" t="t" r="r" b="b"/>
              <a:pathLst>
                <a:path w="781737" h="781737">
                  <a:moveTo>
                    <a:pt x="417383" y="10983"/>
                  </a:moveTo>
                  <a:lnTo>
                    <a:pt x="770755" y="364355"/>
                  </a:lnTo>
                  <a:cubicBezTo>
                    <a:pt x="777787" y="371387"/>
                    <a:pt x="781738" y="380924"/>
                    <a:pt x="781738" y="390869"/>
                  </a:cubicBezTo>
                  <a:cubicBezTo>
                    <a:pt x="781738" y="400814"/>
                    <a:pt x="777787" y="410351"/>
                    <a:pt x="770755" y="417383"/>
                  </a:cubicBezTo>
                  <a:lnTo>
                    <a:pt x="417383" y="770755"/>
                  </a:lnTo>
                  <a:cubicBezTo>
                    <a:pt x="410351" y="777787"/>
                    <a:pt x="400814" y="781738"/>
                    <a:pt x="390869" y="781738"/>
                  </a:cubicBezTo>
                  <a:cubicBezTo>
                    <a:pt x="380924" y="781738"/>
                    <a:pt x="371387" y="777787"/>
                    <a:pt x="364355" y="770755"/>
                  </a:cubicBezTo>
                  <a:lnTo>
                    <a:pt x="10983" y="417383"/>
                  </a:lnTo>
                  <a:cubicBezTo>
                    <a:pt x="3951" y="410351"/>
                    <a:pt x="0" y="400814"/>
                    <a:pt x="0" y="390869"/>
                  </a:cubicBezTo>
                  <a:cubicBezTo>
                    <a:pt x="0" y="380924"/>
                    <a:pt x="3951" y="371387"/>
                    <a:pt x="10983" y="364355"/>
                  </a:cubicBezTo>
                  <a:lnTo>
                    <a:pt x="364355" y="10983"/>
                  </a:lnTo>
                  <a:cubicBezTo>
                    <a:pt x="371387" y="3951"/>
                    <a:pt x="380924" y="0"/>
                    <a:pt x="390869" y="0"/>
                  </a:cubicBezTo>
                  <a:cubicBezTo>
                    <a:pt x="400814" y="0"/>
                    <a:pt x="410351" y="3951"/>
                    <a:pt x="417383" y="10983"/>
                  </a:cubicBezTo>
                  <a:close/>
                </a:path>
              </a:pathLst>
            </a:custGeom>
            <a:solidFill>
              <a:srgbClr val="F5AF19"/>
            </a:solidFill>
          </p:spPr>
          <p:txBody>
            <a:bodyPr/>
            <a:lstStyle/>
            <a:p>
              <a:endParaRPr lang="en-US"/>
            </a:p>
          </p:txBody>
        </p:sp>
        <p:sp>
          <p:nvSpPr>
            <p:cNvPr id="4" name="TextBox 4"/>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6090483" y="-1975683"/>
            <a:ext cx="7119183" cy="7119183"/>
            <a:chOff x="0" y="0"/>
            <a:chExt cx="812800" cy="812800"/>
          </a:xfrm>
        </p:grpSpPr>
        <p:sp>
          <p:nvSpPr>
            <p:cNvPr id="6" name="Freeform 6"/>
            <p:cNvSpPr/>
            <p:nvPr/>
          </p:nvSpPr>
          <p:spPr>
            <a:xfrm>
              <a:off x="18919" y="18919"/>
              <a:ext cx="774963" cy="774963"/>
            </a:xfrm>
            <a:custGeom>
              <a:avLst/>
              <a:gdLst/>
              <a:ahLst/>
              <a:cxnLst/>
              <a:rect l="l" t="t" r="r" b="b"/>
              <a:pathLst>
                <a:path w="774963" h="774963">
                  <a:moveTo>
                    <a:pt x="419777" y="13377"/>
                  </a:moveTo>
                  <a:lnTo>
                    <a:pt x="761585" y="355185"/>
                  </a:lnTo>
                  <a:cubicBezTo>
                    <a:pt x="770150" y="363750"/>
                    <a:pt x="774962" y="375368"/>
                    <a:pt x="774962" y="387481"/>
                  </a:cubicBezTo>
                  <a:cubicBezTo>
                    <a:pt x="774962" y="399594"/>
                    <a:pt x="770150" y="411212"/>
                    <a:pt x="761585" y="419777"/>
                  </a:cubicBezTo>
                  <a:lnTo>
                    <a:pt x="419777" y="761585"/>
                  </a:lnTo>
                  <a:cubicBezTo>
                    <a:pt x="411212" y="770150"/>
                    <a:pt x="399594" y="774962"/>
                    <a:pt x="387481" y="774962"/>
                  </a:cubicBezTo>
                  <a:cubicBezTo>
                    <a:pt x="375368" y="774962"/>
                    <a:pt x="363750" y="770150"/>
                    <a:pt x="355185" y="761585"/>
                  </a:cubicBezTo>
                  <a:lnTo>
                    <a:pt x="13377" y="419777"/>
                  </a:lnTo>
                  <a:cubicBezTo>
                    <a:pt x="4812" y="411212"/>
                    <a:pt x="0" y="399594"/>
                    <a:pt x="0" y="387481"/>
                  </a:cubicBezTo>
                  <a:cubicBezTo>
                    <a:pt x="0" y="375368"/>
                    <a:pt x="4812" y="363750"/>
                    <a:pt x="13377" y="355185"/>
                  </a:cubicBezTo>
                  <a:lnTo>
                    <a:pt x="355185" y="13377"/>
                  </a:lnTo>
                  <a:cubicBezTo>
                    <a:pt x="363750" y="4812"/>
                    <a:pt x="375368" y="0"/>
                    <a:pt x="387481" y="0"/>
                  </a:cubicBezTo>
                  <a:cubicBezTo>
                    <a:pt x="399594" y="0"/>
                    <a:pt x="411212" y="4812"/>
                    <a:pt x="419777" y="13377"/>
                  </a:cubicBezTo>
                  <a:close/>
                </a:path>
              </a:pathLst>
            </a:custGeom>
            <a:solidFill>
              <a:srgbClr val="FD6823"/>
            </a:solidFill>
          </p:spPr>
          <p:txBody>
            <a:bodyPr/>
            <a:lstStyle/>
            <a:p>
              <a:endParaRPr lang="en-US"/>
            </a:p>
          </p:txBody>
        </p:sp>
        <p:sp>
          <p:nvSpPr>
            <p:cNvPr id="7" name="TextBox 7"/>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733206" y="295494"/>
            <a:ext cx="1466412" cy="1466412"/>
            <a:chOff x="0" y="0"/>
            <a:chExt cx="812800" cy="812800"/>
          </a:xfrm>
        </p:grpSpPr>
        <p:sp>
          <p:nvSpPr>
            <p:cNvPr id="9" name="Freeform 9"/>
            <p:cNvSpPr/>
            <p:nvPr/>
          </p:nvSpPr>
          <p:spPr>
            <a:xfrm>
              <a:off x="21728" y="21728"/>
              <a:ext cx="769344" cy="769344"/>
            </a:xfrm>
            <a:custGeom>
              <a:avLst/>
              <a:gdLst/>
              <a:ahLst/>
              <a:cxnLst/>
              <a:rect l="l" t="t" r="r" b="b"/>
              <a:pathLst>
                <a:path w="769344" h="769344">
                  <a:moveTo>
                    <a:pt x="433203" y="26803"/>
                  </a:moveTo>
                  <a:lnTo>
                    <a:pt x="742541" y="336141"/>
                  </a:lnTo>
                  <a:cubicBezTo>
                    <a:pt x="769344" y="362944"/>
                    <a:pt x="769344" y="406400"/>
                    <a:pt x="742541" y="433203"/>
                  </a:cubicBezTo>
                  <a:lnTo>
                    <a:pt x="433203" y="742541"/>
                  </a:lnTo>
                  <a:cubicBezTo>
                    <a:pt x="406400" y="769344"/>
                    <a:pt x="362944" y="769344"/>
                    <a:pt x="336141" y="742541"/>
                  </a:cubicBezTo>
                  <a:lnTo>
                    <a:pt x="26803" y="433203"/>
                  </a:lnTo>
                  <a:cubicBezTo>
                    <a:pt x="0" y="406400"/>
                    <a:pt x="0" y="362944"/>
                    <a:pt x="26803" y="336141"/>
                  </a:cubicBezTo>
                  <a:lnTo>
                    <a:pt x="336141" y="26803"/>
                  </a:lnTo>
                  <a:cubicBezTo>
                    <a:pt x="362944" y="0"/>
                    <a:pt x="406400" y="0"/>
                    <a:pt x="433203" y="26803"/>
                  </a:cubicBezTo>
                  <a:close/>
                </a:path>
              </a:pathLst>
            </a:custGeom>
            <a:solidFill>
              <a:srgbClr val="F5AF19"/>
            </a:solidFill>
          </p:spPr>
          <p:txBody>
            <a:bodyPr/>
            <a:lstStyle/>
            <a:p>
              <a:endParaRPr lang="en-US"/>
            </a:p>
          </p:txBody>
        </p:sp>
        <p:sp>
          <p:nvSpPr>
            <p:cNvPr id="10" name="TextBox 10"/>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15297290" y="2198599"/>
            <a:ext cx="2032349" cy="2032349"/>
          </a:xfrm>
          <a:custGeom>
            <a:avLst/>
            <a:gdLst/>
            <a:ahLst/>
            <a:cxnLst/>
            <a:rect l="l" t="t" r="r" b="b"/>
            <a:pathLst>
              <a:path w="2032349" h="2032349">
                <a:moveTo>
                  <a:pt x="0" y="0"/>
                </a:moveTo>
                <a:lnTo>
                  <a:pt x="2032349" y="0"/>
                </a:lnTo>
                <a:lnTo>
                  <a:pt x="2032349" y="2032349"/>
                </a:lnTo>
                <a:lnTo>
                  <a:pt x="0" y="2032349"/>
                </a:lnTo>
                <a:lnTo>
                  <a:pt x="0" y="0"/>
                </a:lnTo>
                <a:close/>
              </a:path>
            </a:pathLst>
          </a:custGeom>
          <a:blipFill>
            <a:blip r:embed="rId2"/>
            <a:stretch>
              <a:fillRect/>
            </a:stretch>
          </a:blipFill>
        </p:spPr>
        <p:txBody>
          <a:bodyPr/>
          <a:lstStyle/>
          <a:p>
            <a:endParaRPr lang="en-US"/>
          </a:p>
        </p:txBody>
      </p:sp>
      <p:sp>
        <p:nvSpPr>
          <p:cNvPr id="12" name="Freeform 12"/>
          <p:cNvSpPr/>
          <p:nvPr/>
        </p:nvSpPr>
        <p:spPr>
          <a:xfrm>
            <a:off x="683844" y="4230948"/>
            <a:ext cx="15629620" cy="4653302"/>
          </a:xfrm>
          <a:custGeom>
            <a:avLst/>
            <a:gdLst/>
            <a:ahLst/>
            <a:cxnLst/>
            <a:rect l="l" t="t" r="r" b="b"/>
            <a:pathLst>
              <a:path w="15629620" h="4653302">
                <a:moveTo>
                  <a:pt x="0" y="0"/>
                </a:moveTo>
                <a:lnTo>
                  <a:pt x="15629620" y="0"/>
                </a:lnTo>
                <a:lnTo>
                  <a:pt x="15629620" y="4653302"/>
                </a:lnTo>
                <a:lnTo>
                  <a:pt x="0" y="4653302"/>
                </a:lnTo>
                <a:lnTo>
                  <a:pt x="0" y="0"/>
                </a:lnTo>
                <a:close/>
              </a:path>
            </a:pathLst>
          </a:custGeom>
          <a:blipFill>
            <a:blip r:embed="rId3"/>
            <a:stretch>
              <a:fillRect/>
            </a:stretch>
          </a:blipFill>
        </p:spPr>
        <p:txBody>
          <a:bodyPr/>
          <a:lstStyle/>
          <a:p>
            <a:endParaRPr lang="en-US"/>
          </a:p>
        </p:txBody>
      </p:sp>
      <p:sp>
        <p:nvSpPr>
          <p:cNvPr id="13" name="TextBox 13"/>
          <p:cNvSpPr txBox="1"/>
          <p:nvPr/>
        </p:nvSpPr>
        <p:spPr>
          <a:xfrm>
            <a:off x="2375723" y="144095"/>
            <a:ext cx="15301751" cy="2054504"/>
          </a:xfrm>
          <a:prstGeom prst="rect">
            <a:avLst/>
          </a:prstGeom>
        </p:spPr>
        <p:txBody>
          <a:bodyPr lIns="0" tIns="0" rIns="0" bIns="0" rtlCol="0" anchor="t">
            <a:spAutoFit/>
          </a:bodyPr>
          <a:lstStyle/>
          <a:p>
            <a:pPr algn="r">
              <a:lnSpc>
                <a:spcPts val="8034"/>
              </a:lnSpc>
              <a:spcBef>
                <a:spcPct val="0"/>
              </a:spcBef>
            </a:pPr>
            <a:r>
              <a:rPr lang="en-US" sz="5739">
                <a:solidFill>
                  <a:srgbClr val="FD6823"/>
                </a:solidFill>
                <a:latin typeface="Poppins Ultra-Bold"/>
              </a:rPr>
              <a:t>Opportunities for students to practice UCC Area SLOs in class  </a:t>
            </a:r>
          </a:p>
        </p:txBody>
      </p:sp>
      <p:sp>
        <p:nvSpPr>
          <p:cNvPr id="14" name="TextBox 14"/>
          <p:cNvSpPr txBox="1"/>
          <p:nvPr/>
        </p:nvSpPr>
        <p:spPr>
          <a:xfrm>
            <a:off x="7045361" y="2603157"/>
            <a:ext cx="4436017" cy="974074"/>
          </a:xfrm>
          <a:prstGeom prst="rect">
            <a:avLst/>
          </a:prstGeom>
        </p:spPr>
        <p:txBody>
          <a:bodyPr lIns="0" tIns="0" rIns="0" bIns="0" rtlCol="0" anchor="t">
            <a:spAutoFit/>
          </a:bodyPr>
          <a:lstStyle/>
          <a:p>
            <a:pPr algn="just">
              <a:lnSpc>
                <a:spcPts val="7637"/>
              </a:lnSpc>
              <a:spcBef>
                <a:spcPct val="0"/>
              </a:spcBef>
            </a:pPr>
            <a:r>
              <a:rPr lang="en-US" sz="5455">
                <a:solidFill>
                  <a:srgbClr val="FFFFFF"/>
                </a:solidFill>
                <a:latin typeface="Poppins Medium"/>
              </a:rPr>
              <a:t>Our Vision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42076" y="747014"/>
            <a:ext cx="2684152" cy="2684152"/>
            <a:chOff x="0" y="0"/>
            <a:chExt cx="812800" cy="812800"/>
          </a:xfrm>
        </p:grpSpPr>
        <p:sp>
          <p:nvSpPr>
            <p:cNvPr id="3" name="Freeform 3"/>
            <p:cNvSpPr/>
            <p:nvPr/>
          </p:nvSpPr>
          <p:spPr>
            <a:xfrm>
              <a:off x="15531" y="15531"/>
              <a:ext cx="781737" cy="781737"/>
            </a:xfrm>
            <a:custGeom>
              <a:avLst/>
              <a:gdLst/>
              <a:ahLst/>
              <a:cxnLst/>
              <a:rect l="l" t="t" r="r" b="b"/>
              <a:pathLst>
                <a:path w="781737" h="781737">
                  <a:moveTo>
                    <a:pt x="417383" y="10983"/>
                  </a:moveTo>
                  <a:lnTo>
                    <a:pt x="770755" y="364355"/>
                  </a:lnTo>
                  <a:cubicBezTo>
                    <a:pt x="777787" y="371387"/>
                    <a:pt x="781738" y="380924"/>
                    <a:pt x="781738" y="390869"/>
                  </a:cubicBezTo>
                  <a:cubicBezTo>
                    <a:pt x="781738" y="400814"/>
                    <a:pt x="777787" y="410351"/>
                    <a:pt x="770755" y="417383"/>
                  </a:cubicBezTo>
                  <a:lnTo>
                    <a:pt x="417383" y="770755"/>
                  </a:lnTo>
                  <a:cubicBezTo>
                    <a:pt x="410351" y="777787"/>
                    <a:pt x="400814" y="781738"/>
                    <a:pt x="390869" y="781738"/>
                  </a:cubicBezTo>
                  <a:cubicBezTo>
                    <a:pt x="380924" y="781738"/>
                    <a:pt x="371387" y="777787"/>
                    <a:pt x="364355" y="770755"/>
                  </a:cubicBezTo>
                  <a:lnTo>
                    <a:pt x="10983" y="417383"/>
                  </a:lnTo>
                  <a:cubicBezTo>
                    <a:pt x="3951" y="410351"/>
                    <a:pt x="0" y="400814"/>
                    <a:pt x="0" y="390869"/>
                  </a:cubicBezTo>
                  <a:cubicBezTo>
                    <a:pt x="0" y="380924"/>
                    <a:pt x="3951" y="371387"/>
                    <a:pt x="10983" y="364355"/>
                  </a:cubicBezTo>
                  <a:lnTo>
                    <a:pt x="364355" y="10983"/>
                  </a:lnTo>
                  <a:cubicBezTo>
                    <a:pt x="371387" y="3951"/>
                    <a:pt x="380924" y="0"/>
                    <a:pt x="390869" y="0"/>
                  </a:cubicBezTo>
                  <a:cubicBezTo>
                    <a:pt x="400814" y="0"/>
                    <a:pt x="410351" y="3951"/>
                    <a:pt x="417383" y="10983"/>
                  </a:cubicBezTo>
                  <a:close/>
                </a:path>
              </a:pathLst>
            </a:custGeom>
            <a:solidFill>
              <a:srgbClr val="F5AF19"/>
            </a:solidFill>
          </p:spPr>
          <p:txBody>
            <a:bodyPr/>
            <a:lstStyle/>
            <a:p>
              <a:endParaRPr lang="en-US"/>
            </a:p>
          </p:txBody>
        </p:sp>
        <p:sp>
          <p:nvSpPr>
            <p:cNvPr id="4" name="TextBox 4"/>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6090483" y="-1975683"/>
            <a:ext cx="7119183" cy="7119183"/>
            <a:chOff x="0" y="0"/>
            <a:chExt cx="812800" cy="812800"/>
          </a:xfrm>
        </p:grpSpPr>
        <p:sp>
          <p:nvSpPr>
            <p:cNvPr id="6" name="Freeform 6"/>
            <p:cNvSpPr/>
            <p:nvPr/>
          </p:nvSpPr>
          <p:spPr>
            <a:xfrm>
              <a:off x="18919" y="18919"/>
              <a:ext cx="774963" cy="774963"/>
            </a:xfrm>
            <a:custGeom>
              <a:avLst/>
              <a:gdLst/>
              <a:ahLst/>
              <a:cxnLst/>
              <a:rect l="l" t="t" r="r" b="b"/>
              <a:pathLst>
                <a:path w="774963" h="774963">
                  <a:moveTo>
                    <a:pt x="419777" y="13377"/>
                  </a:moveTo>
                  <a:lnTo>
                    <a:pt x="761585" y="355185"/>
                  </a:lnTo>
                  <a:cubicBezTo>
                    <a:pt x="770150" y="363750"/>
                    <a:pt x="774962" y="375368"/>
                    <a:pt x="774962" y="387481"/>
                  </a:cubicBezTo>
                  <a:cubicBezTo>
                    <a:pt x="774962" y="399594"/>
                    <a:pt x="770150" y="411212"/>
                    <a:pt x="761585" y="419777"/>
                  </a:cubicBezTo>
                  <a:lnTo>
                    <a:pt x="419777" y="761585"/>
                  </a:lnTo>
                  <a:cubicBezTo>
                    <a:pt x="411212" y="770150"/>
                    <a:pt x="399594" y="774962"/>
                    <a:pt x="387481" y="774962"/>
                  </a:cubicBezTo>
                  <a:cubicBezTo>
                    <a:pt x="375368" y="774962"/>
                    <a:pt x="363750" y="770150"/>
                    <a:pt x="355185" y="761585"/>
                  </a:cubicBezTo>
                  <a:lnTo>
                    <a:pt x="13377" y="419777"/>
                  </a:lnTo>
                  <a:cubicBezTo>
                    <a:pt x="4812" y="411212"/>
                    <a:pt x="0" y="399594"/>
                    <a:pt x="0" y="387481"/>
                  </a:cubicBezTo>
                  <a:cubicBezTo>
                    <a:pt x="0" y="375368"/>
                    <a:pt x="4812" y="363750"/>
                    <a:pt x="13377" y="355185"/>
                  </a:cubicBezTo>
                  <a:lnTo>
                    <a:pt x="355185" y="13377"/>
                  </a:lnTo>
                  <a:cubicBezTo>
                    <a:pt x="363750" y="4812"/>
                    <a:pt x="375368" y="0"/>
                    <a:pt x="387481" y="0"/>
                  </a:cubicBezTo>
                  <a:cubicBezTo>
                    <a:pt x="399594" y="0"/>
                    <a:pt x="411212" y="4812"/>
                    <a:pt x="419777" y="13377"/>
                  </a:cubicBezTo>
                  <a:close/>
                </a:path>
              </a:pathLst>
            </a:custGeom>
            <a:solidFill>
              <a:srgbClr val="FD6823"/>
            </a:solidFill>
          </p:spPr>
          <p:txBody>
            <a:bodyPr/>
            <a:lstStyle/>
            <a:p>
              <a:endParaRPr lang="en-US"/>
            </a:p>
          </p:txBody>
        </p:sp>
        <p:sp>
          <p:nvSpPr>
            <p:cNvPr id="7" name="TextBox 7"/>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733206" y="295494"/>
            <a:ext cx="1466412" cy="1466412"/>
            <a:chOff x="0" y="0"/>
            <a:chExt cx="812800" cy="812800"/>
          </a:xfrm>
        </p:grpSpPr>
        <p:sp>
          <p:nvSpPr>
            <p:cNvPr id="9" name="Freeform 9"/>
            <p:cNvSpPr/>
            <p:nvPr/>
          </p:nvSpPr>
          <p:spPr>
            <a:xfrm>
              <a:off x="21728" y="21728"/>
              <a:ext cx="769344" cy="769344"/>
            </a:xfrm>
            <a:custGeom>
              <a:avLst/>
              <a:gdLst/>
              <a:ahLst/>
              <a:cxnLst/>
              <a:rect l="l" t="t" r="r" b="b"/>
              <a:pathLst>
                <a:path w="769344" h="769344">
                  <a:moveTo>
                    <a:pt x="433203" y="26803"/>
                  </a:moveTo>
                  <a:lnTo>
                    <a:pt x="742541" y="336141"/>
                  </a:lnTo>
                  <a:cubicBezTo>
                    <a:pt x="769344" y="362944"/>
                    <a:pt x="769344" y="406400"/>
                    <a:pt x="742541" y="433203"/>
                  </a:cubicBezTo>
                  <a:lnTo>
                    <a:pt x="433203" y="742541"/>
                  </a:lnTo>
                  <a:cubicBezTo>
                    <a:pt x="406400" y="769344"/>
                    <a:pt x="362944" y="769344"/>
                    <a:pt x="336141" y="742541"/>
                  </a:cubicBezTo>
                  <a:lnTo>
                    <a:pt x="26803" y="433203"/>
                  </a:lnTo>
                  <a:cubicBezTo>
                    <a:pt x="0" y="406400"/>
                    <a:pt x="0" y="362944"/>
                    <a:pt x="26803" y="336141"/>
                  </a:cubicBezTo>
                  <a:lnTo>
                    <a:pt x="336141" y="26803"/>
                  </a:lnTo>
                  <a:cubicBezTo>
                    <a:pt x="362944" y="0"/>
                    <a:pt x="406400" y="0"/>
                    <a:pt x="433203" y="26803"/>
                  </a:cubicBezTo>
                  <a:close/>
                </a:path>
              </a:pathLst>
            </a:custGeom>
            <a:solidFill>
              <a:srgbClr val="F5AF19"/>
            </a:solidFill>
          </p:spPr>
          <p:txBody>
            <a:bodyPr/>
            <a:lstStyle/>
            <a:p>
              <a:endParaRPr lang="en-US"/>
            </a:p>
          </p:txBody>
        </p:sp>
        <p:sp>
          <p:nvSpPr>
            <p:cNvPr id="10" name="TextBox 10"/>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15297290" y="2198599"/>
            <a:ext cx="2032349" cy="2032349"/>
          </a:xfrm>
          <a:custGeom>
            <a:avLst/>
            <a:gdLst/>
            <a:ahLst/>
            <a:cxnLst/>
            <a:rect l="l" t="t" r="r" b="b"/>
            <a:pathLst>
              <a:path w="2032349" h="2032349">
                <a:moveTo>
                  <a:pt x="0" y="0"/>
                </a:moveTo>
                <a:lnTo>
                  <a:pt x="2032349" y="0"/>
                </a:lnTo>
                <a:lnTo>
                  <a:pt x="2032349" y="2032349"/>
                </a:lnTo>
                <a:lnTo>
                  <a:pt x="0" y="2032349"/>
                </a:lnTo>
                <a:lnTo>
                  <a:pt x="0" y="0"/>
                </a:lnTo>
                <a:close/>
              </a:path>
            </a:pathLst>
          </a:custGeom>
          <a:blipFill>
            <a:blip r:embed="rId2"/>
            <a:stretch>
              <a:fillRect/>
            </a:stretch>
          </a:blipFill>
        </p:spPr>
        <p:txBody>
          <a:bodyPr/>
          <a:lstStyle/>
          <a:p>
            <a:endParaRPr lang="en-US"/>
          </a:p>
        </p:txBody>
      </p:sp>
      <p:sp>
        <p:nvSpPr>
          <p:cNvPr id="12" name="Freeform 12"/>
          <p:cNvSpPr/>
          <p:nvPr/>
        </p:nvSpPr>
        <p:spPr>
          <a:xfrm>
            <a:off x="3358755" y="2826257"/>
            <a:ext cx="11104788" cy="6738159"/>
          </a:xfrm>
          <a:custGeom>
            <a:avLst/>
            <a:gdLst/>
            <a:ahLst/>
            <a:cxnLst/>
            <a:rect l="l" t="t" r="r" b="b"/>
            <a:pathLst>
              <a:path w="11104788" h="6738159">
                <a:moveTo>
                  <a:pt x="0" y="0"/>
                </a:moveTo>
                <a:lnTo>
                  <a:pt x="11104788" y="0"/>
                </a:lnTo>
                <a:lnTo>
                  <a:pt x="11104788" y="6738160"/>
                </a:lnTo>
                <a:lnTo>
                  <a:pt x="0" y="6738160"/>
                </a:lnTo>
                <a:lnTo>
                  <a:pt x="0" y="0"/>
                </a:lnTo>
                <a:close/>
              </a:path>
            </a:pathLst>
          </a:custGeom>
          <a:blipFill>
            <a:blip r:embed="rId3"/>
            <a:stretch>
              <a:fillRect/>
            </a:stretch>
          </a:blipFill>
        </p:spPr>
        <p:txBody>
          <a:bodyPr/>
          <a:lstStyle/>
          <a:p>
            <a:endParaRPr lang="en-US"/>
          </a:p>
        </p:txBody>
      </p:sp>
      <p:sp>
        <p:nvSpPr>
          <p:cNvPr id="13" name="TextBox 13"/>
          <p:cNvSpPr txBox="1"/>
          <p:nvPr/>
        </p:nvSpPr>
        <p:spPr>
          <a:xfrm>
            <a:off x="2375723" y="144095"/>
            <a:ext cx="15301751" cy="2054504"/>
          </a:xfrm>
          <a:prstGeom prst="rect">
            <a:avLst/>
          </a:prstGeom>
        </p:spPr>
        <p:txBody>
          <a:bodyPr lIns="0" tIns="0" rIns="0" bIns="0" rtlCol="0" anchor="t">
            <a:spAutoFit/>
          </a:bodyPr>
          <a:lstStyle/>
          <a:p>
            <a:pPr algn="r">
              <a:lnSpc>
                <a:spcPts val="8034"/>
              </a:lnSpc>
              <a:spcBef>
                <a:spcPct val="0"/>
              </a:spcBef>
            </a:pPr>
            <a:r>
              <a:rPr lang="en-US" sz="5739">
                <a:solidFill>
                  <a:srgbClr val="FD6823"/>
                </a:solidFill>
                <a:latin typeface="Poppins Ultra-Bold"/>
              </a:rPr>
              <a:t>Opportunities for students to practice Area SLOs in class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09542" y="5763525"/>
            <a:ext cx="1326322" cy="1348230"/>
          </a:xfrm>
          <a:custGeom>
            <a:avLst/>
            <a:gdLst/>
            <a:ahLst/>
            <a:cxnLst/>
            <a:rect l="l" t="t" r="r" b="b"/>
            <a:pathLst>
              <a:path w="1326322" h="1348230">
                <a:moveTo>
                  <a:pt x="0" y="0"/>
                </a:moveTo>
                <a:lnTo>
                  <a:pt x="1326321" y="0"/>
                </a:lnTo>
                <a:lnTo>
                  <a:pt x="1326321" y="1348231"/>
                </a:lnTo>
                <a:lnTo>
                  <a:pt x="0" y="13482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3851809" y="5763525"/>
            <a:ext cx="1204532" cy="1577129"/>
          </a:xfrm>
          <a:custGeom>
            <a:avLst/>
            <a:gdLst/>
            <a:ahLst/>
            <a:cxnLst/>
            <a:rect l="l" t="t" r="r" b="b"/>
            <a:pathLst>
              <a:path w="1204532" h="1577129">
                <a:moveTo>
                  <a:pt x="0" y="0"/>
                </a:moveTo>
                <a:lnTo>
                  <a:pt x="1204532" y="0"/>
                </a:lnTo>
                <a:lnTo>
                  <a:pt x="1204532" y="1577129"/>
                </a:lnTo>
                <a:lnTo>
                  <a:pt x="0" y="15771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6170766" y="5903279"/>
            <a:ext cx="1306214" cy="1437375"/>
          </a:xfrm>
          <a:custGeom>
            <a:avLst/>
            <a:gdLst/>
            <a:ahLst/>
            <a:cxnLst/>
            <a:rect l="l" t="t" r="r" b="b"/>
            <a:pathLst>
              <a:path w="1306214" h="1437375">
                <a:moveTo>
                  <a:pt x="0" y="0"/>
                </a:moveTo>
                <a:lnTo>
                  <a:pt x="1306214" y="0"/>
                </a:lnTo>
                <a:lnTo>
                  <a:pt x="1306214" y="1437375"/>
                </a:lnTo>
                <a:lnTo>
                  <a:pt x="0" y="14373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TextBox 5"/>
          <p:cNvSpPr txBox="1"/>
          <p:nvPr/>
        </p:nvSpPr>
        <p:spPr>
          <a:xfrm>
            <a:off x="261171" y="306207"/>
            <a:ext cx="18026829" cy="2924175"/>
          </a:xfrm>
          <a:prstGeom prst="rect">
            <a:avLst/>
          </a:prstGeom>
        </p:spPr>
        <p:txBody>
          <a:bodyPr lIns="0" tIns="0" rIns="0" bIns="0" rtlCol="0" anchor="t">
            <a:spAutoFit/>
          </a:bodyPr>
          <a:lstStyle/>
          <a:p>
            <a:pPr algn="r">
              <a:lnSpc>
                <a:spcPts val="7136"/>
              </a:lnSpc>
            </a:pPr>
            <a:r>
              <a:rPr lang="en-US" sz="5947">
                <a:solidFill>
                  <a:srgbClr val="FD6823"/>
                </a:solidFill>
                <a:latin typeface="Poppins Ultra-Bold"/>
              </a:rPr>
              <a:t>High Leverage Practices</a:t>
            </a:r>
          </a:p>
          <a:p>
            <a:pPr algn="ctr">
              <a:lnSpc>
                <a:spcPts val="7136"/>
              </a:lnSpc>
            </a:pPr>
            <a:endParaRPr lang="en-US" sz="5947">
              <a:solidFill>
                <a:srgbClr val="FD6823"/>
              </a:solidFill>
              <a:latin typeface="Poppins Ultra-Bold"/>
            </a:endParaRPr>
          </a:p>
          <a:p>
            <a:pPr algn="ctr">
              <a:lnSpc>
                <a:spcPts val="8336"/>
              </a:lnSpc>
            </a:pPr>
            <a:endParaRPr lang="en-US" sz="5947">
              <a:solidFill>
                <a:srgbClr val="FD6823"/>
              </a:solidFill>
              <a:latin typeface="Poppins Ultra-Bold"/>
            </a:endParaRPr>
          </a:p>
        </p:txBody>
      </p:sp>
      <p:grpSp>
        <p:nvGrpSpPr>
          <p:cNvPr id="6" name="Group 6"/>
          <p:cNvGrpSpPr/>
          <p:nvPr/>
        </p:nvGrpSpPr>
        <p:grpSpPr>
          <a:xfrm>
            <a:off x="2072702" y="2142558"/>
            <a:ext cx="806227" cy="806227"/>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823"/>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44940" y="8352036"/>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TextBox 10"/>
          <p:cNvSpPr txBox="1"/>
          <p:nvPr/>
        </p:nvSpPr>
        <p:spPr>
          <a:xfrm>
            <a:off x="3238185" y="2185308"/>
            <a:ext cx="12843942" cy="625475"/>
          </a:xfrm>
          <a:prstGeom prst="rect">
            <a:avLst/>
          </a:prstGeom>
        </p:spPr>
        <p:txBody>
          <a:bodyPr lIns="0" tIns="0" rIns="0" bIns="0" rtlCol="0" anchor="t">
            <a:spAutoFit/>
          </a:bodyPr>
          <a:lstStyle/>
          <a:p>
            <a:pPr marL="0" lvl="0" indent="0" algn="ctr">
              <a:lnSpc>
                <a:spcPts val="4899"/>
              </a:lnSpc>
              <a:spcBef>
                <a:spcPct val="0"/>
              </a:spcBef>
            </a:pPr>
            <a:r>
              <a:rPr lang="en-US" sz="3499">
                <a:solidFill>
                  <a:srgbClr val="000000"/>
                </a:solidFill>
                <a:latin typeface="Poppins Bold"/>
              </a:rPr>
              <a:t>Students summarize course material  in their own words</a:t>
            </a:r>
          </a:p>
        </p:txBody>
      </p:sp>
      <p:grpSp>
        <p:nvGrpSpPr>
          <p:cNvPr id="11" name="Group 11"/>
          <p:cNvGrpSpPr/>
          <p:nvPr/>
        </p:nvGrpSpPr>
        <p:grpSpPr>
          <a:xfrm>
            <a:off x="2072702" y="3315201"/>
            <a:ext cx="806227" cy="80622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823"/>
            </a:solidFill>
          </p:spPr>
          <p:txBody>
            <a:bodyPr/>
            <a:lstStyle/>
            <a:p>
              <a:endParaRPr lang="en-US"/>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261171" y="7947013"/>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15" name="Group 15"/>
          <p:cNvGrpSpPr/>
          <p:nvPr/>
        </p:nvGrpSpPr>
        <p:grpSpPr>
          <a:xfrm>
            <a:off x="2072702" y="4487844"/>
            <a:ext cx="806227" cy="806227"/>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823"/>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8" name="Freeform 18"/>
          <p:cNvSpPr/>
          <p:nvPr/>
        </p:nvSpPr>
        <p:spPr>
          <a:xfrm>
            <a:off x="-44940" y="7815889"/>
            <a:ext cx="612223" cy="667273"/>
          </a:xfrm>
          <a:custGeom>
            <a:avLst/>
            <a:gdLst/>
            <a:ahLst/>
            <a:cxnLst/>
            <a:rect l="l" t="t" r="r" b="b"/>
            <a:pathLst>
              <a:path w="612223" h="667273">
                <a:moveTo>
                  <a:pt x="0" y="0"/>
                </a:moveTo>
                <a:lnTo>
                  <a:pt x="612223" y="0"/>
                </a:lnTo>
                <a:lnTo>
                  <a:pt x="612223" y="667272"/>
                </a:lnTo>
                <a:lnTo>
                  <a:pt x="0" y="6672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19" name="Group 19"/>
          <p:cNvGrpSpPr/>
          <p:nvPr/>
        </p:nvGrpSpPr>
        <p:grpSpPr>
          <a:xfrm>
            <a:off x="2072702" y="5660487"/>
            <a:ext cx="806227" cy="80622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823"/>
            </a:solidFill>
          </p:spPr>
          <p:txBody>
            <a:bodyPr/>
            <a:lstStyle/>
            <a:p>
              <a:endParaRPr lang="en-US"/>
            </a:p>
          </p:txBody>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a:off x="416477" y="8352036"/>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3" name="Freeform 23"/>
          <p:cNvSpPr/>
          <p:nvPr/>
        </p:nvSpPr>
        <p:spPr>
          <a:xfrm>
            <a:off x="567283" y="9619727"/>
            <a:ext cx="612223" cy="667273"/>
          </a:xfrm>
          <a:custGeom>
            <a:avLst/>
            <a:gdLst/>
            <a:ahLst/>
            <a:cxnLst/>
            <a:rect l="l" t="t" r="r" b="b"/>
            <a:pathLst>
              <a:path w="612223" h="667273">
                <a:moveTo>
                  <a:pt x="0" y="0"/>
                </a:moveTo>
                <a:lnTo>
                  <a:pt x="612222" y="0"/>
                </a:lnTo>
                <a:lnTo>
                  <a:pt x="612222" y="667273"/>
                </a:lnTo>
                <a:lnTo>
                  <a:pt x="0" y="6672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24" name="Group 24"/>
          <p:cNvGrpSpPr/>
          <p:nvPr/>
        </p:nvGrpSpPr>
        <p:grpSpPr>
          <a:xfrm>
            <a:off x="2072702" y="6833130"/>
            <a:ext cx="806227" cy="806227"/>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823"/>
            </a:solidFill>
          </p:spPr>
          <p:txBody>
            <a:bodyPr/>
            <a:lstStyle/>
            <a:p>
              <a:endParaRPr lang="en-US"/>
            </a:p>
          </p:txBody>
        </p:sp>
        <p:sp>
          <p:nvSpPr>
            <p:cNvPr id="26" name="TextBox 2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7" name="Freeform 27"/>
          <p:cNvSpPr/>
          <p:nvPr/>
        </p:nvSpPr>
        <p:spPr>
          <a:xfrm>
            <a:off x="599889" y="8685673"/>
            <a:ext cx="612223" cy="667273"/>
          </a:xfrm>
          <a:custGeom>
            <a:avLst/>
            <a:gdLst/>
            <a:ahLst/>
            <a:cxnLst/>
            <a:rect l="l" t="t" r="r" b="b"/>
            <a:pathLst>
              <a:path w="612223" h="667273">
                <a:moveTo>
                  <a:pt x="0" y="0"/>
                </a:moveTo>
                <a:lnTo>
                  <a:pt x="612222" y="0"/>
                </a:lnTo>
                <a:lnTo>
                  <a:pt x="612222" y="667272"/>
                </a:lnTo>
                <a:lnTo>
                  <a:pt x="0" y="6672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28" name="Group 28"/>
          <p:cNvGrpSpPr/>
          <p:nvPr/>
        </p:nvGrpSpPr>
        <p:grpSpPr>
          <a:xfrm>
            <a:off x="2072702" y="8005773"/>
            <a:ext cx="806227" cy="806227"/>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823"/>
            </a:solidFill>
          </p:spPr>
          <p:txBody>
            <a:bodyPr/>
            <a:lstStyle/>
            <a:p>
              <a:endParaRPr lang="en-US"/>
            </a:p>
          </p:txBody>
        </p:sp>
        <p:sp>
          <p:nvSpPr>
            <p:cNvPr id="30" name="TextBox 3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31" name="Group 31"/>
          <p:cNvGrpSpPr/>
          <p:nvPr/>
        </p:nvGrpSpPr>
        <p:grpSpPr>
          <a:xfrm>
            <a:off x="2072702" y="9178416"/>
            <a:ext cx="806227" cy="806227"/>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823"/>
            </a:solidFill>
          </p:spPr>
          <p:txBody>
            <a:bodyPr/>
            <a:lstStyle/>
            <a:p>
              <a:endParaRPr lang="en-US"/>
            </a:p>
          </p:txBody>
        </p:sp>
        <p:sp>
          <p:nvSpPr>
            <p:cNvPr id="33" name="TextBox 3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4" name="TextBox 34"/>
          <p:cNvSpPr txBox="1"/>
          <p:nvPr/>
        </p:nvSpPr>
        <p:spPr>
          <a:xfrm>
            <a:off x="3238185" y="3490670"/>
            <a:ext cx="12532296" cy="625475"/>
          </a:xfrm>
          <a:prstGeom prst="rect">
            <a:avLst/>
          </a:prstGeom>
        </p:spPr>
        <p:txBody>
          <a:bodyPr lIns="0" tIns="0" rIns="0" bIns="0" rtlCol="0" anchor="t">
            <a:spAutoFit/>
          </a:bodyPr>
          <a:lstStyle/>
          <a:p>
            <a:pPr marL="0" lvl="0" indent="0" algn="ctr">
              <a:lnSpc>
                <a:spcPts val="4899"/>
              </a:lnSpc>
              <a:spcBef>
                <a:spcPct val="0"/>
              </a:spcBef>
            </a:pPr>
            <a:r>
              <a:rPr lang="en-US" sz="3499">
                <a:solidFill>
                  <a:srgbClr val="000000"/>
                </a:solidFill>
                <a:latin typeface="Poppins Bold"/>
              </a:rPr>
              <a:t>Course is organized and students know what to expect </a:t>
            </a:r>
          </a:p>
        </p:txBody>
      </p:sp>
      <p:sp>
        <p:nvSpPr>
          <p:cNvPr id="35" name="TextBox 35"/>
          <p:cNvSpPr txBox="1"/>
          <p:nvPr/>
        </p:nvSpPr>
        <p:spPr>
          <a:xfrm>
            <a:off x="3211991" y="4682789"/>
            <a:ext cx="12558489" cy="625475"/>
          </a:xfrm>
          <a:prstGeom prst="rect">
            <a:avLst/>
          </a:prstGeom>
        </p:spPr>
        <p:txBody>
          <a:bodyPr lIns="0" tIns="0" rIns="0" bIns="0" rtlCol="0" anchor="t">
            <a:spAutoFit/>
          </a:bodyPr>
          <a:lstStyle/>
          <a:p>
            <a:pPr marL="0" lvl="0" indent="0" algn="ctr">
              <a:lnSpc>
                <a:spcPts val="4899"/>
              </a:lnSpc>
              <a:spcBef>
                <a:spcPct val="0"/>
              </a:spcBef>
            </a:pPr>
            <a:r>
              <a:rPr lang="en-US" sz="3499">
                <a:solidFill>
                  <a:srgbClr val="000000"/>
                </a:solidFill>
                <a:latin typeface="Poppins Bold"/>
              </a:rPr>
              <a:t>Course material connects to students’ prior knowledge</a:t>
            </a:r>
          </a:p>
        </p:txBody>
      </p:sp>
      <p:sp>
        <p:nvSpPr>
          <p:cNvPr id="36" name="TextBox 36"/>
          <p:cNvSpPr txBox="1"/>
          <p:nvPr/>
        </p:nvSpPr>
        <p:spPr>
          <a:xfrm>
            <a:off x="3211991" y="5870239"/>
            <a:ext cx="14949860" cy="625475"/>
          </a:xfrm>
          <a:prstGeom prst="rect">
            <a:avLst/>
          </a:prstGeom>
        </p:spPr>
        <p:txBody>
          <a:bodyPr lIns="0" tIns="0" rIns="0" bIns="0" rtlCol="0" anchor="t">
            <a:spAutoFit/>
          </a:bodyPr>
          <a:lstStyle/>
          <a:p>
            <a:pPr marL="0" lvl="0" indent="0" algn="ctr">
              <a:lnSpc>
                <a:spcPts val="4899"/>
              </a:lnSpc>
              <a:spcBef>
                <a:spcPct val="0"/>
              </a:spcBef>
            </a:pPr>
            <a:r>
              <a:rPr lang="en-US" sz="3499">
                <a:solidFill>
                  <a:srgbClr val="000000"/>
                </a:solidFill>
                <a:latin typeface="Poppins Bold"/>
              </a:rPr>
              <a:t>Variety of assessments assessing all levels of Bloom’s Taxonomy </a:t>
            </a:r>
          </a:p>
        </p:txBody>
      </p:sp>
      <p:sp>
        <p:nvSpPr>
          <p:cNvPr id="37" name="TextBox 37"/>
          <p:cNvSpPr txBox="1"/>
          <p:nvPr/>
        </p:nvSpPr>
        <p:spPr>
          <a:xfrm>
            <a:off x="3238185" y="7016506"/>
            <a:ext cx="12717587" cy="625475"/>
          </a:xfrm>
          <a:prstGeom prst="rect">
            <a:avLst/>
          </a:prstGeom>
        </p:spPr>
        <p:txBody>
          <a:bodyPr lIns="0" tIns="0" rIns="0" bIns="0" rtlCol="0" anchor="t">
            <a:spAutoFit/>
          </a:bodyPr>
          <a:lstStyle/>
          <a:p>
            <a:pPr marL="0" lvl="0" indent="0" algn="ctr">
              <a:lnSpc>
                <a:spcPts val="4899"/>
              </a:lnSpc>
              <a:spcBef>
                <a:spcPct val="0"/>
              </a:spcBef>
            </a:pPr>
            <a:r>
              <a:rPr lang="en-US" sz="3499">
                <a:solidFill>
                  <a:srgbClr val="000000"/>
                </a:solidFill>
                <a:latin typeface="Poppins Bold"/>
              </a:rPr>
              <a:t>Students examine their own views using course content</a:t>
            </a:r>
          </a:p>
        </p:txBody>
      </p:sp>
      <p:sp>
        <p:nvSpPr>
          <p:cNvPr id="38" name="TextBox 38"/>
          <p:cNvSpPr txBox="1"/>
          <p:nvPr/>
        </p:nvSpPr>
        <p:spPr>
          <a:xfrm>
            <a:off x="-533038" y="8194431"/>
            <a:ext cx="17489326" cy="625475"/>
          </a:xfrm>
          <a:prstGeom prst="rect">
            <a:avLst/>
          </a:prstGeom>
        </p:spPr>
        <p:txBody>
          <a:bodyPr lIns="0" tIns="0" rIns="0" bIns="0" rtlCol="0" anchor="t">
            <a:spAutoFit/>
          </a:bodyPr>
          <a:lstStyle/>
          <a:p>
            <a:pPr marL="0" lvl="0" indent="0" algn="ctr">
              <a:lnSpc>
                <a:spcPts val="4899"/>
              </a:lnSpc>
              <a:spcBef>
                <a:spcPct val="0"/>
              </a:spcBef>
            </a:pPr>
            <a:r>
              <a:rPr lang="en-US" sz="3499">
                <a:solidFill>
                  <a:srgbClr val="000000"/>
                </a:solidFill>
                <a:latin typeface="Poppins Bold"/>
              </a:rPr>
              <a:t>Students to apply facts/theorie to problems</a:t>
            </a:r>
          </a:p>
        </p:txBody>
      </p:sp>
      <p:sp>
        <p:nvSpPr>
          <p:cNvPr id="39" name="TextBox 39"/>
          <p:cNvSpPr txBox="1"/>
          <p:nvPr/>
        </p:nvSpPr>
        <p:spPr>
          <a:xfrm>
            <a:off x="1179505" y="9343420"/>
            <a:ext cx="16817534" cy="625475"/>
          </a:xfrm>
          <a:prstGeom prst="rect">
            <a:avLst/>
          </a:prstGeom>
        </p:spPr>
        <p:txBody>
          <a:bodyPr lIns="0" tIns="0" rIns="0" bIns="0" rtlCol="0" anchor="t">
            <a:spAutoFit/>
          </a:bodyPr>
          <a:lstStyle/>
          <a:p>
            <a:pPr marL="0" lvl="0" indent="0" algn="ctr">
              <a:lnSpc>
                <a:spcPts val="4899"/>
              </a:lnSpc>
              <a:spcBef>
                <a:spcPct val="0"/>
              </a:spcBef>
            </a:pPr>
            <a:r>
              <a:rPr lang="en-US" sz="3499">
                <a:solidFill>
                  <a:srgbClr val="000000"/>
                </a:solidFill>
                <a:latin typeface="Poppins Bold"/>
              </a:rPr>
              <a:t>Students explain course material to peers during class </a:t>
            </a:r>
          </a:p>
        </p:txBody>
      </p:sp>
      <p:sp>
        <p:nvSpPr>
          <p:cNvPr id="40" name="TextBox 40"/>
          <p:cNvSpPr txBox="1"/>
          <p:nvPr/>
        </p:nvSpPr>
        <p:spPr>
          <a:xfrm>
            <a:off x="2301836" y="2054498"/>
            <a:ext cx="347960" cy="887095"/>
          </a:xfrm>
          <a:prstGeom prst="rect">
            <a:avLst/>
          </a:prstGeom>
        </p:spPr>
        <p:txBody>
          <a:bodyPr lIns="0" tIns="0" rIns="0" bIns="0" rtlCol="0" anchor="t">
            <a:spAutoFit/>
          </a:bodyPr>
          <a:lstStyle/>
          <a:p>
            <a:pPr marL="0" lvl="0" indent="0" algn="ctr">
              <a:lnSpc>
                <a:spcPts val="7279"/>
              </a:lnSpc>
              <a:spcBef>
                <a:spcPct val="0"/>
              </a:spcBef>
            </a:pPr>
            <a:r>
              <a:rPr lang="en-US" sz="5199">
                <a:solidFill>
                  <a:srgbClr val="FFFFFF"/>
                </a:solidFill>
                <a:latin typeface="Canva Sans 2 Bold"/>
              </a:rPr>
              <a:t>1</a:t>
            </a:r>
          </a:p>
        </p:txBody>
      </p:sp>
      <p:sp>
        <p:nvSpPr>
          <p:cNvPr id="41" name="TextBox 41"/>
          <p:cNvSpPr txBox="1"/>
          <p:nvPr/>
        </p:nvSpPr>
        <p:spPr>
          <a:xfrm>
            <a:off x="2291827" y="3238799"/>
            <a:ext cx="367978" cy="887095"/>
          </a:xfrm>
          <a:prstGeom prst="rect">
            <a:avLst/>
          </a:prstGeom>
        </p:spPr>
        <p:txBody>
          <a:bodyPr lIns="0" tIns="0" rIns="0" bIns="0" rtlCol="0" anchor="t">
            <a:spAutoFit/>
          </a:bodyPr>
          <a:lstStyle/>
          <a:p>
            <a:pPr marL="0" lvl="0" indent="0" algn="ctr">
              <a:lnSpc>
                <a:spcPts val="7279"/>
              </a:lnSpc>
              <a:spcBef>
                <a:spcPct val="0"/>
              </a:spcBef>
            </a:pPr>
            <a:r>
              <a:rPr lang="en-US" sz="5199">
                <a:solidFill>
                  <a:srgbClr val="FFFFFF"/>
                </a:solidFill>
                <a:latin typeface="Canva Sans 2 Bold"/>
              </a:rPr>
              <a:t>2</a:t>
            </a:r>
          </a:p>
        </p:txBody>
      </p:sp>
      <p:sp>
        <p:nvSpPr>
          <p:cNvPr id="42" name="TextBox 42"/>
          <p:cNvSpPr txBox="1"/>
          <p:nvPr/>
        </p:nvSpPr>
        <p:spPr>
          <a:xfrm>
            <a:off x="2280702" y="4421169"/>
            <a:ext cx="390227" cy="887095"/>
          </a:xfrm>
          <a:prstGeom prst="rect">
            <a:avLst/>
          </a:prstGeom>
        </p:spPr>
        <p:txBody>
          <a:bodyPr lIns="0" tIns="0" rIns="0" bIns="0" rtlCol="0" anchor="t">
            <a:spAutoFit/>
          </a:bodyPr>
          <a:lstStyle/>
          <a:p>
            <a:pPr marL="0" lvl="0" indent="0" algn="ctr">
              <a:lnSpc>
                <a:spcPts val="7279"/>
              </a:lnSpc>
              <a:spcBef>
                <a:spcPct val="0"/>
              </a:spcBef>
            </a:pPr>
            <a:r>
              <a:rPr lang="en-US" sz="5199">
                <a:solidFill>
                  <a:srgbClr val="FFFFFF"/>
                </a:solidFill>
                <a:latin typeface="Canva Sans 2 Bold"/>
              </a:rPr>
              <a:t>3</a:t>
            </a:r>
          </a:p>
        </p:txBody>
      </p:sp>
      <p:sp>
        <p:nvSpPr>
          <p:cNvPr id="43" name="TextBox 43"/>
          <p:cNvSpPr txBox="1"/>
          <p:nvPr/>
        </p:nvSpPr>
        <p:spPr>
          <a:xfrm>
            <a:off x="2270396" y="5550545"/>
            <a:ext cx="410840" cy="887095"/>
          </a:xfrm>
          <a:prstGeom prst="rect">
            <a:avLst/>
          </a:prstGeom>
        </p:spPr>
        <p:txBody>
          <a:bodyPr lIns="0" tIns="0" rIns="0" bIns="0" rtlCol="0" anchor="t">
            <a:spAutoFit/>
          </a:bodyPr>
          <a:lstStyle/>
          <a:p>
            <a:pPr marL="0" lvl="0" indent="0" algn="ctr">
              <a:lnSpc>
                <a:spcPts val="7279"/>
              </a:lnSpc>
              <a:spcBef>
                <a:spcPct val="0"/>
              </a:spcBef>
            </a:pPr>
            <a:r>
              <a:rPr lang="en-US" sz="5199">
                <a:solidFill>
                  <a:srgbClr val="FFFFFF"/>
                </a:solidFill>
                <a:latin typeface="Canva Sans 2 Bold"/>
              </a:rPr>
              <a:t>4</a:t>
            </a:r>
          </a:p>
        </p:txBody>
      </p:sp>
      <p:sp>
        <p:nvSpPr>
          <p:cNvPr id="44" name="TextBox 44"/>
          <p:cNvSpPr txBox="1"/>
          <p:nvPr/>
        </p:nvSpPr>
        <p:spPr>
          <a:xfrm>
            <a:off x="2277167" y="6737880"/>
            <a:ext cx="397297" cy="887095"/>
          </a:xfrm>
          <a:prstGeom prst="rect">
            <a:avLst/>
          </a:prstGeom>
        </p:spPr>
        <p:txBody>
          <a:bodyPr lIns="0" tIns="0" rIns="0" bIns="0" rtlCol="0" anchor="t">
            <a:spAutoFit/>
          </a:bodyPr>
          <a:lstStyle/>
          <a:p>
            <a:pPr marL="0" lvl="0" indent="0" algn="ctr">
              <a:lnSpc>
                <a:spcPts val="7279"/>
              </a:lnSpc>
              <a:spcBef>
                <a:spcPct val="0"/>
              </a:spcBef>
            </a:pPr>
            <a:r>
              <a:rPr lang="en-US" sz="5199">
                <a:solidFill>
                  <a:srgbClr val="FFFFFF"/>
                </a:solidFill>
                <a:latin typeface="Canva Sans 2 Bold"/>
              </a:rPr>
              <a:t>5</a:t>
            </a:r>
          </a:p>
        </p:txBody>
      </p:sp>
      <p:sp>
        <p:nvSpPr>
          <p:cNvPr id="45" name="TextBox 45"/>
          <p:cNvSpPr txBox="1"/>
          <p:nvPr/>
        </p:nvSpPr>
        <p:spPr>
          <a:xfrm>
            <a:off x="2261689" y="7910523"/>
            <a:ext cx="428253" cy="887095"/>
          </a:xfrm>
          <a:prstGeom prst="rect">
            <a:avLst/>
          </a:prstGeom>
        </p:spPr>
        <p:txBody>
          <a:bodyPr lIns="0" tIns="0" rIns="0" bIns="0" rtlCol="0" anchor="t">
            <a:spAutoFit/>
          </a:bodyPr>
          <a:lstStyle/>
          <a:p>
            <a:pPr marL="0" lvl="0" indent="0" algn="ctr">
              <a:lnSpc>
                <a:spcPts val="7279"/>
              </a:lnSpc>
              <a:spcBef>
                <a:spcPct val="0"/>
              </a:spcBef>
            </a:pPr>
            <a:r>
              <a:rPr lang="en-US" sz="5199">
                <a:solidFill>
                  <a:srgbClr val="FFFFFF"/>
                </a:solidFill>
                <a:latin typeface="Canva Sans 2 Bold"/>
              </a:rPr>
              <a:t>6</a:t>
            </a:r>
          </a:p>
        </p:txBody>
      </p:sp>
      <p:sp>
        <p:nvSpPr>
          <p:cNvPr id="46" name="TextBox 46"/>
          <p:cNvSpPr txBox="1"/>
          <p:nvPr/>
        </p:nvSpPr>
        <p:spPr>
          <a:xfrm>
            <a:off x="2308607" y="9193000"/>
            <a:ext cx="334417" cy="887095"/>
          </a:xfrm>
          <a:prstGeom prst="rect">
            <a:avLst/>
          </a:prstGeom>
        </p:spPr>
        <p:txBody>
          <a:bodyPr lIns="0" tIns="0" rIns="0" bIns="0" rtlCol="0" anchor="t">
            <a:spAutoFit/>
          </a:bodyPr>
          <a:lstStyle/>
          <a:p>
            <a:pPr marL="0" lvl="0" indent="0" algn="ctr">
              <a:lnSpc>
                <a:spcPts val="7279"/>
              </a:lnSpc>
              <a:spcBef>
                <a:spcPct val="0"/>
              </a:spcBef>
            </a:pPr>
            <a:r>
              <a:rPr lang="en-US" sz="5199">
                <a:solidFill>
                  <a:srgbClr val="FFFFFF"/>
                </a:solidFill>
                <a:latin typeface="Canva Sans 2 Bold"/>
              </a:rPr>
              <a:t>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09542" y="5763525"/>
            <a:ext cx="1326322" cy="1348230"/>
          </a:xfrm>
          <a:custGeom>
            <a:avLst/>
            <a:gdLst/>
            <a:ahLst/>
            <a:cxnLst/>
            <a:rect l="l" t="t" r="r" b="b"/>
            <a:pathLst>
              <a:path w="1326322" h="1348230">
                <a:moveTo>
                  <a:pt x="0" y="0"/>
                </a:moveTo>
                <a:lnTo>
                  <a:pt x="1326321" y="0"/>
                </a:lnTo>
                <a:lnTo>
                  <a:pt x="1326321" y="1348231"/>
                </a:lnTo>
                <a:lnTo>
                  <a:pt x="0" y="13482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3851809" y="5763525"/>
            <a:ext cx="1204532" cy="1577129"/>
          </a:xfrm>
          <a:custGeom>
            <a:avLst/>
            <a:gdLst/>
            <a:ahLst/>
            <a:cxnLst/>
            <a:rect l="l" t="t" r="r" b="b"/>
            <a:pathLst>
              <a:path w="1204532" h="1577129">
                <a:moveTo>
                  <a:pt x="0" y="0"/>
                </a:moveTo>
                <a:lnTo>
                  <a:pt x="1204532" y="0"/>
                </a:lnTo>
                <a:lnTo>
                  <a:pt x="1204532" y="1577129"/>
                </a:lnTo>
                <a:lnTo>
                  <a:pt x="0" y="15771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6170766" y="5903279"/>
            <a:ext cx="1306214" cy="1437375"/>
          </a:xfrm>
          <a:custGeom>
            <a:avLst/>
            <a:gdLst/>
            <a:ahLst/>
            <a:cxnLst/>
            <a:rect l="l" t="t" r="r" b="b"/>
            <a:pathLst>
              <a:path w="1306214" h="1437375">
                <a:moveTo>
                  <a:pt x="0" y="0"/>
                </a:moveTo>
                <a:lnTo>
                  <a:pt x="1306214" y="0"/>
                </a:lnTo>
                <a:lnTo>
                  <a:pt x="1306214" y="1437375"/>
                </a:lnTo>
                <a:lnTo>
                  <a:pt x="0" y="14373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TextBox 5"/>
          <p:cNvSpPr txBox="1"/>
          <p:nvPr/>
        </p:nvSpPr>
        <p:spPr>
          <a:xfrm>
            <a:off x="1212111" y="296682"/>
            <a:ext cx="16047189" cy="2148232"/>
          </a:xfrm>
          <a:prstGeom prst="rect">
            <a:avLst/>
          </a:prstGeom>
        </p:spPr>
        <p:txBody>
          <a:bodyPr lIns="0" tIns="0" rIns="0" bIns="0" rtlCol="0" anchor="t">
            <a:spAutoFit/>
          </a:bodyPr>
          <a:lstStyle/>
          <a:p>
            <a:pPr algn="ctr">
              <a:lnSpc>
                <a:spcPts val="8336"/>
              </a:lnSpc>
            </a:pPr>
            <a:r>
              <a:rPr lang="en-US" sz="6947">
                <a:solidFill>
                  <a:srgbClr val="FD6823"/>
                </a:solidFill>
                <a:latin typeface="Poppins Ultra-Bold"/>
              </a:rPr>
              <a:t>Where do we begin?</a:t>
            </a:r>
          </a:p>
          <a:p>
            <a:pPr algn="ctr">
              <a:lnSpc>
                <a:spcPts val="8336"/>
              </a:lnSpc>
            </a:pPr>
            <a:endParaRPr lang="en-US" sz="6947">
              <a:solidFill>
                <a:srgbClr val="FD6823"/>
              </a:solidFill>
              <a:latin typeface="Poppins Ultra-Bold"/>
            </a:endParaRPr>
          </a:p>
        </p:txBody>
      </p:sp>
      <p:grpSp>
        <p:nvGrpSpPr>
          <p:cNvPr id="6" name="Group 6"/>
          <p:cNvGrpSpPr/>
          <p:nvPr/>
        </p:nvGrpSpPr>
        <p:grpSpPr>
          <a:xfrm>
            <a:off x="2072702" y="2444915"/>
            <a:ext cx="1072295" cy="1072295"/>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823"/>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2302739" y="2652392"/>
            <a:ext cx="612223" cy="667273"/>
          </a:xfrm>
          <a:custGeom>
            <a:avLst/>
            <a:gdLst/>
            <a:ahLst/>
            <a:cxnLst/>
            <a:rect l="l" t="t" r="r" b="b"/>
            <a:pathLst>
              <a:path w="612223" h="667273">
                <a:moveTo>
                  <a:pt x="0" y="0"/>
                </a:moveTo>
                <a:lnTo>
                  <a:pt x="612222" y="0"/>
                </a:lnTo>
                <a:lnTo>
                  <a:pt x="612222" y="667273"/>
                </a:lnTo>
                <a:lnTo>
                  <a:pt x="0" y="6672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TextBox 10"/>
          <p:cNvSpPr txBox="1"/>
          <p:nvPr/>
        </p:nvSpPr>
        <p:spPr>
          <a:xfrm>
            <a:off x="3333717" y="2620700"/>
            <a:ext cx="8286527" cy="625475"/>
          </a:xfrm>
          <a:prstGeom prst="rect">
            <a:avLst/>
          </a:prstGeom>
        </p:spPr>
        <p:txBody>
          <a:bodyPr lIns="0" tIns="0" rIns="0" bIns="0" rtlCol="0" anchor="t">
            <a:spAutoFit/>
          </a:bodyPr>
          <a:lstStyle/>
          <a:p>
            <a:pPr marL="0" lvl="0" indent="0" algn="just">
              <a:lnSpc>
                <a:spcPts val="4899"/>
              </a:lnSpc>
              <a:spcBef>
                <a:spcPct val="0"/>
              </a:spcBef>
            </a:pPr>
            <a:r>
              <a:rPr lang="en-US" sz="3499">
                <a:solidFill>
                  <a:srgbClr val="000000"/>
                </a:solidFill>
                <a:latin typeface="Poppins Bold"/>
              </a:rPr>
              <a:t>New UCC 2.0 Area Descriptions/SLOs</a:t>
            </a:r>
          </a:p>
        </p:txBody>
      </p:sp>
      <p:grpSp>
        <p:nvGrpSpPr>
          <p:cNvPr id="11" name="Group 11"/>
          <p:cNvGrpSpPr/>
          <p:nvPr/>
        </p:nvGrpSpPr>
        <p:grpSpPr>
          <a:xfrm>
            <a:off x="2072702" y="4071205"/>
            <a:ext cx="1072295" cy="107229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823"/>
            </a:solidFill>
          </p:spPr>
          <p:txBody>
            <a:bodyPr/>
            <a:lstStyle/>
            <a:p>
              <a:endParaRPr lang="en-US"/>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2302739" y="4278682"/>
            <a:ext cx="612223" cy="667273"/>
          </a:xfrm>
          <a:custGeom>
            <a:avLst/>
            <a:gdLst/>
            <a:ahLst/>
            <a:cxnLst/>
            <a:rect l="l" t="t" r="r" b="b"/>
            <a:pathLst>
              <a:path w="612223" h="667273">
                <a:moveTo>
                  <a:pt x="0" y="0"/>
                </a:moveTo>
                <a:lnTo>
                  <a:pt x="612222" y="0"/>
                </a:lnTo>
                <a:lnTo>
                  <a:pt x="612222" y="667273"/>
                </a:lnTo>
                <a:lnTo>
                  <a:pt x="0" y="6672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15" name="Group 15"/>
          <p:cNvGrpSpPr/>
          <p:nvPr/>
        </p:nvGrpSpPr>
        <p:grpSpPr>
          <a:xfrm>
            <a:off x="2072702" y="5763525"/>
            <a:ext cx="1072295" cy="1072295"/>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823"/>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8" name="Freeform 18"/>
          <p:cNvSpPr/>
          <p:nvPr/>
        </p:nvSpPr>
        <p:spPr>
          <a:xfrm>
            <a:off x="2302739" y="5971003"/>
            <a:ext cx="612223" cy="667273"/>
          </a:xfrm>
          <a:custGeom>
            <a:avLst/>
            <a:gdLst/>
            <a:ahLst/>
            <a:cxnLst/>
            <a:rect l="l" t="t" r="r" b="b"/>
            <a:pathLst>
              <a:path w="612223" h="667273">
                <a:moveTo>
                  <a:pt x="0" y="0"/>
                </a:moveTo>
                <a:lnTo>
                  <a:pt x="612222" y="0"/>
                </a:lnTo>
                <a:lnTo>
                  <a:pt x="612222" y="667272"/>
                </a:lnTo>
                <a:lnTo>
                  <a:pt x="0" y="6672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19" name="Group 19"/>
          <p:cNvGrpSpPr/>
          <p:nvPr/>
        </p:nvGrpSpPr>
        <p:grpSpPr>
          <a:xfrm>
            <a:off x="2072702" y="7730881"/>
            <a:ext cx="1072295" cy="1072295"/>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6823"/>
            </a:solidFill>
          </p:spPr>
          <p:txBody>
            <a:bodyPr/>
            <a:lstStyle/>
            <a:p>
              <a:endParaRPr lang="en-US"/>
            </a:p>
          </p:txBody>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a:off x="2302739" y="7938358"/>
            <a:ext cx="612223" cy="667273"/>
          </a:xfrm>
          <a:custGeom>
            <a:avLst/>
            <a:gdLst/>
            <a:ahLst/>
            <a:cxnLst/>
            <a:rect l="l" t="t" r="r" b="b"/>
            <a:pathLst>
              <a:path w="612223" h="667273">
                <a:moveTo>
                  <a:pt x="0" y="0"/>
                </a:moveTo>
                <a:lnTo>
                  <a:pt x="612222" y="0"/>
                </a:lnTo>
                <a:lnTo>
                  <a:pt x="612222" y="667273"/>
                </a:lnTo>
                <a:lnTo>
                  <a:pt x="0" y="6672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3" name="TextBox 23"/>
          <p:cNvSpPr txBox="1"/>
          <p:nvPr/>
        </p:nvSpPr>
        <p:spPr>
          <a:xfrm>
            <a:off x="3452045" y="4007187"/>
            <a:ext cx="16336398" cy="1244600"/>
          </a:xfrm>
          <a:prstGeom prst="rect">
            <a:avLst/>
          </a:prstGeom>
        </p:spPr>
        <p:txBody>
          <a:bodyPr lIns="0" tIns="0" rIns="0" bIns="0" rtlCol="0" anchor="t">
            <a:spAutoFit/>
          </a:bodyPr>
          <a:lstStyle/>
          <a:p>
            <a:pPr algn="just">
              <a:lnSpc>
                <a:spcPts val="4899"/>
              </a:lnSpc>
            </a:pPr>
            <a:r>
              <a:rPr lang="en-US" sz="3499">
                <a:solidFill>
                  <a:srgbClr val="000000"/>
                </a:solidFill>
                <a:latin typeface="Poppins Bold"/>
              </a:rPr>
              <a:t>NSSE/FSSE data comparing student &amp; </a:t>
            </a:r>
          </a:p>
          <a:p>
            <a:pPr marL="0" lvl="0" indent="0" algn="just">
              <a:lnSpc>
                <a:spcPts val="4899"/>
              </a:lnSpc>
              <a:spcBef>
                <a:spcPct val="0"/>
              </a:spcBef>
            </a:pPr>
            <a:r>
              <a:rPr lang="en-US" sz="3499">
                <a:solidFill>
                  <a:srgbClr val="000000"/>
                </a:solidFill>
                <a:latin typeface="Poppins Bold"/>
              </a:rPr>
              <a:t>faculty perceptions on teaching/learning</a:t>
            </a:r>
          </a:p>
        </p:txBody>
      </p:sp>
      <p:sp>
        <p:nvSpPr>
          <p:cNvPr id="24" name="TextBox 24"/>
          <p:cNvSpPr txBox="1"/>
          <p:nvPr/>
        </p:nvSpPr>
        <p:spPr>
          <a:xfrm>
            <a:off x="3452045" y="6012800"/>
            <a:ext cx="7157145" cy="625475"/>
          </a:xfrm>
          <a:prstGeom prst="rect">
            <a:avLst/>
          </a:prstGeom>
        </p:spPr>
        <p:txBody>
          <a:bodyPr lIns="0" tIns="0" rIns="0" bIns="0" rtlCol="0" anchor="t">
            <a:spAutoFit/>
          </a:bodyPr>
          <a:lstStyle/>
          <a:p>
            <a:pPr marL="0" lvl="0" indent="0" algn="just">
              <a:lnSpc>
                <a:spcPts val="4899"/>
              </a:lnSpc>
              <a:spcBef>
                <a:spcPct val="0"/>
              </a:spcBef>
            </a:pPr>
            <a:r>
              <a:rPr lang="en-US" sz="3499">
                <a:solidFill>
                  <a:srgbClr val="000000"/>
                </a:solidFill>
                <a:latin typeface="Poppins Bold"/>
              </a:rPr>
              <a:t>Quality Matters Considerations</a:t>
            </a:r>
          </a:p>
        </p:txBody>
      </p:sp>
      <p:sp>
        <p:nvSpPr>
          <p:cNvPr id="25" name="TextBox 25"/>
          <p:cNvSpPr txBox="1"/>
          <p:nvPr/>
        </p:nvSpPr>
        <p:spPr>
          <a:xfrm>
            <a:off x="3452045" y="7980156"/>
            <a:ext cx="10871746" cy="625475"/>
          </a:xfrm>
          <a:prstGeom prst="rect">
            <a:avLst/>
          </a:prstGeom>
        </p:spPr>
        <p:txBody>
          <a:bodyPr lIns="0" tIns="0" rIns="0" bIns="0" rtlCol="0" anchor="t">
            <a:spAutoFit/>
          </a:bodyPr>
          <a:lstStyle/>
          <a:p>
            <a:pPr marL="0" lvl="0" indent="0" algn="just">
              <a:lnSpc>
                <a:spcPts val="4899"/>
              </a:lnSpc>
              <a:spcBef>
                <a:spcPct val="0"/>
              </a:spcBef>
            </a:pPr>
            <a:r>
              <a:rPr lang="en-US" sz="3499">
                <a:solidFill>
                  <a:srgbClr val="000000"/>
                </a:solidFill>
                <a:latin typeface="Poppins Bold"/>
              </a:rPr>
              <a:t>Our fields are evolving; our students are as well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09542" y="5763525"/>
            <a:ext cx="1326322" cy="1348230"/>
          </a:xfrm>
          <a:custGeom>
            <a:avLst/>
            <a:gdLst/>
            <a:ahLst/>
            <a:cxnLst/>
            <a:rect l="l" t="t" r="r" b="b"/>
            <a:pathLst>
              <a:path w="1326322" h="1348230">
                <a:moveTo>
                  <a:pt x="0" y="0"/>
                </a:moveTo>
                <a:lnTo>
                  <a:pt x="1326321" y="0"/>
                </a:lnTo>
                <a:lnTo>
                  <a:pt x="1326321" y="1348231"/>
                </a:lnTo>
                <a:lnTo>
                  <a:pt x="0" y="13482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3851809" y="5763525"/>
            <a:ext cx="1204532" cy="1577129"/>
          </a:xfrm>
          <a:custGeom>
            <a:avLst/>
            <a:gdLst/>
            <a:ahLst/>
            <a:cxnLst/>
            <a:rect l="l" t="t" r="r" b="b"/>
            <a:pathLst>
              <a:path w="1204532" h="1577129">
                <a:moveTo>
                  <a:pt x="0" y="0"/>
                </a:moveTo>
                <a:lnTo>
                  <a:pt x="1204532" y="0"/>
                </a:lnTo>
                <a:lnTo>
                  <a:pt x="1204532" y="1577129"/>
                </a:lnTo>
                <a:lnTo>
                  <a:pt x="0" y="15771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6170766" y="5903279"/>
            <a:ext cx="1306214" cy="1437375"/>
          </a:xfrm>
          <a:custGeom>
            <a:avLst/>
            <a:gdLst/>
            <a:ahLst/>
            <a:cxnLst/>
            <a:rect l="l" t="t" r="r" b="b"/>
            <a:pathLst>
              <a:path w="1306214" h="1437375">
                <a:moveTo>
                  <a:pt x="0" y="0"/>
                </a:moveTo>
                <a:lnTo>
                  <a:pt x="1306214" y="0"/>
                </a:lnTo>
                <a:lnTo>
                  <a:pt x="1306214" y="1437375"/>
                </a:lnTo>
                <a:lnTo>
                  <a:pt x="0" y="14373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TextBox 5"/>
          <p:cNvSpPr txBox="1"/>
          <p:nvPr/>
        </p:nvSpPr>
        <p:spPr>
          <a:xfrm>
            <a:off x="261171" y="306207"/>
            <a:ext cx="18026829" cy="3829050"/>
          </a:xfrm>
          <a:prstGeom prst="rect">
            <a:avLst/>
          </a:prstGeom>
        </p:spPr>
        <p:txBody>
          <a:bodyPr lIns="0" tIns="0" rIns="0" bIns="0" rtlCol="0" anchor="t">
            <a:spAutoFit/>
          </a:bodyPr>
          <a:lstStyle/>
          <a:p>
            <a:pPr algn="r">
              <a:lnSpc>
                <a:spcPts val="7136"/>
              </a:lnSpc>
            </a:pPr>
            <a:r>
              <a:rPr lang="en-US" sz="5947">
                <a:solidFill>
                  <a:srgbClr val="FD6823"/>
                </a:solidFill>
                <a:latin typeface="Poppins Ultra-Bold"/>
              </a:rPr>
              <a:t>High Leverage Practices</a:t>
            </a:r>
          </a:p>
          <a:p>
            <a:pPr algn="r">
              <a:lnSpc>
                <a:spcPts val="7136"/>
              </a:lnSpc>
            </a:pPr>
            <a:r>
              <a:rPr lang="en-US" sz="5947">
                <a:solidFill>
                  <a:srgbClr val="FD6823"/>
                </a:solidFill>
                <a:latin typeface="Poppins Ultra-Bold"/>
              </a:rPr>
              <a:t>in lesson planning</a:t>
            </a:r>
          </a:p>
          <a:p>
            <a:pPr algn="ctr">
              <a:lnSpc>
                <a:spcPts val="7136"/>
              </a:lnSpc>
            </a:pPr>
            <a:endParaRPr lang="en-US" sz="5947">
              <a:solidFill>
                <a:srgbClr val="FD6823"/>
              </a:solidFill>
              <a:latin typeface="Poppins Ultra-Bold"/>
            </a:endParaRPr>
          </a:p>
          <a:p>
            <a:pPr algn="ctr">
              <a:lnSpc>
                <a:spcPts val="8336"/>
              </a:lnSpc>
            </a:pPr>
            <a:endParaRPr lang="en-US" sz="5947">
              <a:solidFill>
                <a:srgbClr val="FD6823"/>
              </a:solidFill>
              <a:latin typeface="Poppins Ultra-Bold"/>
            </a:endParaRPr>
          </a:p>
        </p:txBody>
      </p:sp>
      <p:sp>
        <p:nvSpPr>
          <p:cNvPr id="6" name="Freeform 6"/>
          <p:cNvSpPr/>
          <p:nvPr/>
        </p:nvSpPr>
        <p:spPr>
          <a:xfrm>
            <a:off x="-44940" y="8352036"/>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261171" y="7947013"/>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a:off x="-44940" y="7815889"/>
            <a:ext cx="612223" cy="667273"/>
          </a:xfrm>
          <a:custGeom>
            <a:avLst/>
            <a:gdLst/>
            <a:ahLst/>
            <a:cxnLst/>
            <a:rect l="l" t="t" r="r" b="b"/>
            <a:pathLst>
              <a:path w="612223" h="667273">
                <a:moveTo>
                  <a:pt x="0" y="0"/>
                </a:moveTo>
                <a:lnTo>
                  <a:pt x="612223" y="0"/>
                </a:lnTo>
                <a:lnTo>
                  <a:pt x="612223" y="667272"/>
                </a:lnTo>
                <a:lnTo>
                  <a:pt x="0" y="6672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416477" y="8352036"/>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a:off x="567283" y="9619727"/>
            <a:ext cx="612223" cy="667273"/>
          </a:xfrm>
          <a:custGeom>
            <a:avLst/>
            <a:gdLst/>
            <a:ahLst/>
            <a:cxnLst/>
            <a:rect l="l" t="t" r="r" b="b"/>
            <a:pathLst>
              <a:path w="612223" h="667273">
                <a:moveTo>
                  <a:pt x="0" y="0"/>
                </a:moveTo>
                <a:lnTo>
                  <a:pt x="612222" y="0"/>
                </a:lnTo>
                <a:lnTo>
                  <a:pt x="612222" y="667273"/>
                </a:lnTo>
                <a:lnTo>
                  <a:pt x="0" y="6672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Freeform 11"/>
          <p:cNvSpPr/>
          <p:nvPr/>
        </p:nvSpPr>
        <p:spPr>
          <a:xfrm>
            <a:off x="599889" y="8685673"/>
            <a:ext cx="612223" cy="667273"/>
          </a:xfrm>
          <a:custGeom>
            <a:avLst/>
            <a:gdLst/>
            <a:ahLst/>
            <a:cxnLst/>
            <a:rect l="l" t="t" r="r" b="b"/>
            <a:pathLst>
              <a:path w="612223" h="667273">
                <a:moveTo>
                  <a:pt x="0" y="0"/>
                </a:moveTo>
                <a:lnTo>
                  <a:pt x="612222" y="0"/>
                </a:lnTo>
                <a:lnTo>
                  <a:pt x="612222" y="667272"/>
                </a:lnTo>
                <a:lnTo>
                  <a:pt x="0" y="6672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TextBox 12"/>
          <p:cNvSpPr txBox="1"/>
          <p:nvPr/>
        </p:nvSpPr>
        <p:spPr>
          <a:xfrm>
            <a:off x="2270396" y="5550545"/>
            <a:ext cx="410840" cy="887095"/>
          </a:xfrm>
          <a:prstGeom prst="rect">
            <a:avLst/>
          </a:prstGeom>
        </p:spPr>
        <p:txBody>
          <a:bodyPr lIns="0" tIns="0" rIns="0" bIns="0" rtlCol="0" anchor="t">
            <a:spAutoFit/>
          </a:bodyPr>
          <a:lstStyle/>
          <a:p>
            <a:pPr marL="0" lvl="0" indent="0" algn="ctr">
              <a:lnSpc>
                <a:spcPts val="7279"/>
              </a:lnSpc>
              <a:spcBef>
                <a:spcPct val="0"/>
              </a:spcBef>
            </a:pPr>
            <a:r>
              <a:rPr lang="en-US" sz="5199">
                <a:solidFill>
                  <a:srgbClr val="FFFFFF"/>
                </a:solidFill>
                <a:latin typeface="Canva Sans 2 Bold"/>
              </a:rPr>
              <a:t>4</a:t>
            </a:r>
          </a:p>
        </p:txBody>
      </p:sp>
      <p:sp>
        <p:nvSpPr>
          <p:cNvPr id="13" name="TextBox 13"/>
          <p:cNvSpPr txBox="1"/>
          <p:nvPr/>
        </p:nvSpPr>
        <p:spPr>
          <a:xfrm>
            <a:off x="416477" y="2625419"/>
            <a:ext cx="17286841" cy="7567294"/>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Canva Sans 2 Bold"/>
              </a:rPr>
              <a:t>FROM TEACHING COLLEGE: THE ULTIMATE GUIDE TO LECTURING, PRESENTING, AND ENGAGING STUDENTS </a:t>
            </a:r>
          </a:p>
          <a:p>
            <a:pPr algn="ctr">
              <a:lnSpc>
                <a:spcPts val="4480"/>
              </a:lnSpc>
              <a:spcBef>
                <a:spcPct val="0"/>
              </a:spcBef>
            </a:pPr>
            <a:r>
              <a:rPr lang="en-US" sz="3200">
                <a:solidFill>
                  <a:srgbClr val="000000"/>
                </a:solidFill>
                <a:latin typeface="Canva Sans 2"/>
              </a:rPr>
              <a:t>BY NORMAN ENG</a:t>
            </a:r>
          </a:p>
          <a:p>
            <a:pPr algn="ctr">
              <a:lnSpc>
                <a:spcPts val="4480"/>
              </a:lnSpc>
              <a:spcBef>
                <a:spcPct val="0"/>
              </a:spcBef>
            </a:pPr>
            <a:endParaRPr lang="en-US" sz="3200">
              <a:solidFill>
                <a:srgbClr val="000000"/>
              </a:solidFill>
              <a:latin typeface="Canva Sans 2"/>
            </a:endParaRPr>
          </a:p>
          <a:p>
            <a:pPr algn="just">
              <a:lnSpc>
                <a:spcPts val="4480"/>
              </a:lnSpc>
              <a:spcBef>
                <a:spcPct val="0"/>
              </a:spcBef>
            </a:pPr>
            <a:r>
              <a:rPr lang="en-US" sz="3200">
                <a:solidFill>
                  <a:srgbClr val="000000"/>
                </a:solidFill>
                <a:latin typeface="Canva Sans 2 Bold"/>
              </a:rPr>
              <a:t>Title/Essential Question: </a:t>
            </a:r>
          </a:p>
          <a:p>
            <a:pPr marL="626122" lvl="1" indent="-313061" algn="just">
              <a:lnSpc>
                <a:spcPts val="4060"/>
              </a:lnSpc>
              <a:buFont typeface="Arial"/>
              <a:buChar char="•"/>
            </a:pPr>
            <a:r>
              <a:rPr lang="en-US" sz="2900">
                <a:solidFill>
                  <a:srgbClr val="000000"/>
                </a:solidFill>
                <a:latin typeface="Canva Sans 2"/>
              </a:rPr>
              <a:t>How can [insert your niche concept/idea here] help you [insert desired outcome]?</a:t>
            </a:r>
          </a:p>
          <a:p>
            <a:pPr marL="626122" lvl="1" indent="-313061" algn="just">
              <a:lnSpc>
                <a:spcPts val="4060"/>
              </a:lnSpc>
              <a:buFont typeface="Arial"/>
              <a:buChar char="•"/>
            </a:pPr>
            <a:r>
              <a:rPr lang="en-US" sz="2900">
                <a:solidFill>
                  <a:srgbClr val="000000"/>
                </a:solidFill>
                <a:latin typeface="Canva Sans 2"/>
              </a:rPr>
              <a:t>Why is [insert your niche concept/idea here] an important part of [insert a competency or skill]?</a:t>
            </a:r>
          </a:p>
          <a:p>
            <a:pPr marL="626122" lvl="1" indent="-313061" algn="just">
              <a:lnSpc>
                <a:spcPts val="4060"/>
              </a:lnSpc>
              <a:buFont typeface="Arial"/>
              <a:buChar char="•"/>
            </a:pPr>
            <a:r>
              <a:rPr lang="en-US" sz="2900">
                <a:solidFill>
                  <a:srgbClr val="000000"/>
                </a:solidFill>
                <a:latin typeface="Canva Sans 2"/>
              </a:rPr>
              <a:t>Why is [insert your niche concept/idea here] important for [insert students’ potential career]?</a:t>
            </a:r>
          </a:p>
          <a:p>
            <a:pPr algn="just">
              <a:lnSpc>
                <a:spcPts val="4480"/>
              </a:lnSpc>
              <a:spcBef>
                <a:spcPct val="0"/>
              </a:spcBef>
            </a:pPr>
            <a:r>
              <a:rPr lang="en-US" sz="3200">
                <a:solidFill>
                  <a:srgbClr val="000000"/>
                </a:solidFill>
                <a:latin typeface="Canva Sans 2 Bold"/>
              </a:rPr>
              <a:t>Objective: Students will be able to:</a:t>
            </a:r>
          </a:p>
          <a:p>
            <a:pPr marL="647711" lvl="1" indent="-323856" algn="just">
              <a:lnSpc>
                <a:spcPts val="4200"/>
              </a:lnSpc>
              <a:buFont typeface="Arial"/>
              <a:buChar char="•"/>
            </a:pPr>
            <a:r>
              <a:rPr lang="en-US" sz="3000">
                <a:solidFill>
                  <a:srgbClr val="000000"/>
                </a:solidFill>
                <a:latin typeface="Canva Sans 2"/>
              </a:rPr>
              <a:t>What will they be able to do? Students will …</a:t>
            </a:r>
          </a:p>
          <a:p>
            <a:pPr marL="647711" lvl="1" indent="-323856" algn="just">
              <a:lnSpc>
                <a:spcPts val="4200"/>
              </a:lnSpc>
              <a:buFont typeface="Arial"/>
              <a:buChar char="•"/>
            </a:pPr>
            <a:r>
              <a:rPr lang="en-US" sz="3000">
                <a:solidFill>
                  <a:srgbClr val="000000"/>
                </a:solidFill>
                <a:latin typeface="Canva Sans 2"/>
              </a:rPr>
              <a:t>How will they accomplish this? By … </a:t>
            </a:r>
          </a:p>
          <a:p>
            <a:pPr marL="647711" lvl="1" indent="-323856" algn="just">
              <a:lnSpc>
                <a:spcPts val="4200"/>
              </a:lnSpc>
              <a:buFont typeface="Arial"/>
              <a:buChar char="•"/>
            </a:pPr>
            <a:r>
              <a:rPr lang="en-US" sz="3000">
                <a:solidFill>
                  <a:srgbClr val="000000"/>
                </a:solidFill>
                <a:latin typeface="Canva Sans 2"/>
              </a:rPr>
              <a:t>How does this benefit them? So that …</a:t>
            </a:r>
          </a:p>
          <a:p>
            <a:pPr algn="ctr">
              <a:lnSpc>
                <a:spcPts val="4480"/>
              </a:lnSpc>
              <a:spcBef>
                <a:spcPct val="0"/>
              </a:spcBef>
            </a:pPr>
            <a:endParaRPr lang="en-US" sz="3000">
              <a:solidFill>
                <a:srgbClr val="000000"/>
              </a:solidFill>
              <a:latin typeface="Canva Sans 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09542" y="5763525"/>
            <a:ext cx="1326322" cy="1348230"/>
          </a:xfrm>
          <a:custGeom>
            <a:avLst/>
            <a:gdLst/>
            <a:ahLst/>
            <a:cxnLst/>
            <a:rect l="l" t="t" r="r" b="b"/>
            <a:pathLst>
              <a:path w="1326322" h="1348230">
                <a:moveTo>
                  <a:pt x="0" y="0"/>
                </a:moveTo>
                <a:lnTo>
                  <a:pt x="1326321" y="0"/>
                </a:lnTo>
                <a:lnTo>
                  <a:pt x="1326321" y="1348231"/>
                </a:lnTo>
                <a:lnTo>
                  <a:pt x="0" y="13482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3851809" y="5763525"/>
            <a:ext cx="1204532" cy="1577129"/>
          </a:xfrm>
          <a:custGeom>
            <a:avLst/>
            <a:gdLst/>
            <a:ahLst/>
            <a:cxnLst/>
            <a:rect l="l" t="t" r="r" b="b"/>
            <a:pathLst>
              <a:path w="1204532" h="1577129">
                <a:moveTo>
                  <a:pt x="0" y="0"/>
                </a:moveTo>
                <a:lnTo>
                  <a:pt x="1204532" y="0"/>
                </a:lnTo>
                <a:lnTo>
                  <a:pt x="1204532" y="1577129"/>
                </a:lnTo>
                <a:lnTo>
                  <a:pt x="0" y="15771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6170766" y="5903279"/>
            <a:ext cx="1306214" cy="1437375"/>
          </a:xfrm>
          <a:custGeom>
            <a:avLst/>
            <a:gdLst/>
            <a:ahLst/>
            <a:cxnLst/>
            <a:rect l="l" t="t" r="r" b="b"/>
            <a:pathLst>
              <a:path w="1306214" h="1437375">
                <a:moveTo>
                  <a:pt x="0" y="0"/>
                </a:moveTo>
                <a:lnTo>
                  <a:pt x="1306214" y="0"/>
                </a:lnTo>
                <a:lnTo>
                  <a:pt x="1306214" y="1437375"/>
                </a:lnTo>
                <a:lnTo>
                  <a:pt x="0" y="14373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TextBox 5"/>
          <p:cNvSpPr txBox="1"/>
          <p:nvPr/>
        </p:nvSpPr>
        <p:spPr>
          <a:xfrm>
            <a:off x="261171" y="306207"/>
            <a:ext cx="18026829" cy="3829050"/>
          </a:xfrm>
          <a:prstGeom prst="rect">
            <a:avLst/>
          </a:prstGeom>
        </p:spPr>
        <p:txBody>
          <a:bodyPr lIns="0" tIns="0" rIns="0" bIns="0" rtlCol="0" anchor="t">
            <a:spAutoFit/>
          </a:bodyPr>
          <a:lstStyle/>
          <a:p>
            <a:pPr algn="r">
              <a:lnSpc>
                <a:spcPts val="7136"/>
              </a:lnSpc>
            </a:pPr>
            <a:r>
              <a:rPr lang="en-US" sz="5947">
                <a:solidFill>
                  <a:srgbClr val="FD6823"/>
                </a:solidFill>
                <a:latin typeface="Poppins Ultra-Bold"/>
              </a:rPr>
              <a:t>High Leverage Practices</a:t>
            </a:r>
          </a:p>
          <a:p>
            <a:pPr algn="r">
              <a:lnSpc>
                <a:spcPts val="7136"/>
              </a:lnSpc>
            </a:pPr>
            <a:r>
              <a:rPr lang="en-US" sz="5947">
                <a:solidFill>
                  <a:srgbClr val="FD6823"/>
                </a:solidFill>
                <a:latin typeface="Poppins Ultra-Bold"/>
              </a:rPr>
              <a:t>in lesson planning</a:t>
            </a:r>
          </a:p>
          <a:p>
            <a:pPr algn="ctr">
              <a:lnSpc>
                <a:spcPts val="7136"/>
              </a:lnSpc>
            </a:pPr>
            <a:endParaRPr lang="en-US" sz="5947">
              <a:solidFill>
                <a:srgbClr val="FD6823"/>
              </a:solidFill>
              <a:latin typeface="Poppins Ultra-Bold"/>
            </a:endParaRPr>
          </a:p>
          <a:p>
            <a:pPr algn="ctr">
              <a:lnSpc>
                <a:spcPts val="8336"/>
              </a:lnSpc>
            </a:pPr>
            <a:endParaRPr lang="en-US" sz="5947">
              <a:solidFill>
                <a:srgbClr val="FD6823"/>
              </a:solidFill>
              <a:latin typeface="Poppins Ultra-Bold"/>
            </a:endParaRPr>
          </a:p>
        </p:txBody>
      </p:sp>
      <p:sp>
        <p:nvSpPr>
          <p:cNvPr id="6" name="Freeform 6"/>
          <p:cNvSpPr/>
          <p:nvPr/>
        </p:nvSpPr>
        <p:spPr>
          <a:xfrm>
            <a:off x="-44940" y="8352036"/>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261171" y="7947013"/>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a:off x="-44940" y="7815889"/>
            <a:ext cx="612223" cy="667273"/>
          </a:xfrm>
          <a:custGeom>
            <a:avLst/>
            <a:gdLst/>
            <a:ahLst/>
            <a:cxnLst/>
            <a:rect l="l" t="t" r="r" b="b"/>
            <a:pathLst>
              <a:path w="612223" h="667273">
                <a:moveTo>
                  <a:pt x="0" y="0"/>
                </a:moveTo>
                <a:lnTo>
                  <a:pt x="612223" y="0"/>
                </a:lnTo>
                <a:lnTo>
                  <a:pt x="612223" y="667272"/>
                </a:lnTo>
                <a:lnTo>
                  <a:pt x="0" y="6672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416477" y="8352036"/>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a:off x="567283" y="9619727"/>
            <a:ext cx="612223" cy="667273"/>
          </a:xfrm>
          <a:custGeom>
            <a:avLst/>
            <a:gdLst/>
            <a:ahLst/>
            <a:cxnLst/>
            <a:rect l="l" t="t" r="r" b="b"/>
            <a:pathLst>
              <a:path w="612223" h="667273">
                <a:moveTo>
                  <a:pt x="0" y="0"/>
                </a:moveTo>
                <a:lnTo>
                  <a:pt x="612222" y="0"/>
                </a:lnTo>
                <a:lnTo>
                  <a:pt x="612222" y="667273"/>
                </a:lnTo>
                <a:lnTo>
                  <a:pt x="0" y="6672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Freeform 11"/>
          <p:cNvSpPr/>
          <p:nvPr/>
        </p:nvSpPr>
        <p:spPr>
          <a:xfrm>
            <a:off x="599889" y="8685673"/>
            <a:ext cx="612223" cy="667273"/>
          </a:xfrm>
          <a:custGeom>
            <a:avLst/>
            <a:gdLst/>
            <a:ahLst/>
            <a:cxnLst/>
            <a:rect l="l" t="t" r="r" b="b"/>
            <a:pathLst>
              <a:path w="612223" h="667273">
                <a:moveTo>
                  <a:pt x="0" y="0"/>
                </a:moveTo>
                <a:lnTo>
                  <a:pt x="612222" y="0"/>
                </a:lnTo>
                <a:lnTo>
                  <a:pt x="612222" y="667272"/>
                </a:lnTo>
                <a:lnTo>
                  <a:pt x="0" y="6672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TextBox 12"/>
          <p:cNvSpPr txBox="1"/>
          <p:nvPr/>
        </p:nvSpPr>
        <p:spPr>
          <a:xfrm>
            <a:off x="2270396" y="5550545"/>
            <a:ext cx="410840" cy="887095"/>
          </a:xfrm>
          <a:prstGeom prst="rect">
            <a:avLst/>
          </a:prstGeom>
        </p:spPr>
        <p:txBody>
          <a:bodyPr lIns="0" tIns="0" rIns="0" bIns="0" rtlCol="0" anchor="t">
            <a:spAutoFit/>
          </a:bodyPr>
          <a:lstStyle/>
          <a:p>
            <a:pPr marL="0" lvl="0" indent="0" algn="ctr">
              <a:lnSpc>
                <a:spcPts val="7279"/>
              </a:lnSpc>
              <a:spcBef>
                <a:spcPct val="0"/>
              </a:spcBef>
            </a:pPr>
            <a:r>
              <a:rPr lang="en-US" sz="5199">
                <a:solidFill>
                  <a:srgbClr val="FFFFFF"/>
                </a:solidFill>
                <a:latin typeface="Canva Sans 2 Bold"/>
              </a:rPr>
              <a:t>4</a:t>
            </a:r>
          </a:p>
        </p:txBody>
      </p:sp>
      <p:sp>
        <p:nvSpPr>
          <p:cNvPr id="13" name="TextBox 13"/>
          <p:cNvSpPr txBox="1"/>
          <p:nvPr/>
        </p:nvSpPr>
        <p:spPr>
          <a:xfrm>
            <a:off x="416477" y="2625419"/>
            <a:ext cx="17286841" cy="8405494"/>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Canva Sans 2 Bold"/>
              </a:rPr>
              <a:t>FROM TEACHING COLLEGE: THE ULTIMATE GUIDE TO LECTURING, PRESENTING, AND ENGAGING STUDENTS </a:t>
            </a:r>
          </a:p>
          <a:p>
            <a:pPr algn="ctr">
              <a:lnSpc>
                <a:spcPts val="4480"/>
              </a:lnSpc>
              <a:spcBef>
                <a:spcPct val="0"/>
              </a:spcBef>
            </a:pPr>
            <a:r>
              <a:rPr lang="en-US" sz="3200">
                <a:solidFill>
                  <a:srgbClr val="000000"/>
                </a:solidFill>
                <a:latin typeface="Canva Sans 2"/>
              </a:rPr>
              <a:t>BY NORMAN ENG</a:t>
            </a:r>
          </a:p>
          <a:p>
            <a:pPr algn="ctr">
              <a:lnSpc>
                <a:spcPts val="4480"/>
              </a:lnSpc>
              <a:spcBef>
                <a:spcPct val="0"/>
              </a:spcBef>
            </a:pPr>
            <a:endParaRPr lang="en-US" sz="3200">
              <a:solidFill>
                <a:srgbClr val="000000"/>
              </a:solidFill>
              <a:latin typeface="Canva Sans 2"/>
            </a:endParaRPr>
          </a:p>
          <a:p>
            <a:pPr algn="just">
              <a:lnSpc>
                <a:spcPts val="4480"/>
              </a:lnSpc>
              <a:spcBef>
                <a:spcPct val="0"/>
              </a:spcBef>
            </a:pPr>
            <a:r>
              <a:rPr lang="en-US" sz="3200">
                <a:solidFill>
                  <a:srgbClr val="000000"/>
                </a:solidFill>
                <a:latin typeface="Canva Sans 2 Bold"/>
              </a:rPr>
              <a:t>Beginning (Pre-Activity)</a:t>
            </a:r>
          </a:p>
          <a:p>
            <a:pPr algn="just">
              <a:lnSpc>
                <a:spcPts val="4480"/>
              </a:lnSpc>
              <a:spcBef>
                <a:spcPct val="0"/>
              </a:spcBef>
            </a:pPr>
            <a:r>
              <a:rPr lang="en-US" sz="3200">
                <a:solidFill>
                  <a:srgbClr val="000000"/>
                </a:solidFill>
                <a:latin typeface="Canva Sans 2 Bold"/>
              </a:rPr>
              <a:t>Opening: What opening will immediately and appropriately engage students? </a:t>
            </a:r>
          </a:p>
          <a:p>
            <a:pPr marL="690890" lvl="1" indent="-345445" algn="just">
              <a:lnSpc>
                <a:spcPts val="4480"/>
              </a:lnSpc>
              <a:buFont typeface="Arial"/>
              <a:buChar char="•"/>
            </a:pPr>
            <a:r>
              <a:rPr lang="en-US" sz="3200">
                <a:solidFill>
                  <a:srgbClr val="000000"/>
                </a:solidFill>
                <a:latin typeface="Canva Sans 2"/>
              </a:rPr>
              <a:t>Ask a thought-provoking question</a:t>
            </a:r>
          </a:p>
          <a:p>
            <a:pPr marL="690890" lvl="1" indent="-345445" algn="just">
              <a:lnSpc>
                <a:spcPts val="4480"/>
              </a:lnSpc>
              <a:buFont typeface="Arial"/>
              <a:buChar char="•"/>
            </a:pPr>
            <a:r>
              <a:rPr lang="en-US" sz="3200">
                <a:solidFill>
                  <a:srgbClr val="000000"/>
                </a:solidFill>
                <a:latin typeface="Canva Sans 2"/>
              </a:rPr>
              <a:t>Bring up an interesting fact or statistic</a:t>
            </a:r>
          </a:p>
          <a:p>
            <a:pPr marL="690890" lvl="1" indent="-345445" algn="just">
              <a:lnSpc>
                <a:spcPts val="4480"/>
              </a:lnSpc>
              <a:buFont typeface="Arial"/>
              <a:buChar char="•"/>
            </a:pPr>
            <a:r>
              <a:rPr lang="en-US" sz="3200">
                <a:solidFill>
                  <a:srgbClr val="000000"/>
                </a:solidFill>
                <a:latin typeface="Canva Sans 2"/>
              </a:rPr>
              <a:t>Tell a relevant story or anecdote</a:t>
            </a:r>
          </a:p>
          <a:p>
            <a:pPr marL="690890" lvl="1" indent="-345445" algn="just">
              <a:lnSpc>
                <a:spcPts val="4480"/>
              </a:lnSpc>
              <a:buFont typeface="Arial"/>
              <a:buChar char="•"/>
            </a:pPr>
            <a:r>
              <a:rPr lang="en-US" sz="3200">
                <a:solidFill>
                  <a:srgbClr val="000000"/>
                </a:solidFill>
                <a:latin typeface="Canva Sans 2"/>
              </a:rPr>
              <a:t>Use a relevant quote or saying</a:t>
            </a:r>
          </a:p>
          <a:p>
            <a:pPr marL="690890" lvl="1" indent="-345445" algn="just">
              <a:lnSpc>
                <a:spcPts val="4480"/>
              </a:lnSpc>
              <a:buFont typeface="Arial"/>
              <a:buChar char="•"/>
            </a:pPr>
            <a:r>
              <a:rPr lang="en-US" sz="3200">
                <a:solidFill>
                  <a:srgbClr val="000000"/>
                </a:solidFill>
                <a:latin typeface="Canva Sans 2"/>
              </a:rPr>
              <a:t>Start with an analogy (something students already know) </a:t>
            </a:r>
          </a:p>
          <a:p>
            <a:pPr marL="690890" lvl="1" indent="-345445" algn="just">
              <a:lnSpc>
                <a:spcPts val="4480"/>
              </a:lnSpc>
              <a:buFont typeface="Arial"/>
              <a:buChar char="•"/>
            </a:pPr>
            <a:r>
              <a:rPr lang="en-US" sz="3200">
                <a:solidFill>
                  <a:srgbClr val="000000"/>
                </a:solidFill>
                <a:latin typeface="Canva Sans 2"/>
              </a:rPr>
              <a:t>Open with a warm-up activity</a:t>
            </a:r>
          </a:p>
          <a:p>
            <a:pPr marL="690890" lvl="1" indent="-345445" algn="just">
              <a:lnSpc>
                <a:spcPts val="4480"/>
              </a:lnSpc>
              <a:buFont typeface="Arial"/>
              <a:buChar char="•"/>
            </a:pPr>
            <a:r>
              <a:rPr lang="en-US" sz="3200">
                <a:solidFill>
                  <a:srgbClr val="000000"/>
                </a:solidFill>
                <a:latin typeface="Canva Sans 2"/>
              </a:rPr>
              <a:t>Set the stage with a scenario </a:t>
            </a:r>
          </a:p>
          <a:p>
            <a:pPr algn="just">
              <a:lnSpc>
                <a:spcPts val="4480"/>
              </a:lnSpc>
            </a:pPr>
            <a:endParaRPr lang="en-US" sz="3200">
              <a:solidFill>
                <a:srgbClr val="000000"/>
              </a:solidFill>
              <a:latin typeface="Canva Sans 2"/>
            </a:endParaRPr>
          </a:p>
          <a:p>
            <a:pPr algn="ctr">
              <a:lnSpc>
                <a:spcPts val="4480"/>
              </a:lnSpc>
              <a:spcBef>
                <a:spcPct val="0"/>
              </a:spcBef>
            </a:pPr>
            <a:endParaRPr lang="en-US" sz="3200">
              <a:solidFill>
                <a:srgbClr val="000000"/>
              </a:solidFill>
              <a:latin typeface="Canva Sans 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09542" y="5763525"/>
            <a:ext cx="1326322" cy="1348230"/>
          </a:xfrm>
          <a:custGeom>
            <a:avLst/>
            <a:gdLst/>
            <a:ahLst/>
            <a:cxnLst/>
            <a:rect l="l" t="t" r="r" b="b"/>
            <a:pathLst>
              <a:path w="1326322" h="1348230">
                <a:moveTo>
                  <a:pt x="0" y="0"/>
                </a:moveTo>
                <a:lnTo>
                  <a:pt x="1326321" y="0"/>
                </a:lnTo>
                <a:lnTo>
                  <a:pt x="1326321" y="1348231"/>
                </a:lnTo>
                <a:lnTo>
                  <a:pt x="0" y="13482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3851809" y="5763525"/>
            <a:ext cx="1204532" cy="1577129"/>
          </a:xfrm>
          <a:custGeom>
            <a:avLst/>
            <a:gdLst/>
            <a:ahLst/>
            <a:cxnLst/>
            <a:rect l="l" t="t" r="r" b="b"/>
            <a:pathLst>
              <a:path w="1204532" h="1577129">
                <a:moveTo>
                  <a:pt x="0" y="0"/>
                </a:moveTo>
                <a:lnTo>
                  <a:pt x="1204532" y="0"/>
                </a:lnTo>
                <a:lnTo>
                  <a:pt x="1204532" y="1577129"/>
                </a:lnTo>
                <a:lnTo>
                  <a:pt x="0" y="15771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6170766" y="5903279"/>
            <a:ext cx="1306214" cy="1437375"/>
          </a:xfrm>
          <a:custGeom>
            <a:avLst/>
            <a:gdLst/>
            <a:ahLst/>
            <a:cxnLst/>
            <a:rect l="l" t="t" r="r" b="b"/>
            <a:pathLst>
              <a:path w="1306214" h="1437375">
                <a:moveTo>
                  <a:pt x="0" y="0"/>
                </a:moveTo>
                <a:lnTo>
                  <a:pt x="1306214" y="0"/>
                </a:lnTo>
                <a:lnTo>
                  <a:pt x="1306214" y="1437375"/>
                </a:lnTo>
                <a:lnTo>
                  <a:pt x="0" y="14373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TextBox 5"/>
          <p:cNvSpPr txBox="1"/>
          <p:nvPr/>
        </p:nvSpPr>
        <p:spPr>
          <a:xfrm>
            <a:off x="261171" y="306207"/>
            <a:ext cx="18026829" cy="3829050"/>
          </a:xfrm>
          <a:prstGeom prst="rect">
            <a:avLst/>
          </a:prstGeom>
        </p:spPr>
        <p:txBody>
          <a:bodyPr lIns="0" tIns="0" rIns="0" bIns="0" rtlCol="0" anchor="t">
            <a:spAutoFit/>
          </a:bodyPr>
          <a:lstStyle/>
          <a:p>
            <a:pPr algn="r">
              <a:lnSpc>
                <a:spcPts val="7136"/>
              </a:lnSpc>
            </a:pPr>
            <a:r>
              <a:rPr lang="en-US" sz="5947">
                <a:solidFill>
                  <a:srgbClr val="FD6823"/>
                </a:solidFill>
                <a:latin typeface="Poppins Ultra-Bold"/>
              </a:rPr>
              <a:t>High Leverage Practices</a:t>
            </a:r>
          </a:p>
          <a:p>
            <a:pPr algn="r">
              <a:lnSpc>
                <a:spcPts val="7136"/>
              </a:lnSpc>
            </a:pPr>
            <a:r>
              <a:rPr lang="en-US" sz="5947">
                <a:solidFill>
                  <a:srgbClr val="FD6823"/>
                </a:solidFill>
                <a:latin typeface="Poppins Ultra-Bold"/>
              </a:rPr>
              <a:t>in lesson planning</a:t>
            </a:r>
          </a:p>
          <a:p>
            <a:pPr algn="ctr">
              <a:lnSpc>
                <a:spcPts val="7136"/>
              </a:lnSpc>
            </a:pPr>
            <a:endParaRPr lang="en-US" sz="5947">
              <a:solidFill>
                <a:srgbClr val="FD6823"/>
              </a:solidFill>
              <a:latin typeface="Poppins Ultra-Bold"/>
            </a:endParaRPr>
          </a:p>
          <a:p>
            <a:pPr algn="ctr">
              <a:lnSpc>
                <a:spcPts val="8336"/>
              </a:lnSpc>
            </a:pPr>
            <a:endParaRPr lang="en-US" sz="5947">
              <a:solidFill>
                <a:srgbClr val="FD6823"/>
              </a:solidFill>
              <a:latin typeface="Poppins Ultra-Bold"/>
            </a:endParaRPr>
          </a:p>
        </p:txBody>
      </p:sp>
      <p:sp>
        <p:nvSpPr>
          <p:cNvPr id="6" name="Freeform 6"/>
          <p:cNvSpPr/>
          <p:nvPr/>
        </p:nvSpPr>
        <p:spPr>
          <a:xfrm>
            <a:off x="-44940" y="8352036"/>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261171" y="7947013"/>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a:off x="-44940" y="7815889"/>
            <a:ext cx="612223" cy="667273"/>
          </a:xfrm>
          <a:custGeom>
            <a:avLst/>
            <a:gdLst/>
            <a:ahLst/>
            <a:cxnLst/>
            <a:rect l="l" t="t" r="r" b="b"/>
            <a:pathLst>
              <a:path w="612223" h="667273">
                <a:moveTo>
                  <a:pt x="0" y="0"/>
                </a:moveTo>
                <a:lnTo>
                  <a:pt x="612223" y="0"/>
                </a:lnTo>
                <a:lnTo>
                  <a:pt x="612223" y="667272"/>
                </a:lnTo>
                <a:lnTo>
                  <a:pt x="0" y="6672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416477" y="8352036"/>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a:off x="567283" y="9619727"/>
            <a:ext cx="612223" cy="667273"/>
          </a:xfrm>
          <a:custGeom>
            <a:avLst/>
            <a:gdLst/>
            <a:ahLst/>
            <a:cxnLst/>
            <a:rect l="l" t="t" r="r" b="b"/>
            <a:pathLst>
              <a:path w="612223" h="667273">
                <a:moveTo>
                  <a:pt x="0" y="0"/>
                </a:moveTo>
                <a:lnTo>
                  <a:pt x="612222" y="0"/>
                </a:lnTo>
                <a:lnTo>
                  <a:pt x="612222" y="667273"/>
                </a:lnTo>
                <a:lnTo>
                  <a:pt x="0" y="6672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Freeform 11"/>
          <p:cNvSpPr/>
          <p:nvPr/>
        </p:nvSpPr>
        <p:spPr>
          <a:xfrm>
            <a:off x="599889" y="8685673"/>
            <a:ext cx="612223" cy="667273"/>
          </a:xfrm>
          <a:custGeom>
            <a:avLst/>
            <a:gdLst/>
            <a:ahLst/>
            <a:cxnLst/>
            <a:rect l="l" t="t" r="r" b="b"/>
            <a:pathLst>
              <a:path w="612223" h="667273">
                <a:moveTo>
                  <a:pt x="0" y="0"/>
                </a:moveTo>
                <a:lnTo>
                  <a:pt x="612222" y="0"/>
                </a:lnTo>
                <a:lnTo>
                  <a:pt x="612222" y="667272"/>
                </a:lnTo>
                <a:lnTo>
                  <a:pt x="0" y="6672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TextBox 12"/>
          <p:cNvSpPr txBox="1"/>
          <p:nvPr/>
        </p:nvSpPr>
        <p:spPr>
          <a:xfrm>
            <a:off x="2270396" y="5550545"/>
            <a:ext cx="410840" cy="887095"/>
          </a:xfrm>
          <a:prstGeom prst="rect">
            <a:avLst/>
          </a:prstGeom>
        </p:spPr>
        <p:txBody>
          <a:bodyPr lIns="0" tIns="0" rIns="0" bIns="0" rtlCol="0" anchor="t">
            <a:spAutoFit/>
          </a:bodyPr>
          <a:lstStyle/>
          <a:p>
            <a:pPr marL="0" lvl="0" indent="0" algn="ctr">
              <a:lnSpc>
                <a:spcPts val="7279"/>
              </a:lnSpc>
              <a:spcBef>
                <a:spcPct val="0"/>
              </a:spcBef>
            </a:pPr>
            <a:r>
              <a:rPr lang="en-US" sz="5199">
                <a:solidFill>
                  <a:srgbClr val="FFFFFF"/>
                </a:solidFill>
                <a:latin typeface="Canva Sans 2 Bold"/>
              </a:rPr>
              <a:t>4</a:t>
            </a:r>
          </a:p>
        </p:txBody>
      </p:sp>
      <p:sp>
        <p:nvSpPr>
          <p:cNvPr id="13" name="TextBox 13"/>
          <p:cNvSpPr txBox="1"/>
          <p:nvPr/>
        </p:nvSpPr>
        <p:spPr>
          <a:xfrm>
            <a:off x="416477" y="2625419"/>
            <a:ext cx="17286841" cy="8405494"/>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Canva Sans 2 Bold"/>
              </a:rPr>
              <a:t>FROM TEACHING COLLEGE: THE ULTIMATE GUIDE TO LECTURING, PRESENTING, AND ENGAGING STUDENTS </a:t>
            </a:r>
          </a:p>
          <a:p>
            <a:pPr algn="ctr">
              <a:lnSpc>
                <a:spcPts val="4480"/>
              </a:lnSpc>
              <a:spcBef>
                <a:spcPct val="0"/>
              </a:spcBef>
            </a:pPr>
            <a:r>
              <a:rPr lang="en-US" sz="3200">
                <a:solidFill>
                  <a:srgbClr val="000000"/>
                </a:solidFill>
                <a:latin typeface="Canva Sans 2"/>
              </a:rPr>
              <a:t>BY NORMAN ENG</a:t>
            </a:r>
          </a:p>
          <a:p>
            <a:pPr algn="ctr">
              <a:lnSpc>
                <a:spcPts val="4480"/>
              </a:lnSpc>
              <a:spcBef>
                <a:spcPct val="0"/>
              </a:spcBef>
            </a:pPr>
            <a:endParaRPr lang="en-US" sz="3200">
              <a:solidFill>
                <a:srgbClr val="000000"/>
              </a:solidFill>
              <a:latin typeface="Canva Sans 2"/>
            </a:endParaRPr>
          </a:p>
          <a:p>
            <a:pPr algn="just">
              <a:lnSpc>
                <a:spcPts val="4480"/>
              </a:lnSpc>
              <a:spcBef>
                <a:spcPct val="0"/>
              </a:spcBef>
            </a:pPr>
            <a:r>
              <a:rPr lang="en-US" sz="3200">
                <a:solidFill>
                  <a:srgbClr val="000000"/>
                </a:solidFill>
                <a:latin typeface="Canva Sans 2 Bold"/>
              </a:rPr>
              <a:t>Lecture (use responses below to plan lecture)</a:t>
            </a:r>
          </a:p>
          <a:p>
            <a:pPr algn="just">
              <a:lnSpc>
                <a:spcPts val="4480"/>
              </a:lnSpc>
              <a:spcBef>
                <a:spcPct val="0"/>
              </a:spcBef>
            </a:pPr>
            <a:r>
              <a:rPr lang="en-US" sz="3200">
                <a:solidFill>
                  <a:srgbClr val="000000"/>
                </a:solidFill>
                <a:latin typeface="Canva Sans 2"/>
              </a:rPr>
              <a:t>a.   What part of the topic will you focus on? (1–3 only)</a:t>
            </a:r>
          </a:p>
          <a:p>
            <a:pPr algn="just">
              <a:lnSpc>
                <a:spcPts val="4480"/>
              </a:lnSpc>
              <a:spcBef>
                <a:spcPct val="0"/>
              </a:spcBef>
            </a:pPr>
            <a:r>
              <a:rPr lang="en-US" sz="3200">
                <a:solidFill>
                  <a:srgbClr val="000000"/>
                </a:solidFill>
                <a:latin typeface="Canva Sans 2"/>
              </a:rPr>
              <a:t>b.   Why is this topic/concept/idea important?</a:t>
            </a:r>
          </a:p>
          <a:p>
            <a:pPr algn="just">
              <a:lnSpc>
                <a:spcPts val="4480"/>
              </a:lnSpc>
              <a:spcBef>
                <a:spcPct val="0"/>
              </a:spcBef>
            </a:pPr>
            <a:r>
              <a:rPr lang="en-US" sz="3200">
                <a:solidFill>
                  <a:srgbClr val="000000"/>
                </a:solidFill>
                <a:latin typeface="Canva Sans 2"/>
              </a:rPr>
              <a:t>c.   How can you make it relevant, meaningful, and/or easier to understand? (If possible, search for the underlying idea of the topic or the universal experience students can relate to.)</a:t>
            </a:r>
          </a:p>
          <a:p>
            <a:pPr algn="just">
              <a:lnSpc>
                <a:spcPts val="4480"/>
              </a:lnSpc>
              <a:spcBef>
                <a:spcPct val="0"/>
              </a:spcBef>
            </a:pPr>
            <a:r>
              <a:rPr lang="en-US" sz="3200">
                <a:solidFill>
                  <a:srgbClr val="000000"/>
                </a:solidFill>
                <a:latin typeface="Canva Sans 2"/>
              </a:rPr>
              <a:t>d.   How can you apply this topic/concept/idea to a student’s life?</a:t>
            </a:r>
          </a:p>
          <a:p>
            <a:pPr algn="just">
              <a:lnSpc>
                <a:spcPts val="4480"/>
              </a:lnSpc>
              <a:spcBef>
                <a:spcPct val="0"/>
              </a:spcBef>
            </a:pPr>
            <a:r>
              <a:rPr lang="en-US" sz="3200">
                <a:solidFill>
                  <a:srgbClr val="000000"/>
                </a:solidFill>
                <a:latin typeface="Canva Sans 2"/>
              </a:rPr>
              <a:t>e.   How will you deliver your lecture? Will you use slides? </a:t>
            </a:r>
          </a:p>
          <a:p>
            <a:pPr algn="just">
              <a:lnSpc>
                <a:spcPts val="4480"/>
              </a:lnSpc>
            </a:pPr>
            <a:endParaRPr lang="en-US" sz="3200">
              <a:solidFill>
                <a:srgbClr val="000000"/>
              </a:solidFill>
              <a:latin typeface="Canva Sans 2"/>
            </a:endParaRPr>
          </a:p>
          <a:p>
            <a:pPr algn="just">
              <a:lnSpc>
                <a:spcPts val="4480"/>
              </a:lnSpc>
            </a:pPr>
            <a:endParaRPr lang="en-US" sz="3200">
              <a:solidFill>
                <a:srgbClr val="000000"/>
              </a:solidFill>
              <a:latin typeface="Canva Sans 2"/>
            </a:endParaRPr>
          </a:p>
          <a:p>
            <a:pPr algn="ctr">
              <a:lnSpc>
                <a:spcPts val="4480"/>
              </a:lnSpc>
              <a:spcBef>
                <a:spcPct val="0"/>
              </a:spcBef>
            </a:pPr>
            <a:endParaRPr lang="en-US" sz="3200">
              <a:solidFill>
                <a:srgbClr val="000000"/>
              </a:solidFill>
              <a:latin typeface="Canva Sans 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09542" y="5763525"/>
            <a:ext cx="1326322" cy="1348230"/>
          </a:xfrm>
          <a:custGeom>
            <a:avLst/>
            <a:gdLst/>
            <a:ahLst/>
            <a:cxnLst/>
            <a:rect l="l" t="t" r="r" b="b"/>
            <a:pathLst>
              <a:path w="1326322" h="1348230">
                <a:moveTo>
                  <a:pt x="0" y="0"/>
                </a:moveTo>
                <a:lnTo>
                  <a:pt x="1326321" y="0"/>
                </a:lnTo>
                <a:lnTo>
                  <a:pt x="1326321" y="1348231"/>
                </a:lnTo>
                <a:lnTo>
                  <a:pt x="0" y="13482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3851809" y="5763525"/>
            <a:ext cx="1204532" cy="1577129"/>
          </a:xfrm>
          <a:custGeom>
            <a:avLst/>
            <a:gdLst/>
            <a:ahLst/>
            <a:cxnLst/>
            <a:rect l="l" t="t" r="r" b="b"/>
            <a:pathLst>
              <a:path w="1204532" h="1577129">
                <a:moveTo>
                  <a:pt x="0" y="0"/>
                </a:moveTo>
                <a:lnTo>
                  <a:pt x="1204532" y="0"/>
                </a:lnTo>
                <a:lnTo>
                  <a:pt x="1204532" y="1577129"/>
                </a:lnTo>
                <a:lnTo>
                  <a:pt x="0" y="15771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6170766" y="5903279"/>
            <a:ext cx="1306214" cy="1437375"/>
          </a:xfrm>
          <a:custGeom>
            <a:avLst/>
            <a:gdLst/>
            <a:ahLst/>
            <a:cxnLst/>
            <a:rect l="l" t="t" r="r" b="b"/>
            <a:pathLst>
              <a:path w="1306214" h="1437375">
                <a:moveTo>
                  <a:pt x="0" y="0"/>
                </a:moveTo>
                <a:lnTo>
                  <a:pt x="1306214" y="0"/>
                </a:lnTo>
                <a:lnTo>
                  <a:pt x="1306214" y="1437375"/>
                </a:lnTo>
                <a:lnTo>
                  <a:pt x="0" y="14373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TextBox 5"/>
          <p:cNvSpPr txBox="1"/>
          <p:nvPr/>
        </p:nvSpPr>
        <p:spPr>
          <a:xfrm>
            <a:off x="261171" y="306207"/>
            <a:ext cx="18026829" cy="3829050"/>
          </a:xfrm>
          <a:prstGeom prst="rect">
            <a:avLst/>
          </a:prstGeom>
        </p:spPr>
        <p:txBody>
          <a:bodyPr lIns="0" tIns="0" rIns="0" bIns="0" rtlCol="0" anchor="t">
            <a:spAutoFit/>
          </a:bodyPr>
          <a:lstStyle/>
          <a:p>
            <a:pPr algn="r">
              <a:lnSpc>
                <a:spcPts val="7136"/>
              </a:lnSpc>
            </a:pPr>
            <a:r>
              <a:rPr lang="en-US" sz="5947">
                <a:solidFill>
                  <a:srgbClr val="FD6823"/>
                </a:solidFill>
                <a:latin typeface="Poppins Ultra-Bold"/>
              </a:rPr>
              <a:t>High Leverage Practices</a:t>
            </a:r>
          </a:p>
          <a:p>
            <a:pPr algn="r">
              <a:lnSpc>
                <a:spcPts val="7136"/>
              </a:lnSpc>
            </a:pPr>
            <a:r>
              <a:rPr lang="en-US" sz="5947">
                <a:solidFill>
                  <a:srgbClr val="FD6823"/>
                </a:solidFill>
                <a:latin typeface="Poppins Ultra-Bold"/>
              </a:rPr>
              <a:t>in lesson planning</a:t>
            </a:r>
          </a:p>
          <a:p>
            <a:pPr algn="ctr">
              <a:lnSpc>
                <a:spcPts val="7136"/>
              </a:lnSpc>
            </a:pPr>
            <a:endParaRPr lang="en-US" sz="5947">
              <a:solidFill>
                <a:srgbClr val="FD6823"/>
              </a:solidFill>
              <a:latin typeface="Poppins Ultra-Bold"/>
            </a:endParaRPr>
          </a:p>
          <a:p>
            <a:pPr algn="ctr">
              <a:lnSpc>
                <a:spcPts val="8336"/>
              </a:lnSpc>
            </a:pPr>
            <a:endParaRPr lang="en-US" sz="5947">
              <a:solidFill>
                <a:srgbClr val="FD6823"/>
              </a:solidFill>
              <a:latin typeface="Poppins Ultra-Bold"/>
            </a:endParaRPr>
          </a:p>
        </p:txBody>
      </p:sp>
      <p:sp>
        <p:nvSpPr>
          <p:cNvPr id="6" name="Freeform 6"/>
          <p:cNvSpPr/>
          <p:nvPr/>
        </p:nvSpPr>
        <p:spPr>
          <a:xfrm>
            <a:off x="-44940" y="8352036"/>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261171" y="7947013"/>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a:off x="-44940" y="7815889"/>
            <a:ext cx="612223" cy="667273"/>
          </a:xfrm>
          <a:custGeom>
            <a:avLst/>
            <a:gdLst/>
            <a:ahLst/>
            <a:cxnLst/>
            <a:rect l="l" t="t" r="r" b="b"/>
            <a:pathLst>
              <a:path w="612223" h="667273">
                <a:moveTo>
                  <a:pt x="0" y="0"/>
                </a:moveTo>
                <a:lnTo>
                  <a:pt x="612223" y="0"/>
                </a:lnTo>
                <a:lnTo>
                  <a:pt x="612223" y="667272"/>
                </a:lnTo>
                <a:lnTo>
                  <a:pt x="0" y="6672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416477" y="8352036"/>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a:off x="567283" y="9619727"/>
            <a:ext cx="612223" cy="667273"/>
          </a:xfrm>
          <a:custGeom>
            <a:avLst/>
            <a:gdLst/>
            <a:ahLst/>
            <a:cxnLst/>
            <a:rect l="l" t="t" r="r" b="b"/>
            <a:pathLst>
              <a:path w="612223" h="667273">
                <a:moveTo>
                  <a:pt x="0" y="0"/>
                </a:moveTo>
                <a:lnTo>
                  <a:pt x="612222" y="0"/>
                </a:lnTo>
                <a:lnTo>
                  <a:pt x="612222" y="667273"/>
                </a:lnTo>
                <a:lnTo>
                  <a:pt x="0" y="6672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Freeform 11"/>
          <p:cNvSpPr/>
          <p:nvPr/>
        </p:nvSpPr>
        <p:spPr>
          <a:xfrm>
            <a:off x="599889" y="8685673"/>
            <a:ext cx="612223" cy="667273"/>
          </a:xfrm>
          <a:custGeom>
            <a:avLst/>
            <a:gdLst/>
            <a:ahLst/>
            <a:cxnLst/>
            <a:rect l="l" t="t" r="r" b="b"/>
            <a:pathLst>
              <a:path w="612223" h="667273">
                <a:moveTo>
                  <a:pt x="0" y="0"/>
                </a:moveTo>
                <a:lnTo>
                  <a:pt x="612222" y="0"/>
                </a:lnTo>
                <a:lnTo>
                  <a:pt x="612222" y="667272"/>
                </a:lnTo>
                <a:lnTo>
                  <a:pt x="0" y="6672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TextBox 12"/>
          <p:cNvSpPr txBox="1"/>
          <p:nvPr/>
        </p:nvSpPr>
        <p:spPr>
          <a:xfrm>
            <a:off x="2270396" y="5550545"/>
            <a:ext cx="410840" cy="887095"/>
          </a:xfrm>
          <a:prstGeom prst="rect">
            <a:avLst/>
          </a:prstGeom>
        </p:spPr>
        <p:txBody>
          <a:bodyPr lIns="0" tIns="0" rIns="0" bIns="0" rtlCol="0" anchor="t">
            <a:spAutoFit/>
          </a:bodyPr>
          <a:lstStyle/>
          <a:p>
            <a:pPr marL="0" lvl="0" indent="0" algn="ctr">
              <a:lnSpc>
                <a:spcPts val="7279"/>
              </a:lnSpc>
              <a:spcBef>
                <a:spcPct val="0"/>
              </a:spcBef>
            </a:pPr>
            <a:r>
              <a:rPr lang="en-US" sz="5199">
                <a:solidFill>
                  <a:srgbClr val="FFFFFF"/>
                </a:solidFill>
                <a:latin typeface="Canva Sans 2 Bold"/>
              </a:rPr>
              <a:t>4</a:t>
            </a:r>
          </a:p>
        </p:txBody>
      </p:sp>
      <p:sp>
        <p:nvSpPr>
          <p:cNvPr id="13" name="TextBox 13"/>
          <p:cNvSpPr txBox="1"/>
          <p:nvPr/>
        </p:nvSpPr>
        <p:spPr>
          <a:xfrm>
            <a:off x="416477" y="2625419"/>
            <a:ext cx="17286841" cy="8405494"/>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Canva Sans 2 Bold"/>
              </a:rPr>
              <a:t>FROM TEACHING COLLEGE: THE ULTIMATE GUIDE TO LECTURING, PRESENTING, AND ENGAGING STUDENTS </a:t>
            </a:r>
          </a:p>
          <a:p>
            <a:pPr algn="ctr">
              <a:lnSpc>
                <a:spcPts val="4480"/>
              </a:lnSpc>
              <a:spcBef>
                <a:spcPct val="0"/>
              </a:spcBef>
            </a:pPr>
            <a:r>
              <a:rPr lang="en-US" sz="3200">
                <a:solidFill>
                  <a:srgbClr val="000000"/>
                </a:solidFill>
                <a:latin typeface="Canva Sans 2"/>
              </a:rPr>
              <a:t>BY NORMAN ENG</a:t>
            </a:r>
          </a:p>
          <a:p>
            <a:pPr algn="ctr">
              <a:lnSpc>
                <a:spcPts val="4480"/>
              </a:lnSpc>
              <a:spcBef>
                <a:spcPct val="0"/>
              </a:spcBef>
            </a:pPr>
            <a:endParaRPr lang="en-US" sz="3200">
              <a:solidFill>
                <a:srgbClr val="000000"/>
              </a:solidFill>
              <a:latin typeface="Canva Sans 2"/>
            </a:endParaRPr>
          </a:p>
          <a:p>
            <a:pPr algn="just">
              <a:lnSpc>
                <a:spcPts val="4480"/>
              </a:lnSpc>
              <a:spcBef>
                <a:spcPct val="0"/>
              </a:spcBef>
            </a:pPr>
            <a:r>
              <a:rPr lang="en-US" sz="3200">
                <a:solidFill>
                  <a:srgbClr val="000000"/>
                </a:solidFill>
                <a:latin typeface="Canva Sans 2 Bold"/>
              </a:rPr>
              <a:t>Lecture (use responses below to plan lecture)</a:t>
            </a:r>
          </a:p>
          <a:p>
            <a:pPr algn="just">
              <a:lnSpc>
                <a:spcPts val="4480"/>
              </a:lnSpc>
              <a:spcBef>
                <a:spcPct val="0"/>
              </a:spcBef>
            </a:pPr>
            <a:r>
              <a:rPr lang="en-US" sz="3200">
                <a:solidFill>
                  <a:srgbClr val="000000"/>
                </a:solidFill>
                <a:latin typeface="Canva Sans 2"/>
              </a:rPr>
              <a:t>a.   What part of the topic will you focus on? (1–3 only)</a:t>
            </a:r>
          </a:p>
          <a:p>
            <a:pPr algn="just">
              <a:lnSpc>
                <a:spcPts val="4480"/>
              </a:lnSpc>
              <a:spcBef>
                <a:spcPct val="0"/>
              </a:spcBef>
            </a:pPr>
            <a:r>
              <a:rPr lang="en-US" sz="3200">
                <a:solidFill>
                  <a:srgbClr val="000000"/>
                </a:solidFill>
                <a:latin typeface="Canva Sans 2"/>
              </a:rPr>
              <a:t>b.   Why is this topic/concept/idea important?</a:t>
            </a:r>
          </a:p>
          <a:p>
            <a:pPr algn="just">
              <a:lnSpc>
                <a:spcPts val="4480"/>
              </a:lnSpc>
              <a:spcBef>
                <a:spcPct val="0"/>
              </a:spcBef>
            </a:pPr>
            <a:r>
              <a:rPr lang="en-US" sz="3200">
                <a:solidFill>
                  <a:srgbClr val="000000"/>
                </a:solidFill>
                <a:latin typeface="Canva Sans 2"/>
              </a:rPr>
              <a:t>c.   How can you make it relevant, meaningful, and/or easier to understand? (If possible, search for the underlying idea of the topic or the universal experience students can relate to.)</a:t>
            </a:r>
          </a:p>
          <a:p>
            <a:pPr algn="just">
              <a:lnSpc>
                <a:spcPts val="4480"/>
              </a:lnSpc>
              <a:spcBef>
                <a:spcPct val="0"/>
              </a:spcBef>
            </a:pPr>
            <a:r>
              <a:rPr lang="en-US" sz="3200">
                <a:solidFill>
                  <a:srgbClr val="000000"/>
                </a:solidFill>
                <a:latin typeface="Canva Sans 2"/>
              </a:rPr>
              <a:t>d.   How can you apply this topic/concept/idea to a student’s life?</a:t>
            </a:r>
          </a:p>
          <a:p>
            <a:pPr algn="just">
              <a:lnSpc>
                <a:spcPts val="4480"/>
              </a:lnSpc>
              <a:spcBef>
                <a:spcPct val="0"/>
              </a:spcBef>
            </a:pPr>
            <a:r>
              <a:rPr lang="en-US" sz="3200">
                <a:solidFill>
                  <a:srgbClr val="000000"/>
                </a:solidFill>
                <a:latin typeface="Canva Sans 2"/>
              </a:rPr>
              <a:t>e.   How will you deliver your lecture? Will you use slides? </a:t>
            </a:r>
          </a:p>
          <a:p>
            <a:pPr algn="just">
              <a:lnSpc>
                <a:spcPts val="4480"/>
              </a:lnSpc>
            </a:pPr>
            <a:endParaRPr lang="en-US" sz="3200">
              <a:solidFill>
                <a:srgbClr val="000000"/>
              </a:solidFill>
              <a:latin typeface="Canva Sans 2"/>
            </a:endParaRPr>
          </a:p>
          <a:p>
            <a:pPr algn="just">
              <a:lnSpc>
                <a:spcPts val="4480"/>
              </a:lnSpc>
            </a:pPr>
            <a:endParaRPr lang="en-US" sz="3200">
              <a:solidFill>
                <a:srgbClr val="000000"/>
              </a:solidFill>
              <a:latin typeface="Canva Sans 2"/>
            </a:endParaRPr>
          </a:p>
          <a:p>
            <a:pPr algn="ctr">
              <a:lnSpc>
                <a:spcPts val="4480"/>
              </a:lnSpc>
              <a:spcBef>
                <a:spcPct val="0"/>
              </a:spcBef>
            </a:pPr>
            <a:endParaRPr lang="en-US" sz="3200">
              <a:solidFill>
                <a:srgbClr val="000000"/>
              </a:solidFill>
              <a:latin typeface="Canva Sans 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09542" y="5763525"/>
            <a:ext cx="1326322" cy="1348230"/>
          </a:xfrm>
          <a:custGeom>
            <a:avLst/>
            <a:gdLst/>
            <a:ahLst/>
            <a:cxnLst/>
            <a:rect l="l" t="t" r="r" b="b"/>
            <a:pathLst>
              <a:path w="1326322" h="1348230">
                <a:moveTo>
                  <a:pt x="0" y="0"/>
                </a:moveTo>
                <a:lnTo>
                  <a:pt x="1326321" y="0"/>
                </a:lnTo>
                <a:lnTo>
                  <a:pt x="1326321" y="1348231"/>
                </a:lnTo>
                <a:lnTo>
                  <a:pt x="0" y="13482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3851809" y="5763525"/>
            <a:ext cx="1204532" cy="1577129"/>
          </a:xfrm>
          <a:custGeom>
            <a:avLst/>
            <a:gdLst/>
            <a:ahLst/>
            <a:cxnLst/>
            <a:rect l="l" t="t" r="r" b="b"/>
            <a:pathLst>
              <a:path w="1204532" h="1577129">
                <a:moveTo>
                  <a:pt x="0" y="0"/>
                </a:moveTo>
                <a:lnTo>
                  <a:pt x="1204532" y="0"/>
                </a:lnTo>
                <a:lnTo>
                  <a:pt x="1204532" y="1577129"/>
                </a:lnTo>
                <a:lnTo>
                  <a:pt x="0" y="15771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6170766" y="5903279"/>
            <a:ext cx="1306214" cy="1437375"/>
          </a:xfrm>
          <a:custGeom>
            <a:avLst/>
            <a:gdLst/>
            <a:ahLst/>
            <a:cxnLst/>
            <a:rect l="l" t="t" r="r" b="b"/>
            <a:pathLst>
              <a:path w="1306214" h="1437375">
                <a:moveTo>
                  <a:pt x="0" y="0"/>
                </a:moveTo>
                <a:lnTo>
                  <a:pt x="1306214" y="0"/>
                </a:lnTo>
                <a:lnTo>
                  <a:pt x="1306214" y="1437375"/>
                </a:lnTo>
                <a:lnTo>
                  <a:pt x="0" y="14373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TextBox 5"/>
          <p:cNvSpPr txBox="1"/>
          <p:nvPr/>
        </p:nvSpPr>
        <p:spPr>
          <a:xfrm>
            <a:off x="261171" y="306207"/>
            <a:ext cx="18026829" cy="3829050"/>
          </a:xfrm>
          <a:prstGeom prst="rect">
            <a:avLst/>
          </a:prstGeom>
        </p:spPr>
        <p:txBody>
          <a:bodyPr lIns="0" tIns="0" rIns="0" bIns="0" rtlCol="0" anchor="t">
            <a:spAutoFit/>
          </a:bodyPr>
          <a:lstStyle/>
          <a:p>
            <a:pPr algn="r">
              <a:lnSpc>
                <a:spcPts val="7136"/>
              </a:lnSpc>
            </a:pPr>
            <a:r>
              <a:rPr lang="en-US" sz="5947">
                <a:solidFill>
                  <a:srgbClr val="FD6823"/>
                </a:solidFill>
                <a:latin typeface="Poppins Ultra-Bold"/>
              </a:rPr>
              <a:t>High Leverage Practices</a:t>
            </a:r>
          </a:p>
          <a:p>
            <a:pPr algn="r">
              <a:lnSpc>
                <a:spcPts val="7136"/>
              </a:lnSpc>
            </a:pPr>
            <a:r>
              <a:rPr lang="en-US" sz="5947">
                <a:solidFill>
                  <a:srgbClr val="FD6823"/>
                </a:solidFill>
                <a:latin typeface="Poppins Ultra-Bold"/>
              </a:rPr>
              <a:t>in lesson planning</a:t>
            </a:r>
          </a:p>
          <a:p>
            <a:pPr algn="ctr">
              <a:lnSpc>
                <a:spcPts val="7136"/>
              </a:lnSpc>
            </a:pPr>
            <a:endParaRPr lang="en-US" sz="5947">
              <a:solidFill>
                <a:srgbClr val="FD6823"/>
              </a:solidFill>
              <a:latin typeface="Poppins Ultra-Bold"/>
            </a:endParaRPr>
          </a:p>
          <a:p>
            <a:pPr algn="ctr">
              <a:lnSpc>
                <a:spcPts val="8336"/>
              </a:lnSpc>
            </a:pPr>
            <a:endParaRPr lang="en-US" sz="5947">
              <a:solidFill>
                <a:srgbClr val="FD6823"/>
              </a:solidFill>
              <a:latin typeface="Poppins Ultra-Bold"/>
            </a:endParaRPr>
          </a:p>
        </p:txBody>
      </p:sp>
      <p:sp>
        <p:nvSpPr>
          <p:cNvPr id="6" name="Freeform 6"/>
          <p:cNvSpPr/>
          <p:nvPr/>
        </p:nvSpPr>
        <p:spPr>
          <a:xfrm>
            <a:off x="-44940" y="8352036"/>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261171" y="7947013"/>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a:off x="-44940" y="7815889"/>
            <a:ext cx="612223" cy="667273"/>
          </a:xfrm>
          <a:custGeom>
            <a:avLst/>
            <a:gdLst/>
            <a:ahLst/>
            <a:cxnLst/>
            <a:rect l="l" t="t" r="r" b="b"/>
            <a:pathLst>
              <a:path w="612223" h="667273">
                <a:moveTo>
                  <a:pt x="0" y="0"/>
                </a:moveTo>
                <a:lnTo>
                  <a:pt x="612223" y="0"/>
                </a:lnTo>
                <a:lnTo>
                  <a:pt x="612223" y="667272"/>
                </a:lnTo>
                <a:lnTo>
                  <a:pt x="0" y="6672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416477" y="8352036"/>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a:off x="567283" y="9619727"/>
            <a:ext cx="612223" cy="667273"/>
          </a:xfrm>
          <a:custGeom>
            <a:avLst/>
            <a:gdLst/>
            <a:ahLst/>
            <a:cxnLst/>
            <a:rect l="l" t="t" r="r" b="b"/>
            <a:pathLst>
              <a:path w="612223" h="667273">
                <a:moveTo>
                  <a:pt x="0" y="0"/>
                </a:moveTo>
                <a:lnTo>
                  <a:pt x="612222" y="0"/>
                </a:lnTo>
                <a:lnTo>
                  <a:pt x="612222" y="667273"/>
                </a:lnTo>
                <a:lnTo>
                  <a:pt x="0" y="6672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Freeform 11"/>
          <p:cNvSpPr/>
          <p:nvPr/>
        </p:nvSpPr>
        <p:spPr>
          <a:xfrm>
            <a:off x="599889" y="8685673"/>
            <a:ext cx="612223" cy="667273"/>
          </a:xfrm>
          <a:custGeom>
            <a:avLst/>
            <a:gdLst/>
            <a:ahLst/>
            <a:cxnLst/>
            <a:rect l="l" t="t" r="r" b="b"/>
            <a:pathLst>
              <a:path w="612223" h="667273">
                <a:moveTo>
                  <a:pt x="0" y="0"/>
                </a:moveTo>
                <a:lnTo>
                  <a:pt x="612222" y="0"/>
                </a:lnTo>
                <a:lnTo>
                  <a:pt x="612222" y="667272"/>
                </a:lnTo>
                <a:lnTo>
                  <a:pt x="0" y="6672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TextBox 12"/>
          <p:cNvSpPr txBox="1"/>
          <p:nvPr/>
        </p:nvSpPr>
        <p:spPr>
          <a:xfrm>
            <a:off x="2270396" y="5550545"/>
            <a:ext cx="410840" cy="887095"/>
          </a:xfrm>
          <a:prstGeom prst="rect">
            <a:avLst/>
          </a:prstGeom>
        </p:spPr>
        <p:txBody>
          <a:bodyPr lIns="0" tIns="0" rIns="0" bIns="0" rtlCol="0" anchor="t">
            <a:spAutoFit/>
          </a:bodyPr>
          <a:lstStyle/>
          <a:p>
            <a:pPr marL="0" lvl="0" indent="0" algn="ctr">
              <a:lnSpc>
                <a:spcPts val="7279"/>
              </a:lnSpc>
              <a:spcBef>
                <a:spcPct val="0"/>
              </a:spcBef>
            </a:pPr>
            <a:r>
              <a:rPr lang="en-US" sz="5199">
                <a:solidFill>
                  <a:srgbClr val="FFFFFF"/>
                </a:solidFill>
                <a:latin typeface="Canva Sans 2 Bold"/>
              </a:rPr>
              <a:t>4</a:t>
            </a:r>
          </a:p>
        </p:txBody>
      </p:sp>
      <p:sp>
        <p:nvSpPr>
          <p:cNvPr id="13" name="TextBox 13"/>
          <p:cNvSpPr txBox="1"/>
          <p:nvPr/>
        </p:nvSpPr>
        <p:spPr>
          <a:xfrm>
            <a:off x="416477" y="2313994"/>
            <a:ext cx="17286841" cy="9996169"/>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Canva Sans 2 Bold"/>
              </a:rPr>
              <a:t>FROM TEACHING COLLEGE: THE ULTIMATE GUIDE TO LECTURING, PRESENTING, AND ENGAGING STUDENTS </a:t>
            </a:r>
          </a:p>
          <a:p>
            <a:pPr algn="ctr">
              <a:lnSpc>
                <a:spcPts val="4480"/>
              </a:lnSpc>
              <a:spcBef>
                <a:spcPct val="0"/>
              </a:spcBef>
            </a:pPr>
            <a:r>
              <a:rPr lang="en-US" sz="3200">
                <a:solidFill>
                  <a:srgbClr val="000000"/>
                </a:solidFill>
                <a:latin typeface="Canva Sans 2"/>
              </a:rPr>
              <a:t>BY NORMAN ENG</a:t>
            </a:r>
          </a:p>
          <a:p>
            <a:pPr algn="ctr">
              <a:lnSpc>
                <a:spcPts val="4620"/>
              </a:lnSpc>
              <a:spcBef>
                <a:spcPct val="0"/>
              </a:spcBef>
            </a:pPr>
            <a:endParaRPr lang="en-US" sz="3200">
              <a:solidFill>
                <a:srgbClr val="000000"/>
              </a:solidFill>
              <a:latin typeface="Canva Sans 2"/>
            </a:endParaRPr>
          </a:p>
          <a:p>
            <a:pPr algn="just">
              <a:lnSpc>
                <a:spcPts val="3220"/>
              </a:lnSpc>
              <a:spcBef>
                <a:spcPct val="0"/>
              </a:spcBef>
            </a:pPr>
            <a:r>
              <a:rPr lang="en-US" sz="2300">
                <a:solidFill>
                  <a:srgbClr val="000000"/>
                </a:solidFill>
                <a:latin typeface="Canva Sans 2 Bold"/>
              </a:rPr>
              <a:t>Guided Practice (if applicable; mainly for problem-solving courses, like STEM)</a:t>
            </a:r>
          </a:p>
          <a:p>
            <a:pPr algn="just">
              <a:lnSpc>
                <a:spcPts val="3080"/>
              </a:lnSpc>
              <a:spcBef>
                <a:spcPct val="0"/>
              </a:spcBef>
            </a:pPr>
            <a:r>
              <a:rPr lang="en-US" sz="2200">
                <a:solidFill>
                  <a:srgbClr val="000000"/>
                </a:solidFill>
                <a:latin typeface="Canva Sans 2"/>
              </a:rPr>
              <a:t>How will you help students practice what you have just taught? Will you pair students? How will you assess their understanding? </a:t>
            </a:r>
          </a:p>
          <a:p>
            <a:pPr algn="just">
              <a:lnSpc>
                <a:spcPts val="3080"/>
              </a:lnSpc>
              <a:spcBef>
                <a:spcPct val="0"/>
              </a:spcBef>
            </a:pPr>
            <a:r>
              <a:rPr lang="en-US" sz="2200">
                <a:solidFill>
                  <a:srgbClr val="000000"/>
                </a:solidFill>
                <a:latin typeface="Canva Sans 2"/>
              </a:rPr>
              <a:t>Turn-and-talk (with partner)</a:t>
            </a:r>
          </a:p>
          <a:p>
            <a:pPr algn="just">
              <a:lnSpc>
                <a:spcPts val="3080"/>
              </a:lnSpc>
              <a:spcBef>
                <a:spcPct val="0"/>
              </a:spcBef>
            </a:pPr>
            <a:endParaRPr lang="en-US" sz="2200">
              <a:solidFill>
                <a:srgbClr val="000000"/>
              </a:solidFill>
              <a:latin typeface="Canva Sans 2"/>
            </a:endParaRPr>
          </a:p>
          <a:p>
            <a:pPr algn="just">
              <a:lnSpc>
                <a:spcPts val="3360"/>
              </a:lnSpc>
              <a:spcBef>
                <a:spcPct val="0"/>
              </a:spcBef>
            </a:pPr>
            <a:r>
              <a:rPr lang="en-US" sz="2400">
                <a:solidFill>
                  <a:srgbClr val="000000"/>
                </a:solidFill>
                <a:latin typeface="Canva Sans 2 Bold"/>
              </a:rPr>
              <a:t>Middle (Activity)</a:t>
            </a:r>
          </a:p>
          <a:p>
            <a:pPr algn="just">
              <a:lnSpc>
                <a:spcPts val="3080"/>
              </a:lnSpc>
              <a:spcBef>
                <a:spcPct val="0"/>
              </a:spcBef>
            </a:pPr>
            <a:r>
              <a:rPr lang="en-US" sz="2200">
                <a:solidFill>
                  <a:srgbClr val="000000"/>
                </a:solidFill>
                <a:latin typeface="Canva Sans 2"/>
              </a:rPr>
              <a:t>What activity or activities will you use to deepen students’ understanding? (Use more than one if possible)</a:t>
            </a:r>
          </a:p>
          <a:p>
            <a:pPr algn="just">
              <a:lnSpc>
                <a:spcPts val="3080"/>
              </a:lnSpc>
              <a:spcBef>
                <a:spcPct val="0"/>
              </a:spcBef>
            </a:pPr>
            <a:r>
              <a:rPr lang="en-US" sz="2200">
                <a:solidFill>
                  <a:srgbClr val="000000"/>
                </a:solidFill>
                <a:latin typeface="Canva Sans 2"/>
              </a:rPr>
              <a:t>·     Discussion</a:t>
            </a:r>
          </a:p>
          <a:p>
            <a:pPr algn="just">
              <a:lnSpc>
                <a:spcPts val="3080"/>
              </a:lnSpc>
              <a:spcBef>
                <a:spcPct val="0"/>
              </a:spcBef>
            </a:pPr>
            <a:r>
              <a:rPr lang="en-US" sz="2200">
                <a:solidFill>
                  <a:srgbClr val="000000"/>
                </a:solidFill>
                <a:latin typeface="Canva Sans 2"/>
              </a:rPr>
              <a:t>·     Debate/competition</a:t>
            </a:r>
          </a:p>
          <a:p>
            <a:pPr algn="just">
              <a:lnSpc>
                <a:spcPts val="3080"/>
              </a:lnSpc>
              <a:spcBef>
                <a:spcPct val="0"/>
              </a:spcBef>
            </a:pPr>
            <a:r>
              <a:rPr lang="en-US" sz="2200">
                <a:solidFill>
                  <a:srgbClr val="000000"/>
                </a:solidFill>
                <a:latin typeface="Canva Sans 2"/>
              </a:rPr>
              <a:t>·     Small group work</a:t>
            </a:r>
          </a:p>
          <a:p>
            <a:pPr algn="just">
              <a:lnSpc>
                <a:spcPts val="3080"/>
              </a:lnSpc>
              <a:spcBef>
                <a:spcPct val="0"/>
              </a:spcBef>
            </a:pPr>
            <a:r>
              <a:rPr lang="en-US" sz="2200">
                <a:solidFill>
                  <a:srgbClr val="000000"/>
                </a:solidFill>
                <a:latin typeface="Canva Sans 2"/>
              </a:rPr>
              <a:t>·     Surveys/inventories</a:t>
            </a:r>
          </a:p>
          <a:p>
            <a:pPr algn="just">
              <a:lnSpc>
                <a:spcPts val="3080"/>
              </a:lnSpc>
              <a:spcBef>
                <a:spcPct val="0"/>
              </a:spcBef>
            </a:pPr>
            <a:r>
              <a:rPr lang="en-US" sz="2200">
                <a:solidFill>
                  <a:srgbClr val="000000"/>
                </a:solidFill>
                <a:latin typeface="Canva Sans 2"/>
              </a:rPr>
              <a:t>·     Role-play/perspective-taking</a:t>
            </a:r>
          </a:p>
          <a:p>
            <a:pPr algn="just">
              <a:lnSpc>
                <a:spcPts val="3080"/>
              </a:lnSpc>
              <a:spcBef>
                <a:spcPct val="0"/>
              </a:spcBef>
            </a:pPr>
            <a:r>
              <a:rPr lang="en-US" sz="2200">
                <a:solidFill>
                  <a:srgbClr val="000000"/>
                </a:solidFill>
                <a:latin typeface="Canva Sans 2"/>
              </a:rPr>
              <a:t>·     Demonstration</a:t>
            </a:r>
          </a:p>
          <a:p>
            <a:pPr algn="just">
              <a:lnSpc>
                <a:spcPts val="3080"/>
              </a:lnSpc>
              <a:spcBef>
                <a:spcPct val="0"/>
              </a:spcBef>
            </a:pPr>
            <a:r>
              <a:rPr lang="en-US" sz="2200">
                <a:solidFill>
                  <a:srgbClr val="000000"/>
                </a:solidFill>
                <a:latin typeface="Canva Sans 2"/>
              </a:rPr>
              <a:t>·     Oral presentations</a:t>
            </a:r>
          </a:p>
          <a:p>
            <a:pPr algn="just">
              <a:lnSpc>
                <a:spcPts val="3080"/>
              </a:lnSpc>
              <a:spcBef>
                <a:spcPct val="0"/>
              </a:spcBef>
            </a:pPr>
            <a:r>
              <a:rPr lang="en-US" sz="2200">
                <a:solidFill>
                  <a:srgbClr val="000000"/>
                </a:solidFill>
                <a:latin typeface="Canva Sans 2"/>
              </a:rPr>
              <a:t>·     Case studies</a:t>
            </a:r>
          </a:p>
          <a:p>
            <a:pPr algn="just">
              <a:lnSpc>
                <a:spcPts val="4480"/>
              </a:lnSpc>
              <a:spcBef>
                <a:spcPct val="0"/>
              </a:spcBef>
            </a:pPr>
            <a:endParaRPr lang="en-US" sz="2200">
              <a:solidFill>
                <a:srgbClr val="000000"/>
              </a:solidFill>
              <a:latin typeface="Canva Sans 2"/>
            </a:endParaRPr>
          </a:p>
          <a:p>
            <a:pPr algn="just">
              <a:lnSpc>
                <a:spcPts val="4480"/>
              </a:lnSpc>
            </a:pPr>
            <a:endParaRPr lang="en-US" sz="2200">
              <a:solidFill>
                <a:srgbClr val="000000"/>
              </a:solidFill>
              <a:latin typeface="Canva Sans 2"/>
            </a:endParaRPr>
          </a:p>
          <a:p>
            <a:pPr algn="just">
              <a:lnSpc>
                <a:spcPts val="4480"/>
              </a:lnSpc>
            </a:pPr>
            <a:endParaRPr lang="en-US" sz="2200">
              <a:solidFill>
                <a:srgbClr val="000000"/>
              </a:solidFill>
              <a:latin typeface="Canva Sans 2"/>
            </a:endParaRPr>
          </a:p>
          <a:p>
            <a:pPr algn="ctr">
              <a:lnSpc>
                <a:spcPts val="4480"/>
              </a:lnSpc>
              <a:spcBef>
                <a:spcPct val="0"/>
              </a:spcBef>
            </a:pPr>
            <a:endParaRPr lang="en-US" sz="2200">
              <a:solidFill>
                <a:srgbClr val="000000"/>
              </a:solidFill>
              <a:latin typeface="Canva Sans 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09542" y="5763525"/>
            <a:ext cx="1326322" cy="1348230"/>
          </a:xfrm>
          <a:custGeom>
            <a:avLst/>
            <a:gdLst/>
            <a:ahLst/>
            <a:cxnLst/>
            <a:rect l="l" t="t" r="r" b="b"/>
            <a:pathLst>
              <a:path w="1326322" h="1348230">
                <a:moveTo>
                  <a:pt x="0" y="0"/>
                </a:moveTo>
                <a:lnTo>
                  <a:pt x="1326321" y="0"/>
                </a:lnTo>
                <a:lnTo>
                  <a:pt x="1326321" y="1348231"/>
                </a:lnTo>
                <a:lnTo>
                  <a:pt x="0" y="13482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3851809" y="5763525"/>
            <a:ext cx="1204532" cy="1577129"/>
          </a:xfrm>
          <a:custGeom>
            <a:avLst/>
            <a:gdLst/>
            <a:ahLst/>
            <a:cxnLst/>
            <a:rect l="l" t="t" r="r" b="b"/>
            <a:pathLst>
              <a:path w="1204532" h="1577129">
                <a:moveTo>
                  <a:pt x="0" y="0"/>
                </a:moveTo>
                <a:lnTo>
                  <a:pt x="1204532" y="0"/>
                </a:lnTo>
                <a:lnTo>
                  <a:pt x="1204532" y="1577129"/>
                </a:lnTo>
                <a:lnTo>
                  <a:pt x="0" y="15771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6170766" y="5903279"/>
            <a:ext cx="1306214" cy="1437375"/>
          </a:xfrm>
          <a:custGeom>
            <a:avLst/>
            <a:gdLst/>
            <a:ahLst/>
            <a:cxnLst/>
            <a:rect l="l" t="t" r="r" b="b"/>
            <a:pathLst>
              <a:path w="1306214" h="1437375">
                <a:moveTo>
                  <a:pt x="0" y="0"/>
                </a:moveTo>
                <a:lnTo>
                  <a:pt x="1306214" y="0"/>
                </a:lnTo>
                <a:lnTo>
                  <a:pt x="1306214" y="1437375"/>
                </a:lnTo>
                <a:lnTo>
                  <a:pt x="0" y="14373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TextBox 5"/>
          <p:cNvSpPr txBox="1"/>
          <p:nvPr/>
        </p:nvSpPr>
        <p:spPr>
          <a:xfrm>
            <a:off x="261171" y="306207"/>
            <a:ext cx="18026829" cy="3829050"/>
          </a:xfrm>
          <a:prstGeom prst="rect">
            <a:avLst/>
          </a:prstGeom>
        </p:spPr>
        <p:txBody>
          <a:bodyPr lIns="0" tIns="0" rIns="0" bIns="0" rtlCol="0" anchor="t">
            <a:spAutoFit/>
          </a:bodyPr>
          <a:lstStyle/>
          <a:p>
            <a:pPr algn="r">
              <a:lnSpc>
                <a:spcPts val="7136"/>
              </a:lnSpc>
            </a:pPr>
            <a:r>
              <a:rPr lang="en-US" sz="5947">
                <a:solidFill>
                  <a:srgbClr val="FD6823"/>
                </a:solidFill>
                <a:latin typeface="Poppins Ultra-Bold"/>
              </a:rPr>
              <a:t>High Leverage Practices</a:t>
            </a:r>
          </a:p>
          <a:p>
            <a:pPr algn="r">
              <a:lnSpc>
                <a:spcPts val="7136"/>
              </a:lnSpc>
            </a:pPr>
            <a:r>
              <a:rPr lang="en-US" sz="5947">
                <a:solidFill>
                  <a:srgbClr val="FD6823"/>
                </a:solidFill>
                <a:latin typeface="Poppins Ultra-Bold"/>
              </a:rPr>
              <a:t>in lesson planning</a:t>
            </a:r>
          </a:p>
          <a:p>
            <a:pPr algn="ctr">
              <a:lnSpc>
                <a:spcPts val="7136"/>
              </a:lnSpc>
            </a:pPr>
            <a:endParaRPr lang="en-US" sz="5947">
              <a:solidFill>
                <a:srgbClr val="FD6823"/>
              </a:solidFill>
              <a:latin typeface="Poppins Ultra-Bold"/>
            </a:endParaRPr>
          </a:p>
          <a:p>
            <a:pPr algn="ctr">
              <a:lnSpc>
                <a:spcPts val="8336"/>
              </a:lnSpc>
            </a:pPr>
            <a:endParaRPr lang="en-US" sz="5947">
              <a:solidFill>
                <a:srgbClr val="FD6823"/>
              </a:solidFill>
              <a:latin typeface="Poppins Ultra-Bold"/>
            </a:endParaRPr>
          </a:p>
        </p:txBody>
      </p:sp>
      <p:sp>
        <p:nvSpPr>
          <p:cNvPr id="6" name="Freeform 6"/>
          <p:cNvSpPr/>
          <p:nvPr/>
        </p:nvSpPr>
        <p:spPr>
          <a:xfrm>
            <a:off x="-44940" y="8352036"/>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261171" y="7947013"/>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a:off x="-44940" y="7815889"/>
            <a:ext cx="612223" cy="667273"/>
          </a:xfrm>
          <a:custGeom>
            <a:avLst/>
            <a:gdLst/>
            <a:ahLst/>
            <a:cxnLst/>
            <a:rect l="l" t="t" r="r" b="b"/>
            <a:pathLst>
              <a:path w="612223" h="667273">
                <a:moveTo>
                  <a:pt x="0" y="0"/>
                </a:moveTo>
                <a:lnTo>
                  <a:pt x="612223" y="0"/>
                </a:lnTo>
                <a:lnTo>
                  <a:pt x="612223" y="667272"/>
                </a:lnTo>
                <a:lnTo>
                  <a:pt x="0" y="6672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416477" y="8352036"/>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a:off x="567283" y="9619727"/>
            <a:ext cx="612223" cy="667273"/>
          </a:xfrm>
          <a:custGeom>
            <a:avLst/>
            <a:gdLst/>
            <a:ahLst/>
            <a:cxnLst/>
            <a:rect l="l" t="t" r="r" b="b"/>
            <a:pathLst>
              <a:path w="612223" h="667273">
                <a:moveTo>
                  <a:pt x="0" y="0"/>
                </a:moveTo>
                <a:lnTo>
                  <a:pt x="612222" y="0"/>
                </a:lnTo>
                <a:lnTo>
                  <a:pt x="612222" y="667273"/>
                </a:lnTo>
                <a:lnTo>
                  <a:pt x="0" y="6672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Freeform 11"/>
          <p:cNvSpPr/>
          <p:nvPr/>
        </p:nvSpPr>
        <p:spPr>
          <a:xfrm>
            <a:off x="599889" y="8685673"/>
            <a:ext cx="612223" cy="667273"/>
          </a:xfrm>
          <a:custGeom>
            <a:avLst/>
            <a:gdLst/>
            <a:ahLst/>
            <a:cxnLst/>
            <a:rect l="l" t="t" r="r" b="b"/>
            <a:pathLst>
              <a:path w="612223" h="667273">
                <a:moveTo>
                  <a:pt x="0" y="0"/>
                </a:moveTo>
                <a:lnTo>
                  <a:pt x="612222" y="0"/>
                </a:lnTo>
                <a:lnTo>
                  <a:pt x="612222" y="667272"/>
                </a:lnTo>
                <a:lnTo>
                  <a:pt x="0" y="6672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TextBox 12"/>
          <p:cNvSpPr txBox="1"/>
          <p:nvPr/>
        </p:nvSpPr>
        <p:spPr>
          <a:xfrm>
            <a:off x="2270396" y="5550545"/>
            <a:ext cx="410840" cy="887095"/>
          </a:xfrm>
          <a:prstGeom prst="rect">
            <a:avLst/>
          </a:prstGeom>
        </p:spPr>
        <p:txBody>
          <a:bodyPr lIns="0" tIns="0" rIns="0" bIns="0" rtlCol="0" anchor="t">
            <a:spAutoFit/>
          </a:bodyPr>
          <a:lstStyle/>
          <a:p>
            <a:pPr marL="0" lvl="0" indent="0" algn="ctr">
              <a:lnSpc>
                <a:spcPts val="7279"/>
              </a:lnSpc>
              <a:spcBef>
                <a:spcPct val="0"/>
              </a:spcBef>
            </a:pPr>
            <a:r>
              <a:rPr lang="en-US" sz="5199">
                <a:solidFill>
                  <a:srgbClr val="FFFFFF"/>
                </a:solidFill>
                <a:latin typeface="Canva Sans 2 Bold"/>
              </a:rPr>
              <a:t>4</a:t>
            </a:r>
          </a:p>
        </p:txBody>
      </p:sp>
      <p:sp>
        <p:nvSpPr>
          <p:cNvPr id="13" name="TextBox 13"/>
          <p:cNvSpPr txBox="1"/>
          <p:nvPr/>
        </p:nvSpPr>
        <p:spPr>
          <a:xfrm>
            <a:off x="416477" y="2313994"/>
            <a:ext cx="17286841" cy="10110469"/>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Canva Sans 2 Bold"/>
              </a:rPr>
              <a:t>FROM TEACHING COLLEGE: THE ULTIMATE GUIDE TO LECTURING, PRESENTING, AND ENGAGING STUDENTS </a:t>
            </a:r>
          </a:p>
          <a:p>
            <a:pPr algn="ctr">
              <a:lnSpc>
                <a:spcPts val="4480"/>
              </a:lnSpc>
              <a:spcBef>
                <a:spcPct val="0"/>
              </a:spcBef>
            </a:pPr>
            <a:r>
              <a:rPr lang="en-US" sz="3200">
                <a:solidFill>
                  <a:srgbClr val="000000"/>
                </a:solidFill>
                <a:latin typeface="Canva Sans 2"/>
              </a:rPr>
              <a:t>BY NORMAN ENG</a:t>
            </a:r>
          </a:p>
          <a:p>
            <a:pPr algn="l">
              <a:lnSpc>
                <a:spcPts val="4620"/>
              </a:lnSpc>
              <a:spcBef>
                <a:spcPct val="0"/>
              </a:spcBef>
            </a:pPr>
            <a:r>
              <a:rPr lang="en-US" sz="3300">
                <a:solidFill>
                  <a:srgbClr val="000000"/>
                </a:solidFill>
                <a:latin typeface="Canva Sans 2 Bold"/>
              </a:rPr>
              <a:t>End (Post-Activity)</a:t>
            </a:r>
          </a:p>
          <a:p>
            <a:pPr algn="l">
              <a:lnSpc>
                <a:spcPts val="4620"/>
              </a:lnSpc>
              <a:spcBef>
                <a:spcPct val="0"/>
              </a:spcBef>
            </a:pPr>
            <a:r>
              <a:rPr lang="en-US" sz="3300">
                <a:solidFill>
                  <a:srgbClr val="000000"/>
                </a:solidFill>
                <a:latin typeface="Canva Sans 2"/>
              </a:rPr>
              <a:t>How will you assess your students’ understanding of today’s topic/concept/idea(s)? </a:t>
            </a:r>
          </a:p>
          <a:p>
            <a:pPr algn="l">
              <a:lnSpc>
                <a:spcPts val="4620"/>
              </a:lnSpc>
              <a:spcBef>
                <a:spcPct val="0"/>
              </a:spcBef>
            </a:pPr>
            <a:r>
              <a:rPr lang="en-US" sz="3300">
                <a:solidFill>
                  <a:srgbClr val="000000"/>
                </a:solidFill>
                <a:latin typeface="Canva Sans 2"/>
              </a:rPr>
              <a:t>Reflect/Share</a:t>
            </a:r>
          </a:p>
          <a:p>
            <a:pPr algn="l">
              <a:lnSpc>
                <a:spcPts val="4620"/>
              </a:lnSpc>
              <a:spcBef>
                <a:spcPct val="0"/>
              </a:spcBef>
            </a:pPr>
            <a:r>
              <a:rPr lang="en-US" sz="3300">
                <a:solidFill>
                  <a:srgbClr val="000000"/>
                </a:solidFill>
                <a:latin typeface="Canva Sans 2"/>
              </a:rPr>
              <a:t>Exit ticket</a:t>
            </a:r>
          </a:p>
          <a:p>
            <a:pPr algn="l">
              <a:lnSpc>
                <a:spcPts val="4620"/>
              </a:lnSpc>
              <a:spcBef>
                <a:spcPct val="0"/>
              </a:spcBef>
            </a:pPr>
            <a:r>
              <a:rPr lang="en-US" sz="3300">
                <a:solidFill>
                  <a:srgbClr val="000000"/>
                </a:solidFill>
                <a:latin typeface="Canva Sans 2"/>
              </a:rPr>
              <a:t>Quiz/Answering essential question </a:t>
            </a:r>
          </a:p>
          <a:p>
            <a:pPr algn="l">
              <a:lnSpc>
                <a:spcPts val="4620"/>
              </a:lnSpc>
              <a:spcBef>
                <a:spcPct val="0"/>
              </a:spcBef>
            </a:pPr>
            <a:r>
              <a:rPr lang="en-US" sz="3300">
                <a:solidFill>
                  <a:srgbClr val="000000"/>
                </a:solidFill>
                <a:latin typeface="Canva Sans 2"/>
              </a:rPr>
              <a:t>Will this be done orally or written?</a:t>
            </a:r>
          </a:p>
          <a:p>
            <a:pPr algn="l">
              <a:lnSpc>
                <a:spcPts val="4620"/>
              </a:lnSpc>
              <a:spcBef>
                <a:spcPct val="0"/>
              </a:spcBef>
            </a:pPr>
            <a:r>
              <a:rPr lang="en-US" sz="3300">
                <a:solidFill>
                  <a:srgbClr val="000000"/>
                </a:solidFill>
                <a:latin typeface="Canva Sans 2"/>
              </a:rPr>
              <a:t>How will you tie the lesson back to the lesson objective or essential question? </a:t>
            </a:r>
          </a:p>
          <a:p>
            <a:pPr algn="l">
              <a:lnSpc>
                <a:spcPts val="4620"/>
              </a:lnSpc>
              <a:spcBef>
                <a:spcPct val="0"/>
              </a:spcBef>
            </a:pPr>
            <a:endParaRPr lang="en-US" sz="3300">
              <a:solidFill>
                <a:srgbClr val="000000"/>
              </a:solidFill>
              <a:latin typeface="Canva Sans 2"/>
            </a:endParaRPr>
          </a:p>
          <a:p>
            <a:pPr algn="l">
              <a:lnSpc>
                <a:spcPts val="4620"/>
              </a:lnSpc>
              <a:spcBef>
                <a:spcPct val="0"/>
              </a:spcBef>
            </a:pPr>
            <a:r>
              <a:rPr lang="en-US" sz="3300">
                <a:solidFill>
                  <a:srgbClr val="000000"/>
                </a:solidFill>
                <a:latin typeface="Canva Sans 2 Bold"/>
              </a:rPr>
              <a:t>Support</a:t>
            </a:r>
          </a:p>
          <a:p>
            <a:pPr algn="l">
              <a:lnSpc>
                <a:spcPts val="4620"/>
              </a:lnSpc>
              <a:spcBef>
                <a:spcPct val="0"/>
              </a:spcBef>
            </a:pPr>
            <a:r>
              <a:rPr lang="en-US" sz="3300">
                <a:solidFill>
                  <a:srgbClr val="000000"/>
                </a:solidFill>
                <a:latin typeface="Canva Sans 2"/>
              </a:rPr>
              <a:t>What are some obstacles you anticipate? How will you address them?</a:t>
            </a:r>
          </a:p>
          <a:p>
            <a:pPr algn="just">
              <a:lnSpc>
                <a:spcPts val="3080"/>
              </a:lnSpc>
              <a:spcBef>
                <a:spcPct val="0"/>
              </a:spcBef>
            </a:pPr>
            <a:endParaRPr lang="en-US" sz="3300">
              <a:solidFill>
                <a:srgbClr val="000000"/>
              </a:solidFill>
              <a:latin typeface="Canva Sans 2"/>
            </a:endParaRPr>
          </a:p>
          <a:p>
            <a:pPr algn="just">
              <a:lnSpc>
                <a:spcPts val="4480"/>
              </a:lnSpc>
              <a:spcBef>
                <a:spcPct val="0"/>
              </a:spcBef>
            </a:pPr>
            <a:endParaRPr lang="en-US" sz="3300">
              <a:solidFill>
                <a:srgbClr val="000000"/>
              </a:solidFill>
              <a:latin typeface="Canva Sans 2"/>
            </a:endParaRPr>
          </a:p>
          <a:p>
            <a:pPr algn="just">
              <a:lnSpc>
                <a:spcPts val="4480"/>
              </a:lnSpc>
            </a:pPr>
            <a:endParaRPr lang="en-US" sz="3300">
              <a:solidFill>
                <a:srgbClr val="000000"/>
              </a:solidFill>
              <a:latin typeface="Canva Sans 2"/>
            </a:endParaRPr>
          </a:p>
          <a:p>
            <a:pPr algn="just">
              <a:lnSpc>
                <a:spcPts val="4480"/>
              </a:lnSpc>
            </a:pPr>
            <a:endParaRPr lang="en-US" sz="3300">
              <a:solidFill>
                <a:srgbClr val="000000"/>
              </a:solidFill>
              <a:latin typeface="Canva Sans 2"/>
            </a:endParaRPr>
          </a:p>
          <a:p>
            <a:pPr algn="ctr">
              <a:lnSpc>
                <a:spcPts val="4480"/>
              </a:lnSpc>
              <a:spcBef>
                <a:spcPct val="0"/>
              </a:spcBef>
            </a:pPr>
            <a:endParaRPr lang="en-US" sz="3300">
              <a:solidFill>
                <a:srgbClr val="000000"/>
              </a:solidFill>
              <a:latin typeface="Canva Sans 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721682" y="174139"/>
            <a:ext cx="8844636" cy="10112861"/>
          </a:xfrm>
          <a:custGeom>
            <a:avLst/>
            <a:gdLst/>
            <a:ahLst/>
            <a:cxnLst/>
            <a:rect l="l" t="t" r="r" b="b"/>
            <a:pathLst>
              <a:path w="8844636" h="10112861">
                <a:moveTo>
                  <a:pt x="0" y="0"/>
                </a:moveTo>
                <a:lnTo>
                  <a:pt x="8844636" y="0"/>
                </a:lnTo>
                <a:lnTo>
                  <a:pt x="8844636" y="10112861"/>
                </a:lnTo>
                <a:lnTo>
                  <a:pt x="0" y="10112861"/>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6889" y="4793714"/>
            <a:ext cx="1375589" cy="715546"/>
            <a:chOff x="0" y="0"/>
            <a:chExt cx="812800" cy="422797"/>
          </a:xfrm>
        </p:grpSpPr>
        <p:sp>
          <p:nvSpPr>
            <p:cNvPr id="3" name="Freeform 3"/>
            <p:cNvSpPr/>
            <p:nvPr/>
          </p:nvSpPr>
          <p:spPr>
            <a:xfrm>
              <a:off x="0" y="0"/>
              <a:ext cx="812800" cy="422797"/>
            </a:xfrm>
            <a:custGeom>
              <a:avLst/>
              <a:gdLst/>
              <a:ahLst/>
              <a:cxnLst/>
              <a:rect l="l" t="t" r="r" b="b"/>
              <a:pathLst>
                <a:path w="812800" h="422797">
                  <a:moveTo>
                    <a:pt x="609600" y="0"/>
                  </a:moveTo>
                  <a:lnTo>
                    <a:pt x="0" y="0"/>
                  </a:lnTo>
                  <a:lnTo>
                    <a:pt x="0" y="422797"/>
                  </a:lnTo>
                  <a:lnTo>
                    <a:pt x="609600" y="422797"/>
                  </a:lnTo>
                  <a:lnTo>
                    <a:pt x="812800" y="211399"/>
                  </a:lnTo>
                  <a:lnTo>
                    <a:pt x="609600" y="0"/>
                  </a:lnTo>
                  <a:close/>
                </a:path>
              </a:pathLst>
            </a:custGeom>
            <a:solidFill>
              <a:srgbClr val="FD6823"/>
            </a:solidFill>
          </p:spPr>
          <p:txBody>
            <a:bodyPr/>
            <a:lstStyle/>
            <a:p>
              <a:endParaRPr lang="en-US"/>
            </a:p>
          </p:txBody>
        </p:sp>
        <p:sp>
          <p:nvSpPr>
            <p:cNvPr id="4" name="TextBox 4"/>
            <p:cNvSpPr txBox="1"/>
            <p:nvPr/>
          </p:nvSpPr>
          <p:spPr>
            <a:xfrm>
              <a:off x="0" y="-38100"/>
              <a:ext cx="698500" cy="460897"/>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306211" y="914400"/>
            <a:ext cx="17592314" cy="9075419"/>
          </a:xfrm>
          <a:prstGeom prst="rect">
            <a:avLst/>
          </a:prstGeom>
        </p:spPr>
        <p:txBody>
          <a:bodyPr lIns="0" tIns="0" rIns="0" bIns="0" rtlCol="0" anchor="t">
            <a:spAutoFit/>
          </a:bodyPr>
          <a:lstStyle/>
          <a:p>
            <a:pPr algn="l">
              <a:lnSpc>
                <a:spcPts val="6020"/>
              </a:lnSpc>
              <a:spcBef>
                <a:spcPct val="0"/>
              </a:spcBef>
            </a:pPr>
            <a:r>
              <a:rPr lang="en-US" sz="4300">
                <a:solidFill>
                  <a:srgbClr val="FD6823"/>
                </a:solidFill>
                <a:latin typeface="Poppins Bold"/>
              </a:rPr>
              <a:t>WP Summer Institute Day 1 Agenda</a:t>
            </a:r>
          </a:p>
          <a:p>
            <a:pPr algn="l">
              <a:lnSpc>
                <a:spcPts val="4060"/>
              </a:lnSpc>
              <a:spcBef>
                <a:spcPct val="0"/>
              </a:spcBef>
            </a:pPr>
            <a:r>
              <a:rPr lang="en-US" sz="2900">
                <a:solidFill>
                  <a:srgbClr val="000000"/>
                </a:solidFill>
                <a:latin typeface="Poppins"/>
              </a:rPr>
              <a:t> </a:t>
            </a:r>
          </a:p>
          <a:p>
            <a:pPr algn="l">
              <a:lnSpc>
                <a:spcPts val="3640"/>
              </a:lnSpc>
              <a:spcBef>
                <a:spcPct val="0"/>
              </a:spcBef>
            </a:pPr>
            <a:r>
              <a:rPr lang="en-US" sz="2600">
                <a:solidFill>
                  <a:srgbClr val="FD6823"/>
                </a:solidFill>
                <a:latin typeface="Poppins Bold"/>
              </a:rPr>
              <a:t>9:00-9:15:</a:t>
            </a:r>
            <a:r>
              <a:rPr lang="en-US" sz="2600">
                <a:solidFill>
                  <a:srgbClr val="000000"/>
                </a:solidFill>
                <a:latin typeface="Poppins"/>
              </a:rPr>
              <a:t> Balmurli Natrajan introduces the UCC 2.0 in room University Commons room  211 </a:t>
            </a:r>
          </a:p>
          <a:p>
            <a:pPr algn="l">
              <a:lnSpc>
                <a:spcPts val="3640"/>
              </a:lnSpc>
              <a:spcBef>
                <a:spcPct val="0"/>
              </a:spcBef>
            </a:pPr>
            <a:endParaRPr lang="en-US" sz="2600">
              <a:solidFill>
                <a:srgbClr val="000000"/>
              </a:solidFill>
              <a:latin typeface="Poppins"/>
            </a:endParaRPr>
          </a:p>
          <a:p>
            <a:pPr algn="l">
              <a:lnSpc>
                <a:spcPts val="3640"/>
              </a:lnSpc>
              <a:spcBef>
                <a:spcPct val="0"/>
              </a:spcBef>
            </a:pPr>
            <a:r>
              <a:rPr lang="en-US" sz="2600">
                <a:solidFill>
                  <a:srgbClr val="FD6823"/>
                </a:solidFill>
                <a:latin typeface="Poppins Bold"/>
              </a:rPr>
              <a:t>9:15-10:30</a:t>
            </a:r>
            <a:r>
              <a:rPr lang="en-US" sz="2600">
                <a:solidFill>
                  <a:srgbClr val="000000"/>
                </a:solidFill>
                <a:latin typeface="Poppins"/>
              </a:rPr>
              <a:t>: Liz Brown facilitates a pedagogy workshop on designing courses to engage students to be critical thinkers through experimental learning which aligns with their lived experiences and specific learning goals in room UC 211</a:t>
            </a:r>
          </a:p>
          <a:p>
            <a:pPr algn="l">
              <a:lnSpc>
                <a:spcPts val="3640"/>
              </a:lnSpc>
              <a:spcBef>
                <a:spcPct val="0"/>
              </a:spcBef>
            </a:pPr>
            <a:endParaRPr lang="en-US" sz="2600">
              <a:solidFill>
                <a:srgbClr val="000000"/>
              </a:solidFill>
              <a:latin typeface="Poppins"/>
            </a:endParaRPr>
          </a:p>
          <a:p>
            <a:pPr algn="l">
              <a:lnSpc>
                <a:spcPts val="3640"/>
              </a:lnSpc>
              <a:spcBef>
                <a:spcPct val="0"/>
              </a:spcBef>
            </a:pPr>
            <a:r>
              <a:rPr lang="en-US" sz="2600">
                <a:solidFill>
                  <a:srgbClr val="FD6823"/>
                </a:solidFill>
                <a:latin typeface="Poppins Bold"/>
              </a:rPr>
              <a:t>10:30-11:30</a:t>
            </a:r>
            <a:r>
              <a:rPr lang="en-US" sz="2600">
                <a:solidFill>
                  <a:srgbClr val="000000"/>
                </a:solidFill>
                <a:latin typeface="Poppins"/>
              </a:rPr>
              <a:t>: Quality Matters by Pete Mandik in room UC 211</a:t>
            </a:r>
          </a:p>
          <a:p>
            <a:pPr algn="l">
              <a:lnSpc>
                <a:spcPts val="3640"/>
              </a:lnSpc>
              <a:spcBef>
                <a:spcPct val="0"/>
              </a:spcBef>
            </a:pPr>
            <a:endParaRPr lang="en-US" sz="2600">
              <a:solidFill>
                <a:srgbClr val="000000"/>
              </a:solidFill>
              <a:latin typeface="Poppins"/>
            </a:endParaRPr>
          </a:p>
          <a:p>
            <a:pPr algn="l">
              <a:lnSpc>
                <a:spcPts val="3640"/>
              </a:lnSpc>
              <a:spcBef>
                <a:spcPct val="0"/>
              </a:spcBef>
            </a:pPr>
            <a:r>
              <a:rPr lang="en-US" sz="2600">
                <a:solidFill>
                  <a:srgbClr val="FD6823"/>
                </a:solidFill>
                <a:latin typeface="Poppins Bold"/>
              </a:rPr>
              <a:t>11:30-12:00</a:t>
            </a:r>
            <a:r>
              <a:rPr lang="en-US" sz="2600">
                <a:solidFill>
                  <a:srgbClr val="000000"/>
                </a:solidFill>
                <a:latin typeface="Poppins"/>
              </a:rPr>
              <a:t>: Jonathan Lincoln and Josh Powers discuss the UCC 2.0 vision/process in room UC 211</a:t>
            </a:r>
          </a:p>
          <a:p>
            <a:pPr algn="l">
              <a:lnSpc>
                <a:spcPts val="3640"/>
              </a:lnSpc>
              <a:spcBef>
                <a:spcPct val="0"/>
              </a:spcBef>
            </a:pPr>
            <a:endParaRPr lang="en-US" sz="2600">
              <a:solidFill>
                <a:srgbClr val="000000"/>
              </a:solidFill>
              <a:latin typeface="Poppins"/>
            </a:endParaRPr>
          </a:p>
          <a:p>
            <a:pPr algn="l">
              <a:lnSpc>
                <a:spcPts val="3640"/>
              </a:lnSpc>
              <a:spcBef>
                <a:spcPct val="0"/>
              </a:spcBef>
            </a:pPr>
            <a:r>
              <a:rPr lang="en-US" sz="2600">
                <a:solidFill>
                  <a:srgbClr val="FD6823"/>
                </a:solidFill>
                <a:latin typeface="Poppins Bold"/>
              </a:rPr>
              <a:t>12:00:</a:t>
            </a:r>
            <a:r>
              <a:rPr lang="en-US" sz="2600">
                <a:solidFill>
                  <a:srgbClr val="000000"/>
                </a:solidFill>
                <a:latin typeface="Poppins"/>
              </a:rPr>
              <a:t> Balmurli Natrajan shares specifics about the UCC 2.0 during lunch in  room UC 211</a:t>
            </a:r>
          </a:p>
          <a:p>
            <a:pPr algn="l">
              <a:lnSpc>
                <a:spcPts val="3640"/>
              </a:lnSpc>
              <a:spcBef>
                <a:spcPct val="0"/>
              </a:spcBef>
            </a:pPr>
            <a:endParaRPr lang="en-US" sz="2600">
              <a:solidFill>
                <a:srgbClr val="000000"/>
              </a:solidFill>
              <a:latin typeface="Poppins"/>
            </a:endParaRPr>
          </a:p>
          <a:p>
            <a:pPr algn="l">
              <a:lnSpc>
                <a:spcPts val="3640"/>
              </a:lnSpc>
              <a:spcBef>
                <a:spcPct val="0"/>
              </a:spcBef>
            </a:pPr>
            <a:r>
              <a:rPr lang="en-US" sz="2600">
                <a:solidFill>
                  <a:srgbClr val="FD6823"/>
                </a:solidFill>
                <a:latin typeface="Poppins Bold"/>
              </a:rPr>
              <a:t>12:30-3:00</a:t>
            </a:r>
            <a:r>
              <a:rPr lang="en-US" sz="2600">
                <a:solidFill>
                  <a:srgbClr val="000000"/>
                </a:solidFill>
                <a:latin typeface="Poppins"/>
              </a:rPr>
              <a:t> UCC area-specific working groups facilitated by UCC reviewers in breakout rooms</a:t>
            </a:r>
          </a:p>
          <a:p>
            <a:pPr algn="l">
              <a:lnSpc>
                <a:spcPts val="3640"/>
              </a:lnSpc>
              <a:spcBef>
                <a:spcPct val="0"/>
              </a:spcBef>
            </a:pPr>
            <a:r>
              <a:rPr lang="en-US" sz="2600">
                <a:solidFill>
                  <a:srgbClr val="000000"/>
                </a:solidFill>
                <a:latin typeface="Poppins"/>
              </a:rPr>
              <a:t>     UCC 168 A Critical Thinking (Bruce Williams, Andy Gladfelter and Miryam Wahrman)</a:t>
            </a:r>
          </a:p>
          <a:p>
            <a:pPr algn="l">
              <a:lnSpc>
                <a:spcPts val="3640"/>
              </a:lnSpc>
              <a:spcBef>
                <a:spcPct val="0"/>
              </a:spcBef>
            </a:pPr>
            <a:r>
              <a:rPr lang="en-US" sz="2600">
                <a:solidFill>
                  <a:srgbClr val="000000"/>
                </a:solidFill>
                <a:latin typeface="Poppins"/>
              </a:rPr>
              <a:t>     UCC 168 B Digital Literacies (Angie Yoo and Ruth Maher)</a:t>
            </a:r>
          </a:p>
          <a:p>
            <a:pPr algn="l">
              <a:lnSpc>
                <a:spcPts val="3640"/>
              </a:lnSpc>
              <a:spcBef>
                <a:spcPct val="0"/>
              </a:spcBef>
            </a:pPr>
            <a:r>
              <a:rPr lang="en-US" sz="2600">
                <a:solidFill>
                  <a:srgbClr val="000000"/>
                </a:solidFill>
                <a:latin typeface="Poppins"/>
              </a:rPr>
              <a:t>     UCC 171 A Decolonization &amp; Justice (Naa-Solo Tettey)</a:t>
            </a:r>
          </a:p>
          <a:p>
            <a:pPr algn="l">
              <a:lnSpc>
                <a:spcPts val="3640"/>
              </a:lnSpc>
              <a:spcBef>
                <a:spcPct val="0"/>
              </a:spcBef>
            </a:pPr>
            <a:r>
              <a:rPr lang="en-US" sz="2600">
                <a:solidFill>
                  <a:srgbClr val="000000"/>
                </a:solidFill>
                <a:latin typeface="Poppins"/>
              </a:rPr>
              <a:t>     UCC 171 B All other UCC areas (Paul Von Dohlen and Balmurli Natrajan)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6889" y="5765004"/>
            <a:ext cx="1375589" cy="715546"/>
            <a:chOff x="0" y="0"/>
            <a:chExt cx="812800" cy="422797"/>
          </a:xfrm>
        </p:grpSpPr>
        <p:sp>
          <p:nvSpPr>
            <p:cNvPr id="3" name="Freeform 3"/>
            <p:cNvSpPr/>
            <p:nvPr/>
          </p:nvSpPr>
          <p:spPr>
            <a:xfrm>
              <a:off x="0" y="0"/>
              <a:ext cx="812800" cy="422797"/>
            </a:xfrm>
            <a:custGeom>
              <a:avLst/>
              <a:gdLst/>
              <a:ahLst/>
              <a:cxnLst/>
              <a:rect l="l" t="t" r="r" b="b"/>
              <a:pathLst>
                <a:path w="812800" h="422797">
                  <a:moveTo>
                    <a:pt x="609600" y="0"/>
                  </a:moveTo>
                  <a:lnTo>
                    <a:pt x="0" y="0"/>
                  </a:lnTo>
                  <a:lnTo>
                    <a:pt x="0" y="422797"/>
                  </a:lnTo>
                  <a:lnTo>
                    <a:pt x="609600" y="422797"/>
                  </a:lnTo>
                  <a:lnTo>
                    <a:pt x="812800" y="211399"/>
                  </a:lnTo>
                  <a:lnTo>
                    <a:pt x="609600" y="0"/>
                  </a:lnTo>
                  <a:close/>
                </a:path>
              </a:pathLst>
            </a:custGeom>
            <a:solidFill>
              <a:srgbClr val="FD6823"/>
            </a:solidFill>
          </p:spPr>
          <p:txBody>
            <a:bodyPr/>
            <a:lstStyle/>
            <a:p>
              <a:endParaRPr lang="en-US"/>
            </a:p>
          </p:txBody>
        </p:sp>
        <p:sp>
          <p:nvSpPr>
            <p:cNvPr id="4" name="TextBox 4"/>
            <p:cNvSpPr txBox="1"/>
            <p:nvPr/>
          </p:nvSpPr>
          <p:spPr>
            <a:xfrm>
              <a:off x="0" y="-38100"/>
              <a:ext cx="698500" cy="460897"/>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306211" y="914400"/>
            <a:ext cx="17592314" cy="9075419"/>
          </a:xfrm>
          <a:prstGeom prst="rect">
            <a:avLst/>
          </a:prstGeom>
        </p:spPr>
        <p:txBody>
          <a:bodyPr lIns="0" tIns="0" rIns="0" bIns="0" rtlCol="0" anchor="t">
            <a:spAutoFit/>
          </a:bodyPr>
          <a:lstStyle/>
          <a:p>
            <a:pPr algn="l">
              <a:lnSpc>
                <a:spcPts val="6020"/>
              </a:lnSpc>
              <a:spcBef>
                <a:spcPct val="0"/>
              </a:spcBef>
            </a:pPr>
            <a:r>
              <a:rPr lang="en-US" sz="4300">
                <a:solidFill>
                  <a:srgbClr val="FD6823"/>
                </a:solidFill>
                <a:latin typeface="Poppins Bold"/>
              </a:rPr>
              <a:t>WP Summer Institute Day 1 Agenda</a:t>
            </a:r>
          </a:p>
          <a:p>
            <a:pPr algn="l">
              <a:lnSpc>
                <a:spcPts val="4060"/>
              </a:lnSpc>
              <a:spcBef>
                <a:spcPct val="0"/>
              </a:spcBef>
            </a:pPr>
            <a:r>
              <a:rPr lang="en-US" sz="2900">
                <a:solidFill>
                  <a:srgbClr val="000000"/>
                </a:solidFill>
                <a:latin typeface="Poppins"/>
              </a:rPr>
              <a:t> </a:t>
            </a:r>
          </a:p>
          <a:p>
            <a:pPr algn="l">
              <a:lnSpc>
                <a:spcPts val="3640"/>
              </a:lnSpc>
              <a:spcBef>
                <a:spcPct val="0"/>
              </a:spcBef>
            </a:pPr>
            <a:r>
              <a:rPr lang="en-US" sz="2600">
                <a:solidFill>
                  <a:srgbClr val="FD6823"/>
                </a:solidFill>
                <a:latin typeface="Poppins Bold"/>
              </a:rPr>
              <a:t>9:00-9:15:</a:t>
            </a:r>
            <a:r>
              <a:rPr lang="en-US" sz="2600">
                <a:solidFill>
                  <a:srgbClr val="000000"/>
                </a:solidFill>
                <a:latin typeface="Poppins"/>
              </a:rPr>
              <a:t> Balmurli Natrajan introduces the UCC 2.0 in room University Commons room  211 </a:t>
            </a:r>
          </a:p>
          <a:p>
            <a:pPr algn="l">
              <a:lnSpc>
                <a:spcPts val="3640"/>
              </a:lnSpc>
              <a:spcBef>
                <a:spcPct val="0"/>
              </a:spcBef>
            </a:pPr>
            <a:endParaRPr lang="en-US" sz="2600">
              <a:solidFill>
                <a:srgbClr val="000000"/>
              </a:solidFill>
              <a:latin typeface="Poppins"/>
            </a:endParaRPr>
          </a:p>
          <a:p>
            <a:pPr algn="l">
              <a:lnSpc>
                <a:spcPts val="3640"/>
              </a:lnSpc>
              <a:spcBef>
                <a:spcPct val="0"/>
              </a:spcBef>
            </a:pPr>
            <a:r>
              <a:rPr lang="en-US" sz="2600">
                <a:solidFill>
                  <a:srgbClr val="FD6823"/>
                </a:solidFill>
                <a:latin typeface="Poppins Bold"/>
              </a:rPr>
              <a:t>9:15-10:30</a:t>
            </a:r>
            <a:r>
              <a:rPr lang="en-US" sz="2600">
                <a:solidFill>
                  <a:srgbClr val="000000"/>
                </a:solidFill>
                <a:latin typeface="Poppins"/>
              </a:rPr>
              <a:t>: Liz Brown facilitates a pedagogy workshop on designing courses to engage students to be critical thinkers through experimental learning which aligns with their lived experiences and specific learning goals in room UC 211</a:t>
            </a:r>
          </a:p>
          <a:p>
            <a:pPr algn="l">
              <a:lnSpc>
                <a:spcPts val="3640"/>
              </a:lnSpc>
              <a:spcBef>
                <a:spcPct val="0"/>
              </a:spcBef>
            </a:pPr>
            <a:endParaRPr lang="en-US" sz="2600">
              <a:solidFill>
                <a:srgbClr val="000000"/>
              </a:solidFill>
              <a:latin typeface="Poppins"/>
            </a:endParaRPr>
          </a:p>
          <a:p>
            <a:pPr algn="l">
              <a:lnSpc>
                <a:spcPts val="3640"/>
              </a:lnSpc>
              <a:spcBef>
                <a:spcPct val="0"/>
              </a:spcBef>
            </a:pPr>
            <a:r>
              <a:rPr lang="en-US" sz="2600">
                <a:solidFill>
                  <a:srgbClr val="FD6823"/>
                </a:solidFill>
                <a:latin typeface="Poppins Bold"/>
              </a:rPr>
              <a:t>10:30-11:30</a:t>
            </a:r>
            <a:r>
              <a:rPr lang="en-US" sz="2600">
                <a:solidFill>
                  <a:srgbClr val="000000"/>
                </a:solidFill>
                <a:latin typeface="Poppins"/>
              </a:rPr>
              <a:t>: Quality Matters by Pete Mandik in room UC 211</a:t>
            </a:r>
          </a:p>
          <a:p>
            <a:pPr algn="l">
              <a:lnSpc>
                <a:spcPts val="3640"/>
              </a:lnSpc>
              <a:spcBef>
                <a:spcPct val="0"/>
              </a:spcBef>
            </a:pPr>
            <a:endParaRPr lang="en-US" sz="2600">
              <a:solidFill>
                <a:srgbClr val="000000"/>
              </a:solidFill>
              <a:latin typeface="Poppins"/>
            </a:endParaRPr>
          </a:p>
          <a:p>
            <a:pPr algn="l">
              <a:lnSpc>
                <a:spcPts val="3640"/>
              </a:lnSpc>
              <a:spcBef>
                <a:spcPct val="0"/>
              </a:spcBef>
            </a:pPr>
            <a:r>
              <a:rPr lang="en-US" sz="2600">
                <a:solidFill>
                  <a:srgbClr val="FD6823"/>
                </a:solidFill>
                <a:latin typeface="Poppins Bold"/>
              </a:rPr>
              <a:t>11:30-12:00</a:t>
            </a:r>
            <a:r>
              <a:rPr lang="en-US" sz="2600">
                <a:solidFill>
                  <a:srgbClr val="000000"/>
                </a:solidFill>
                <a:latin typeface="Poppins"/>
              </a:rPr>
              <a:t>: Jonathan Lincoln and Josh Powers discuss the UCC 2.0 vision/process in room UC 211</a:t>
            </a:r>
          </a:p>
          <a:p>
            <a:pPr algn="l">
              <a:lnSpc>
                <a:spcPts val="3640"/>
              </a:lnSpc>
              <a:spcBef>
                <a:spcPct val="0"/>
              </a:spcBef>
            </a:pPr>
            <a:endParaRPr lang="en-US" sz="2600">
              <a:solidFill>
                <a:srgbClr val="000000"/>
              </a:solidFill>
              <a:latin typeface="Poppins"/>
            </a:endParaRPr>
          </a:p>
          <a:p>
            <a:pPr algn="l">
              <a:lnSpc>
                <a:spcPts val="3640"/>
              </a:lnSpc>
              <a:spcBef>
                <a:spcPct val="0"/>
              </a:spcBef>
            </a:pPr>
            <a:r>
              <a:rPr lang="en-US" sz="2600">
                <a:solidFill>
                  <a:srgbClr val="FD6823"/>
                </a:solidFill>
                <a:latin typeface="Poppins Bold"/>
              </a:rPr>
              <a:t>12:00:</a:t>
            </a:r>
            <a:r>
              <a:rPr lang="en-US" sz="2600">
                <a:solidFill>
                  <a:srgbClr val="000000"/>
                </a:solidFill>
                <a:latin typeface="Poppins"/>
              </a:rPr>
              <a:t> Balmurli Natrajan shares specifics about the UCC 2.0 during lunch in  room UC 211</a:t>
            </a:r>
          </a:p>
          <a:p>
            <a:pPr algn="l">
              <a:lnSpc>
                <a:spcPts val="3640"/>
              </a:lnSpc>
              <a:spcBef>
                <a:spcPct val="0"/>
              </a:spcBef>
            </a:pPr>
            <a:endParaRPr lang="en-US" sz="2600">
              <a:solidFill>
                <a:srgbClr val="000000"/>
              </a:solidFill>
              <a:latin typeface="Poppins"/>
            </a:endParaRPr>
          </a:p>
          <a:p>
            <a:pPr algn="l">
              <a:lnSpc>
                <a:spcPts val="3640"/>
              </a:lnSpc>
              <a:spcBef>
                <a:spcPct val="0"/>
              </a:spcBef>
            </a:pPr>
            <a:r>
              <a:rPr lang="en-US" sz="2600">
                <a:solidFill>
                  <a:srgbClr val="FD6823"/>
                </a:solidFill>
                <a:latin typeface="Poppins Bold"/>
              </a:rPr>
              <a:t>12:30-3:00</a:t>
            </a:r>
            <a:r>
              <a:rPr lang="en-US" sz="2600">
                <a:solidFill>
                  <a:srgbClr val="000000"/>
                </a:solidFill>
                <a:latin typeface="Poppins"/>
              </a:rPr>
              <a:t> UCC area-specific working groups facilitated by UCC reviewers in breakout rooms</a:t>
            </a:r>
          </a:p>
          <a:p>
            <a:pPr algn="l">
              <a:lnSpc>
                <a:spcPts val="3640"/>
              </a:lnSpc>
              <a:spcBef>
                <a:spcPct val="0"/>
              </a:spcBef>
            </a:pPr>
            <a:r>
              <a:rPr lang="en-US" sz="2600">
                <a:solidFill>
                  <a:srgbClr val="000000"/>
                </a:solidFill>
                <a:latin typeface="Poppins"/>
              </a:rPr>
              <a:t>     UCC 168 A Critical Thinking (Bruce Williams, Andy Gladfelter and Miryam Wahrman)</a:t>
            </a:r>
          </a:p>
          <a:p>
            <a:pPr algn="l">
              <a:lnSpc>
                <a:spcPts val="3640"/>
              </a:lnSpc>
              <a:spcBef>
                <a:spcPct val="0"/>
              </a:spcBef>
            </a:pPr>
            <a:r>
              <a:rPr lang="en-US" sz="2600">
                <a:solidFill>
                  <a:srgbClr val="000000"/>
                </a:solidFill>
                <a:latin typeface="Poppins"/>
              </a:rPr>
              <a:t>     UCC 168 B Digital Literacies (Angie Yoo and Ruth Maher)</a:t>
            </a:r>
          </a:p>
          <a:p>
            <a:pPr algn="l">
              <a:lnSpc>
                <a:spcPts val="3640"/>
              </a:lnSpc>
              <a:spcBef>
                <a:spcPct val="0"/>
              </a:spcBef>
            </a:pPr>
            <a:r>
              <a:rPr lang="en-US" sz="2600">
                <a:solidFill>
                  <a:srgbClr val="000000"/>
                </a:solidFill>
                <a:latin typeface="Poppins"/>
              </a:rPr>
              <a:t>     UCC 171 A Decolonization &amp; Justice (Naa-Solo Tettey)</a:t>
            </a:r>
          </a:p>
          <a:p>
            <a:pPr algn="l">
              <a:lnSpc>
                <a:spcPts val="3640"/>
              </a:lnSpc>
              <a:spcBef>
                <a:spcPct val="0"/>
              </a:spcBef>
            </a:pPr>
            <a:r>
              <a:rPr lang="en-US" sz="2600">
                <a:solidFill>
                  <a:srgbClr val="000000"/>
                </a:solidFill>
                <a:latin typeface="Poppins"/>
              </a:rPr>
              <a:t>     UCC 171 B All other UCC areas (Paul Von Dohlen and Balmurli Natrajan)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6889" y="6680791"/>
            <a:ext cx="1375589" cy="715546"/>
            <a:chOff x="0" y="0"/>
            <a:chExt cx="812800" cy="422797"/>
          </a:xfrm>
        </p:grpSpPr>
        <p:sp>
          <p:nvSpPr>
            <p:cNvPr id="3" name="Freeform 3"/>
            <p:cNvSpPr/>
            <p:nvPr/>
          </p:nvSpPr>
          <p:spPr>
            <a:xfrm>
              <a:off x="0" y="0"/>
              <a:ext cx="812800" cy="422797"/>
            </a:xfrm>
            <a:custGeom>
              <a:avLst/>
              <a:gdLst/>
              <a:ahLst/>
              <a:cxnLst/>
              <a:rect l="l" t="t" r="r" b="b"/>
              <a:pathLst>
                <a:path w="812800" h="422797">
                  <a:moveTo>
                    <a:pt x="609600" y="0"/>
                  </a:moveTo>
                  <a:lnTo>
                    <a:pt x="0" y="0"/>
                  </a:lnTo>
                  <a:lnTo>
                    <a:pt x="0" y="422797"/>
                  </a:lnTo>
                  <a:lnTo>
                    <a:pt x="609600" y="422797"/>
                  </a:lnTo>
                  <a:lnTo>
                    <a:pt x="812800" y="211399"/>
                  </a:lnTo>
                  <a:lnTo>
                    <a:pt x="609600" y="0"/>
                  </a:lnTo>
                  <a:close/>
                </a:path>
              </a:pathLst>
            </a:custGeom>
            <a:solidFill>
              <a:srgbClr val="FD6823"/>
            </a:solidFill>
          </p:spPr>
          <p:txBody>
            <a:bodyPr/>
            <a:lstStyle/>
            <a:p>
              <a:endParaRPr lang="en-US"/>
            </a:p>
          </p:txBody>
        </p:sp>
        <p:sp>
          <p:nvSpPr>
            <p:cNvPr id="4" name="TextBox 4"/>
            <p:cNvSpPr txBox="1"/>
            <p:nvPr/>
          </p:nvSpPr>
          <p:spPr>
            <a:xfrm>
              <a:off x="0" y="-38100"/>
              <a:ext cx="698500" cy="460897"/>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306211" y="914400"/>
            <a:ext cx="17592314" cy="9075419"/>
          </a:xfrm>
          <a:prstGeom prst="rect">
            <a:avLst/>
          </a:prstGeom>
        </p:spPr>
        <p:txBody>
          <a:bodyPr lIns="0" tIns="0" rIns="0" bIns="0" rtlCol="0" anchor="t">
            <a:spAutoFit/>
          </a:bodyPr>
          <a:lstStyle/>
          <a:p>
            <a:pPr algn="l">
              <a:lnSpc>
                <a:spcPts val="6020"/>
              </a:lnSpc>
              <a:spcBef>
                <a:spcPct val="0"/>
              </a:spcBef>
            </a:pPr>
            <a:r>
              <a:rPr lang="en-US" sz="4300">
                <a:solidFill>
                  <a:srgbClr val="FD6823"/>
                </a:solidFill>
                <a:latin typeface="Poppins Bold"/>
              </a:rPr>
              <a:t>WP Summer Institute Day 1 Agenda</a:t>
            </a:r>
          </a:p>
          <a:p>
            <a:pPr algn="l">
              <a:lnSpc>
                <a:spcPts val="4060"/>
              </a:lnSpc>
              <a:spcBef>
                <a:spcPct val="0"/>
              </a:spcBef>
            </a:pPr>
            <a:r>
              <a:rPr lang="en-US" sz="2900">
                <a:solidFill>
                  <a:srgbClr val="000000"/>
                </a:solidFill>
                <a:latin typeface="Poppins"/>
              </a:rPr>
              <a:t> </a:t>
            </a:r>
          </a:p>
          <a:p>
            <a:pPr algn="l">
              <a:lnSpc>
                <a:spcPts val="3640"/>
              </a:lnSpc>
              <a:spcBef>
                <a:spcPct val="0"/>
              </a:spcBef>
            </a:pPr>
            <a:r>
              <a:rPr lang="en-US" sz="2600">
                <a:solidFill>
                  <a:srgbClr val="FD6823"/>
                </a:solidFill>
                <a:latin typeface="Poppins Bold"/>
              </a:rPr>
              <a:t>9:00-9:15:</a:t>
            </a:r>
            <a:r>
              <a:rPr lang="en-US" sz="2600">
                <a:solidFill>
                  <a:srgbClr val="000000"/>
                </a:solidFill>
                <a:latin typeface="Poppins"/>
              </a:rPr>
              <a:t> Balmurli Natrajan introduces the UCC 2.0 in room University Commons room  211 </a:t>
            </a:r>
          </a:p>
          <a:p>
            <a:pPr algn="l">
              <a:lnSpc>
                <a:spcPts val="3640"/>
              </a:lnSpc>
              <a:spcBef>
                <a:spcPct val="0"/>
              </a:spcBef>
            </a:pPr>
            <a:endParaRPr lang="en-US" sz="2600">
              <a:solidFill>
                <a:srgbClr val="000000"/>
              </a:solidFill>
              <a:latin typeface="Poppins"/>
            </a:endParaRPr>
          </a:p>
          <a:p>
            <a:pPr algn="l">
              <a:lnSpc>
                <a:spcPts val="3640"/>
              </a:lnSpc>
              <a:spcBef>
                <a:spcPct val="0"/>
              </a:spcBef>
            </a:pPr>
            <a:r>
              <a:rPr lang="en-US" sz="2600">
                <a:solidFill>
                  <a:srgbClr val="FD6823"/>
                </a:solidFill>
                <a:latin typeface="Poppins Bold"/>
              </a:rPr>
              <a:t>9:15-10:30</a:t>
            </a:r>
            <a:r>
              <a:rPr lang="en-US" sz="2600">
                <a:solidFill>
                  <a:srgbClr val="000000"/>
                </a:solidFill>
                <a:latin typeface="Poppins"/>
              </a:rPr>
              <a:t>: Liz Brown facilitates a pedagogy workshop on designing courses to engage students to be critical thinkers through experimental learning which aligns with their lived experiences and specific learning goals in room UC 211</a:t>
            </a:r>
          </a:p>
          <a:p>
            <a:pPr algn="l">
              <a:lnSpc>
                <a:spcPts val="3640"/>
              </a:lnSpc>
              <a:spcBef>
                <a:spcPct val="0"/>
              </a:spcBef>
            </a:pPr>
            <a:endParaRPr lang="en-US" sz="2600">
              <a:solidFill>
                <a:srgbClr val="000000"/>
              </a:solidFill>
              <a:latin typeface="Poppins"/>
            </a:endParaRPr>
          </a:p>
          <a:p>
            <a:pPr algn="l">
              <a:lnSpc>
                <a:spcPts val="3640"/>
              </a:lnSpc>
              <a:spcBef>
                <a:spcPct val="0"/>
              </a:spcBef>
            </a:pPr>
            <a:r>
              <a:rPr lang="en-US" sz="2600">
                <a:solidFill>
                  <a:srgbClr val="FD6823"/>
                </a:solidFill>
                <a:latin typeface="Poppins Bold"/>
              </a:rPr>
              <a:t>10:30-11:30</a:t>
            </a:r>
            <a:r>
              <a:rPr lang="en-US" sz="2600">
                <a:solidFill>
                  <a:srgbClr val="000000"/>
                </a:solidFill>
                <a:latin typeface="Poppins"/>
              </a:rPr>
              <a:t>: Quality Matters by Pete Mandik in room UC 211</a:t>
            </a:r>
          </a:p>
          <a:p>
            <a:pPr algn="l">
              <a:lnSpc>
                <a:spcPts val="3640"/>
              </a:lnSpc>
              <a:spcBef>
                <a:spcPct val="0"/>
              </a:spcBef>
            </a:pPr>
            <a:endParaRPr lang="en-US" sz="2600">
              <a:solidFill>
                <a:srgbClr val="000000"/>
              </a:solidFill>
              <a:latin typeface="Poppins"/>
            </a:endParaRPr>
          </a:p>
          <a:p>
            <a:pPr algn="l">
              <a:lnSpc>
                <a:spcPts val="3640"/>
              </a:lnSpc>
              <a:spcBef>
                <a:spcPct val="0"/>
              </a:spcBef>
            </a:pPr>
            <a:r>
              <a:rPr lang="en-US" sz="2600">
                <a:solidFill>
                  <a:srgbClr val="FD6823"/>
                </a:solidFill>
                <a:latin typeface="Poppins Bold"/>
              </a:rPr>
              <a:t>11:30-12:00</a:t>
            </a:r>
            <a:r>
              <a:rPr lang="en-US" sz="2600">
                <a:solidFill>
                  <a:srgbClr val="000000"/>
                </a:solidFill>
                <a:latin typeface="Poppins"/>
              </a:rPr>
              <a:t>: Jonathan Lincoln and Josh Powers discuss the UCC 2.0 vision/process in room UC 211</a:t>
            </a:r>
          </a:p>
          <a:p>
            <a:pPr algn="l">
              <a:lnSpc>
                <a:spcPts val="3640"/>
              </a:lnSpc>
              <a:spcBef>
                <a:spcPct val="0"/>
              </a:spcBef>
            </a:pPr>
            <a:endParaRPr lang="en-US" sz="2600">
              <a:solidFill>
                <a:srgbClr val="000000"/>
              </a:solidFill>
              <a:latin typeface="Poppins"/>
            </a:endParaRPr>
          </a:p>
          <a:p>
            <a:pPr algn="l">
              <a:lnSpc>
                <a:spcPts val="3640"/>
              </a:lnSpc>
              <a:spcBef>
                <a:spcPct val="0"/>
              </a:spcBef>
            </a:pPr>
            <a:r>
              <a:rPr lang="en-US" sz="2600">
                <a:solidFill>
                  <a:srgbClr val="FD6823"/>
                </a:solidFill>
                <a:latin typeface="Poppins Bold"/>
              </a:rPr>
              <a:t>12:00:</a:t>
            </a:r>
            <a:r>
              <a:rPr lang="en-US" sz="2600">
                <a:solidFill>
                  <a:srgbClr val="000000"/>
                </a:solidFill>
                <a:latin typeface="Poppins"/>
              </a:rPr>
              <a:t> Balmurli Natrajan shares specifics about the UCC 2.0 during lunch in  room UC 211</a:t>
            </a:r>
          </a:p>
          <a:p>
            <a:pPr algn="l">
              <a:lnSpc>
                <a:spcPts val="3640"/>
              </a:lnSpc>
              <a:spcBef>
                <a:spcPct val="0"/>
              </a:spcBef>
            </a:pPr>
            <a:endParaRPr lang="en-US" sz="2600">
              <a:solidFill>
                <a:srgbClr val="000000"/>
              </a:solidFill>
              <a:latin typeface="Poppins"/>
            </a:endParaRPr>
          </a:p>
          <a:p>
            <a:pPr algn="l">
              <a:lnSpc>
                <a:spcPts val="3640"/>
              </a:lnSpc>
              <a:spcBef>
                <a:spcPct val="0"/>
              </a:spcBef>
            </a:pPr>
            <a:r>
              <a:rPr lang="en-US" sz="2600">
                <a:solidFill>
                  <a:srgbClr val="FD6823"/>
                </a:solidFill>
                <a:latin typeface="Poppins Bold"/>
              </a:rPr>
              <a:t>12:30-3:00</a:t>
            </a:r>
            <a:r>
              <a:rPr lang="en-US" sz="2600">
                <a:solidFill>
                  <a:srgbClr val="000000"/>
                </a:solidFill>
                <a:latin typeface="Poppins"/>
              </a:rPr>
              <a:t> UCC area-specific working groups facilitated by UCC reviewers in breakout rooms</a:t>
            </a:r>
          </a:p>
          <a:p>
            <a:pPr algn="l">
              <a:lnSpc>
                <a:spcPts val="3640"/>
              </a:lnSpc>
              <a:spcBef>
                <a:spcPct val="0"/>
              </a:spcBef>
            </a:pPr>
            <a:r>
              <a:rPr lang="en-US" sz="2600">
                <a:solidFill>
                  <a:srgbClr val="000000"/>
                </a:solidFill>
                <a:latin typeface="Poppins"/>
              </a:rPr>
              <a:t>     UCC 168 A Critical Thinking (Bruce Williams, Andy Gladfelter and Miryam Wahrman)</a:t>
            </a:r>
          </a:p>
          <a:p>
            <a:pPr algn="l">
              <a:lnSpc>
                <a:spcPts val="3640"/>
              </a:lnSpc>
              <a:spcBef>
                <a:spcPct val="0"/>
              </a:spcBef>
            </a:pPr>
            <a:r>
              <a:rPr lang="en-US" sz="2600">
                <a:solidFill>
                  <a:srgbClr val="000000"/>
                </a:solidFill>
                <a:latin typeface="Poppins"/>
              </a:rPr>
              <a:t>     UCC 168 B Digital Literacies (Angie Yoo and Ruth Maher)</a:t>
            </a:r>
          </a:p>
          <a:p>
            <a:pPr algn="l">
              <a:lnSpc>
                <a:spcPts val="3640"/>
              </a:lnSpc>
              <a:spcBef>
                <a:spcPct val="0"/>
              </a:spcBef>
            </a:pPr>
            <a:r>
              <a:rPr lang="en-US" sz="2600">
                <a:solidFill>
                  <a:srgbClr val="000000"/>
                </a:solidFill>
                <a:latin typeface="Poppins"/>
              </a:rPr>
              <a:t>     UCC 171 A Decolonization &amp; Justice (Naa-Solo Tettey)</a:t>
            </a:r>
          </a:p>
          <a:p>
            <a:pPr algn="l">
              <a:lnSpc>
                <a:spcPts val="3640"/>
              </a:lnSpc>
              <a:spcBef>
                <a:spcPct val="0"/>
              </a:spcBef>
            </a:pPr>
            <a:r>
              <a:rPr lang="en-US" sz="2600">
                <a:solidFill>
                  <a:srgbClr val="000000"/>
                </a:solidFill>
                <a:latin typeface="Poppins"/>
              </a:rPr>
              <a:t>     UCC 171 B All other UCC areas (Paul Von Dohlen and Balmurli Natrajan)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220099" y="8606946"/>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0" y="0"/>
            <a:ext cx="2848617" cy="2933968"/>
          </a:xfrm>
          <a:custGeom>
            <a:avLst/>
            <a:gdLst/>
            <a:ahLst/>
            <a:cxnLst/>
            <a:rect l="l" t="t" r="r" b="b"/>
            <a:pathLst>
              <a:path w="2848617" h="2933968">
                <a:moveTo>
                  <a:pt x="0" y="0"/>
                </a:moveTo>
                <a:lnTo>
                  <a:pt x="2848617" y="0"/>
                </a:lnTo>
                <a:lnTo>
                  <a:pt x="2848617" y="2933968"/>
                </a:lnTo>
                <a:lnTo>
                  <a:pt x="0" y="29339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7222756" y="1973580"/>
            <a:ext cx="10036544" cy="8003702"/>
          </a:xfrm>
          <a:prstGeom prst="rect">
            <a:avLst/>
          </a:prstGeom>
        </p:spPr>
        <p:txBody>
          <a:bodyPr lIns="0" tIns="0" rIns="0" bIns="0" rtlCol="0" anchor="t">
            <a:spAutoFit/>
          </a:bodyPr>
          <a:lstStyle/>
          <a:p>
            <a:pPr algn="l">
              <a:lnSpc>
                <a:spcPts val="6357"/>
              </a:lnSpc>
            </a:pPr>
            <a:r>
              <a:rPr lang="en-US" sz="4541">
                <a:solidFill>
                  <a:srgbClr val="000000"/>
                </a:solidFill>
                <a:latin typeface="Poppins"/>
              </a:rPr>
              <a:t>Please review the data and share out:</a:t>
            </a:r>
          </a:p>
          <a:p>
            <a:pPr marL="980474" lvl="1" indent="-490237" algn="l">
              <a:lnSpc>
                <a:spcPts val="6357"/>
              </a:lnSpc>
              <a:buFont typeface="Arial"/>
              <a:buChar char="•"/>
            </a:pPr>
            <a:r>
              <a:rPr lang="en-US" sz="4541">
                <a:solidFill>
                  <a:srgbClr val="000000"/>
                </a:solidFill>
                <a:latin typeface="Poppins"/>
              </a:rPr>
              <a:t>Difference between student perceptions and faculty perceptions</a:t>
            </a:r>
          </a:p>
          <a:p>
            <a:pPr marL="980474" lvl="1" indent="-490237" algn="l">
              <a:lnSpc>
                <a:spcPts val="6357"/>
              </a:lnSpc>
              <a:buFont typeface="Arial"/>
              <a:buChar char="•"/>
            </a:pPr>
            <a:r>
              <a:rPr lang="en-US" sz="4541">
                <a:solidFill>
                  <a:srgbClr val="000000"/>
                </a:solidFill>
                <a:latin typeface="Poppins"/>
              </a:rPr>
              <a:t>Areas where we could make changes</a:t>
            </a:r>
          </a:p>
          <a:p>
            <a:pPr marL="980474" lvl="1" indent="-490237" algn="l">
              <a:lnSpc>
                <a:spcPts val="6357"/>
              </a:lnSpc>
              <a:buFont typeface="Arial"/>
              <a:buChar char="•"/>
            </a:pPr>
            <a:r>
              <a:rPr lang="en-US" sz="4541">
                <a:solidFill>
                  <a:srgbClr val="000000"/>
                </a:solidFill>
                <a:latin typeface="Poppins"/>
              </a:rPr>
              <a:t>Areas where we are doing well</a:t>
            </a:r>
          </a:p>
          <a:p>
            <a:pPr marL="980474" lvl="1" indent="-490237" algn="l">
              <a:lnSpc>
                <a:spcPts val="6357"/>
              </a:lnSpc>
              <a:buFont typeface="Arial"/>
              <a:buChar char="•"/>
            </a:pPr>
            <a:r>
              <a:rPr lang="en-US" sz="4541">
                <a:solidFill>
                  <a:srgbClr val="000000"/>
                </a:solidFill>
                <a:latin typeface="Poppins"/>
              </a:rPr>
              <a:t>Questions we have</a:t>
            </a:r>
          </a:p>
          <a:p>
            <a:pPr algn="l">
              <a:lnSpc>
                <a:spcPts val="6357"/>
              </a:lnSpc>
            </a:pPr>
            <a:endParaRPr lang="en-US" sz="4541">
              <a:solidFill>
                <a:srgbClr val="000000"/>
              </a:solidFill>
              <a:latin typeface="Poppins"/>
            </a:endParaRPr>
          </a:p>
        </p:txBody>
      </p:sp>
      <p:sp>
        <p:nvSpPr>
          <p:cNvPr id="5" name="TextBox 5"/>
          <p:cNvSpPr txBox="1"/>
          <p:nvPr/>
        </p:nvSpPr>
        <p:spPr>
          <a:xfrm>
            <a:off x="629536" y="326525"/>
            <a:ext cx="1920145" cy="2223769"/>
          </a:xfrm>
          <a:prstGeom prst="rect">
            <a:avLst/>
          </a:prstGeom>
        </p:spPr>
        <p:txBody>
          <a:bodyPr lIns="0" tIns="0" rIns="0" bIns="0" rtlCol="0" anchor="t">
            <a:spAutoFit/>
          </a:bodyPr>
          <a:lstStyle/>
          <a:p>
            <a:pPr algn="ctr">
              <a:lnSpc>
                <a:spcPts val="4480"/>
              </a:lnSpc>
            </a:pPr>
            <a:r>
              <a:rPr lang="en-US" sz="3200">
                <a:solidFill>
                  <a:srgbClr val="000000"/>
                </a:solidFill>
                <a:latin typeface="Canva Sans 2 Bold"/>
              </a:rPr>
              <a:t>2023 NSSE/</a:t>
            </a:r>
          </a:p>
          <a:p>
            <a:pPr algn="ctr">
              <a:lnSpc>
                <a:spcPts val="4480"/>
              </a:lnSpc>
            </a:pPr>
            <a:r>
              <a:rPr lang="en-US" sz="3200">
                <a:solidFill>
                  <a:srgbClr val="000000"/>
                </a:solidFill>
                <a:latin typeface="Canva Sans 2 Bold"/>
              </a:rPr>
              <a:t>FSSE</a:t>
            </a:r>
          </a:p>
          <a:p>
            <a:pPr marL="0" lvl="0" indent="0" algn="ctr">
              <a:lnSpc>
                <a:spcPts val="4480"/>
              </a:lnSpc>
              <a:spcBef>
                <a:spcPct val="0"/>
              </a:spcBef>
            </a:pPr>
            <a:r>
              <a:rPr lang="en-US" sz="3200">
                <a:solidFill>
                  <a:srgbClr val="000000"/>
                </a:solidFill>
                <a:latin typeface="Canva Sans 2 Bold"/>
              </a:rPr>
              <a:t>results</a:t>
            </a:r>
          </a:p>
        </p:txBody>
      </p:sp>
      <p:grpSp>
        <p:nvGrpSpPr>
          <p:cNvPr id="6" name="Group 6"/>
          <p:cNvGrpSpPr/>
          <p:nvPr/>
        </p:nvGrpSpPr>
        <p:grpSpPr>
          <a:xfrm>
            <a:off x="2986249" y="1803222"/>
            <a:ext cx="3548019" cy="3548019"/>
            <a:chOff x="0" y="0"/>
            <a:chExt cx="812800" cy="812800"/>
          </a:xfrm>
        </p:grpSpPr>
        <p:sp>
          <p:nvSpPr>
            <p:cNvPr id="7" name="Freeform 7"/>
            <p:cNvSpPr/>
            <p:nvPr/>
          </p:nvSpPr>
          <p:spPr>
            <a:xfrm>
              <a:off x="8980" y="8980"/>
              <a:ext cx="794839" cy="794839"/>
            </a:xfrm>
            <a:custGeom>
              <a:avLst/>
              <a:gdLst/>
              <a:ahLst/>
              <a:cxnLst/>
              <a:rect l="l" t="t" r="r" b="b"/>
              <a:pathLst>
                <a:path w="794839" h="794839">
                  <a:moveTo>
                    <a:pt x="417478" y="11078"/>
                  </a:moveTo>
                  <a:lnTo>
                    <a:pt x="783762" y="377362"/>
                  </a:lnTo>
                  <a:cubicBezTo>
                    <a:pt x="794840" y="388440"/>
                    <a:pt x="794840" y="406400"/>
                    <a:pt x="783762" y="417478"/>
                  </a:cubicBezTo>
                  <a:lnTo>
                    <a:pt x="417478" y="783762"/>
                  </a:lnTo>
                  <a:cubicBezTo>
                    <a:pt x="406400" y="794840"/>
                    <a:pt x="388440" y="794840"/>
                    <a:pt x="377362" y="783762"/>
                  </a:cubicBezTo>
                  <a:lnTo>
                    <a:pt x="11078" y="417478"/>
                  </a:lnTo>
                  <a:cubicBezTo>
                    <a:pt x="0" y="406400"/>
                    <a:pt x="0" y="388440"/>
                    <a:pt x="11078" y="377362"/>
                  </a:cubicBezTo>
                  <a:lnTo>
                    <a:pt x="377362" y="11078"/>
                  </a:lnTo>
                  <a:cubicBezTo>
                    <a:pt x="388440" y="0"/>
                    <a:pt x="406400" y="0"/>
                    <a:pt x="417478" y="11078"/>
                  </a:cubicBezTo>
                  <a:close/>
                </a:path>
              </a:pathLst>
            </a:custGeom>
            <a:solidFill>
              <a:srgbClr val="FD6823"/>
            </a:solidFill>
          </p:spPr>
          <p:txBody>
            <a:bodyPr/>
            <a:lstStyle/>
            <a:p>
              <a:endParaRPr lang="en-US"/>
            </a:p>
          </p:txBody>
        </p:sp>
        <p:sp>
          <p:nvSpPr>
            <p:cNvPr id="8" name="TextBox 8"/>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3749943" y="2329752"/>
            <a:ext cx="2020630" cy="2072441"/>
          </a:xfrm>
          <a:custGeom>
            <a:avLst/>
            <a:gdLst/>
            <a:ahLst/>
            <a:cxnLst/>
            <a:rect l="l" t="t" r="r" b="b"/>
            <a:pathLst>
              <a:path w="2020630" h="2072441">
                <a:moveTo>
                  <a:pt x="0" y="0"/>
                </a:moveTo>
                <a:lnTo>
                  <a:pt x="2020630" y="0"/>
                </a:lnTo>
                <a:lnTo>
                  <a:pt x="2020630" y="2072441"/>
                </a:lnTo>
                <a:lnTo>
                  <a:pt x="0" y="20724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TextBox 10"/>
          <p:cNvSpPr txBox="1"/>
          <p:nvPr/>
        </p:nvSpPr>
        <p:spPr>
          <a:xfrm>
            <a:off x="2549681" y="317000"/>
            <a:ext cx="16047189" cy="1107454"/>
          </a:xfrm>
          <a:prstGeom prst="rect">
            <a:avLst/>
          </a:prstGeom>
        </p:spPr>
        <p:txBody>
          <a:bodyPr lIns="0" tIns="0" rIns="0" bIns="0" rtlCol="0" anchor="t">
            <a:spAutoFit/>
          </a:bodyPr>
          <a:lstStyle/>
          <a:p>
            <a:pPr algn="ctr">
              <a:lnSpc>
                <a:spcPts val="8336"/>
              </a:lnSpc>
            </a:pPr>
            <a:r>
              <a:rPr lang="en-US" sz="6947">
                <a:solidFill>
                  <a:srgbClr val="FD6823"/>
                </a:solidFill>
                <a:latin typeface="Poppins Bold"/>
              </a:rPr>
              <a:t>Analyze our teaching practices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6889" y="7624330"/>
            <a:ext cx="1375589" cy="715546"/>
            <a:chOff x="0" y="0"/>
            <a:chExt cx="812800" cy="422797"/>
          </a:xfrm>
        </p:grpSpPr>
        <p:sp>
          <p:nvSpPr>
            <p:cNvPr id="3" name="Freeform 3"/>
            <p:cNvSpPr/>
            <p:nvPr/>
          </p:nvSpPr>
          <p:spPr>
            <a:xfrm>
              <a:off x="0" y="0"/>
              <a:ext cx="812800" cy="422797"/>
            </a:xfrm>
            <a:custGeom>
              <a:avLst/>
              <a:gdLst/>
              <a:ahLst/>
              <a:cxnLst/>
              <a:rect l="l" t="t" r="r" b="b"/>
              <a:pathLst>
                <a:path w="812800" h="422797">
                  <a:moveTo>
                    <a:pt x="609600" y="0"/>
                  </a:moveTo>
                  <a:lnTo>
                    <a:pt x="0" y="0"/>
                  </a:lnTo>
                  <a:lnTo>
                    <a:pt x="0" y="422797"/>
                  </a:lnTo>
                  <a:lnTo>
                    <a:pt x="609600" y="422797"/>
                  </a:lnTo>
                  <a:lnTo>
                    <a:pt x="812800" y="211399"/>
                  </a:lnTo>
                  <a:lnTo>
                    <a:pt x="609600" y="0"/>
                  </a:lnTo>
                  <a:close/>
                </a:path>
              </a:pathLst>
            </a:custGeom>
            <a:solidFill>
              <a:srgbClr val="FD6823"/>
            </a:solidFill>
          </p:spPr>
          <p:txBody>
            <a:bodyPr/>
            <a:lstStyle/>
            <a:p>
              <a:endParaRPr lang="en-US"/>
            </a:p>
          </p:txBody>
        </p:sp>
        <p:sp>
          <p:nvSpPr>
            <p:cNvPr id="4" name="TextBox 4"/>
            <p:cNvSpPr txBox="1"/>
            <p:nvPr/>
          </p:nvSpPr>
          <p:spPr>
            <a:xfrm>
              <a:off x="0" y="-38100"/>
              <a:ext cx="698500" cy="460897"/>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306211" y="914400"/>
            <a:ext cx="17592314" cy="9075419"/>
          </a:xfrm>
          <a:prstGeom prst="rect">
            <a:avLst/>
          </a:prstGeom>
        </p:spPr>
        <p:txBody>
          <a:bodyPr lIns="0" tIns="0" rIns="0" bIns="0" rtlCol="0" anchor="t">
            <a:spAutoFit/>
          </a:bodyPr>
          <a:lstStyle/>
          <a:p>
            <a:pPr algn="l">
              <a:lnSpc>
                <a:spcPts val="6020"/>
              </a:lnSpc>
              <a:spcBef>
                <a:spcPct val="0"/>
              </a:spcBef>
            </a:pPr>
            <a:r>
              <a:rPr lang="en-US" sz="4300">
                <a:solidFill>
                  <a:srgbClr val="FD6823"/>
                </a:solidFill>
                <a:latin typeface="Poppins Bold"/>
              </a:rPr>
              <a:t>WP Summer Institute Day 1 Agenda</a:t>
            </a:r>
          </a:p>
          <a:p>
            <a:pPr algn="l">
              <a:lnSpc>
                <a:spcPts val="4060"/>
              </a:lnSpc>
              <a:spcBef>
                <a:spcPct val="0"/>
              </a:spcBef>
            </a:pPr>
            <a:r>
              <a:rPr lang="en-US" sz="2900">
                <a:solidFill>
                  <a:srgbClr val="000000"/>
                </a:solidFill>
                <a:latin typeface="Poppins"/>
              </a:rPr>
              <a:t> </a:t>
            </a:r>
          </a:p>
          <a:p>
            <a:pPr algn="l">
              <a:lnSpc>
                <a:spcPts val="3640"/>
              </a:lnSpc>
              <a:spcBef>
                <a:spcPct val="0"/>
              </a:spcBef>
            </a:pPr>
            <a:r>
              <a:rPr lang="en-US" sz="2600">
                <a:solidFill>
                  <a:srgbClr val="FD6823"/>
                </a:solidFill>
                <a:latin typeface="Poppins Bold"/>
              </a:rPr>
              <a:t>9:00-9:15:</a:t>
            </a:r>
            <a:r>
              <a:rPr lang="en-US" sz="2600">
                <a:solidFill>
                  <a:srgbClr val="000000"/>
                </a:solidFill>
                <a:latin typeface="Poppins"/>
              </a:rPr>
              <a:t> Balmurli Natrajan introduces the UCC 2.0 in room University Commons room  211 </a:t>
            </a:r>
          </a:p>
          <a:p>
            <a:pPr algn="l">
              <a:lnSpc>
                <a:spcPts val="3640"/>
              </a:lnSpc>
              <a:spcBef>
                <a:spcPct val="0"/>
              </a:spcBef>
            </a:pPr>
            <a:endParaRPr lang="en-US" sz="2600">
              <a:solidFill>
                <a:srgbClr val="000000"/>
              </a:solidFill>
              <a:latin typeface="Poppins"/>
            </a:endParaRPr>
          </a:p>
          <a:p>
            <a:pPr algn="l">
              <a:lnSpc>
                <a:spcPts val="3640"/>
              </a:lnSpc>
              <a:spcBef>
                <a:spcPct val="0"/>
              </a:spcBef>
            </a:pPr>
            <a:r>
              <a:rPr lang="en-US" sz="2600">
                <a:solidFill>
                  <a:srgbClr val="FD6823"/>
                </a:solidFill>
                <a:latin typeface="Poppins Bold"/>
              </a:rPr>
              <a:t>9:15-10:30</a:t>
            </a:r>
            <a:r>
              <a:rPr lang="en-US" sz="2600">
                <a:solidFill>
                  <a:srgbClr val="000000"/>
                </a:solidFill>
                <a:latin typeface="Poppins"/>
              </a:rPr>
              <a:t>: Liz Brown facilitates a pedagogy workshop on designing courses to engage students to be critical thinkers through experimental learning which aligns with their lived experiences and specific learning goals in room UC 211</a:t>
            </a:r>
          </a:p>
          <a:p>
            <a:pPr algn="l">
              <a:lnSpc>
                <a:spcPts val="3640"/>
              </a:lnSpc>
              <a:spcBef>
                <a:spcPct val="0"/>
              </a:spcBef>
            </a:pPr>
            <a:endParaRPr lang="en-US" sz="2600">
              <a:solidFill>
                <a:srgbClr val="000000"/>
              </a:solidFill>
              <a:latin typeface="Poppins"/>
            </a:endParaRPr>
          </a:p>
          <a:p>
            <a:pPr algn="l">
              <a:lnSpc>
                <a:spcPts val="3640"/>
              </a:lnSpc>
              <a:spcBef>
                <a:spcPct val="0"/>
              </a:spcBef>
            </a:pPr>
            <a:r>
              <a:rPr lang="en-US" sz="2600">
                <a:solidFill>
                  <a:srgbClr val="FD6823"/>
                </a:solidFill>
                <a:latin typeface="Poppins Bold"/>
              </a:rPr>
              <a:t>10:30-11:30</a:t>
            </a:r>
            <a:r>
              <a:rPr lang="en-US" sz="2600">
                <a:solidFill>
                  <a:srgbClr val="000000"/>
                </a:solidFill>
                <a:latin typeface="Poppins"/>
              </a:rPr>
              <a:t>: Quality Matters by Pete Mandik in room UC 211</a:t>
            </a:r>
          </a:p>
          <a:p>
            <a:pPr algn="l">
              <a:lnSpc>
                <a:spcPts val="3640"/>
              </a:lnSpc>
              <a:spcBef>
                <a:spcPct val="0"/>
              </a:spcBef>
            </a:pPr>
            <a:endParaRPr lang="en-US" sz="2600">
              <a:solidFill>
                <a:srgbClr val="000000"/>
              </a:solidFill>
              <a:latin typeface="Poppins"/>
            </a:endParaRPr>
          </a:p>
          <a:p>
            <a:pPr algn="l">
              <a:lnSpc>
                <a:spcPts val="3640"/>
              </a:lnSpc>
              <a:spcBef>
                <a:spcPct val="0"/>
              </a:spcBef>
            </a:pPr>
            <a:r>
              <a:rPr lang="en-US" sz="2600">
                <a:solidFill>
                  <a:srgbClr val="FD6823"/>
                </a:solidFill>
                <a:latin typeface="Poppins Bold"/>
              </a:rPr>
              <a:t>11:30-12:00</a:t>
            </a:r>
            <a:r>
              <a:rPr lang="en-US" sz="2600">
                <a:solidFill>
                  <a:srgbClr val="000000"/>
                </a:solidFill>
                <a:latin typeface="Poppins"/>
              </a:rPr>
              <a:t>: Jonathan Lincoln and Josh Powers discuss the UCC 2.0 vision/process in room UC 211</a:t>
            </a:r>
          </a:p>
          <a:p>
            <a:pPr algn="l">
              <a:lnSpc>
                <a:spcPts val="3640"/>
              </a:lnSpc>
              <a:spcBef>
                <a:spcPct val="0"/>
              </a:spcBef>
            </a:pPr>
            <a:endParaRPr lang="en-US" sz="2600">
              <a:solidFill>
                <a:srgbClr val="000000"/>
              </a:solidFill>
              <a:latin typeface="Poppins"/>
            </a:endParaRPr>
          </a:p>
          <a:p>
            <a:pPr algn="l">
              <a:lnSpc>
                <a:spcPts val="3640"/>
              </a:lnSpc>
              <a:spcBef>
                <a:spcPct val="0"/>
              </a:spcBef>
            </a:pPr>
            <a:r>
              <a:rPr lang="en-US" sz="2600">
                <a:solidFill>
                  <a:srgbClr val="FD6823"/>
                </a:solidFill>
                <a:latin typeface="Poppins Bold"/>
              </a:rPr>
              <a:t>12:00:</a:t>
            </a:r>
            <a:r>
              <a:rPr lang="en-US" sz="2600">
                <a:solidFill>
                  <a:srgbClr val="000000"/>
                </a:solidFill>
                <a:latin typeface="Poppins"/>
              </a:rPr>
              <a:t> Balmurli Natrajan shares specifics about the UCC 2.0 during lunch in  room UC 211</a:t>
            </a:r>
          </a:p>
          <a:p>
            <a:pPr algn="l">
              <a:lnSpc>
                <a:spcPts val="3640"/>
              </a:lnSpc>
              <a:spcBef>
                <a:spcPct val="0"/>
              </a:spcBef>
            </a:pPr>
            <a:endParaRPr lang="en-US" sz="2600">
              <a:solidFill>
                <a:srgbClr val="000000"/>
              </a:solidFill>
              <a:latin typeface="Poppins"/>
            </a:endParaRPr>
          </a:p>
          <a:p>
            <a:pPr algn="l">
              <a:lnSpc>
                <a:spcPts val="3640"/>
              </a:lnSpc>
              <a:spcBef>
                <a:spcPct val="0"/>
              </a:spcBef>
            </a:pPr>
            <a:r>
              <a:rPr lang="en-US" sz="2600">
                <a:solidFill>
                  <a:srgbClr val="FD6823"/>
                </a:solidFill>
                <a:latin typeface="Poppins Bold"/>
              </a:rPr>
              <a:t>12:30-3:00</a:t>
            </a:r>
            <a:r>
              <a:rPr lang="en-US" sz="2600">
                <a:solidFill>
                  <a:srgbClr val="000000"/>
                </a:solidFill>
                <a:latin typeface="Poppins"/>
              </a:rPr>
              <a:t> UCC area-specific working groups facilitated by UCC reviewers in breakout rooms</a:t>
            </a:r>
          </a:p>
          <a:p>
            <a:pPr algn="l">
              <a:lnSpc>
                <a:spcPts val="3640"/>
              </a:lnSpc>
              <a:spcBef>
                <a:spcPct val="0"/>
              </a:spcBef>
            </a:pPr>
            <a:r>
              <a:rPr lang="en-US" sz="2600">
                <a:solidFill>
                  <a:srgbClr val="000000"/>
                </a:solidFill>
                <a:latin typeface="Poppins"/>
              </a:rPr>
              <a:t>     UCC 168 A Critical Thinking (Bruce Williams, Andy Gladfelter and Miryam Wahrman)</a:t>
            </a:r>
          </a:p>
          <a:p>
            <a:pPr algn="l">
              <a:lnSpc>
                <a:spcPts val="3640"/>
              </a:lnSpc>
              <a:spcBef>
                <a:spcPct val="0"/>
              </a:spcBef>
            </a:pPr>
            <a:r>
              <a:rPr lang="en-US" sz="2600">
                <a:solidFill>
                  <a:srgbClr val="000000"/>
                </a:solidFill>
                <a:latin typeface="Poppins"/>
              </a:rPr>
              <a:t>     UCC 168 B Digital Literacies (Angie Yoo and Ruth Maher)</a:t>
            </a:r>
          </a:p>
          <a:p>
            <a:pPr algn="l">
              <a:lnSpc>
                <a:spcPts val="3640"/>
              </a:lnSpc>
              <a:spcBef>
                <a:spcPct val="0"/>
              </a:spcBef>
            </a:pPr>
            <a:r>
              <a:rPr lang="en-US" sz="2600">
                <a:solidFill>
                  <a:srgbClr val="000000"/>
                </a:solidFill>
                <a:latin typeface="Poppins"/>
              </a:rPr>
              <a:t>     UCC 171 A Decolonization &amp; Justice (Naa-Solo Tettey)</a:t>
            </a:r>
          </a:p>
          <a:p>
            <a:pPr algn="l">
              <a:lnSpc>
                <a:spcPts val="3640"/>
              </a:lnSpc>
              <a:spcBef>
                <a:spcPct val="0"/>
              </a:spcBef>
            </a:pPr>
            <a:r>
              <a:rPr lang="en-US" sz="2600">
                <a:solidFill>
                  <a:srgbClr val="000000"/>
                </a:solidFill>
                <a:latin typeface="Poppins"/>
              </a:rPr>
              <a:t>     UCC 171 B All other UCC areas (Paul Von Dohlen and Balmurli Natrajan)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220099" y="8606946"/>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3" name="Picture 3"/>
          <p:cNvPicPr>
            <a:picLocks noChangeAspect="1"/>
          </p:cNvPicPr>
          <p:nvPr/>
        </p:nvPicPr>
        <p:blipFill>
          <a:blip r:embed="rId4"/>
          <a:stretch>
            <a:fillRect/>
          </a:stretch>
        </p:blipFill>
        <p:spPr>
          <a:xfrm>
            <a:off x="3117906" y="1742373"/>
            <a:ext cx="12057392" cy="8420751"/>
          </a:xfrm>
          <a:prstGeom prst="rect">
            <a:avLst/>
          </a:prstGeom>
        </p:spPr>
      </p:pic>
      <p:sp>
        <p:nvSpPr>
          <p:cNvPr id="4" name="Freeform 4"/>
          <p:cNvSpPr/>
          <p:nvPr/>
        </p:nvSpPr>
        <p:spPr>
          <a:xfrm>
            <a:off x="0" y="0"/>
            <a:ext cx="2848617" cy="2933968"/>
          </a:xfrm>
          <a:custGeom>
            <a:avLst/>
            <a:gdLst/>
            <a:ahLst/>
            <a:cxnLst/>
            <a:rect l="l" t="t" r="r" b="b"/>
            <a:pathLst>
              <a:path w="2848617" h="2933968">
                <a:moveTo>
                  <a:pt x="0" y="0"/>
                </a:moveTo>
                <a:lnTo>
                  <a:pt x="2848617" y="0"/>
                </a:lnTo>
                <a:lnTo>
                  <a:pt x="2848617" y="2933968"/>
                </a:lnTo>
                <a:lnTo>
                  <a:pt x="0" y="2933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p:cNvSpPr txBox="1"/>
          <p:nvPr/>
        </p:nvSpPr>
        <p:spPr>
          <a:xfrm>
            <a:off x="3382216" y="762768"/>
            <a:ext cx="13481068" cy="1322707"/>
          </a:xfrm>
          <a:prstGeom prst="rect">
            <a:avLst/>
          </a:prstGeom>
        </p:spPr>
        <p:txBody>
          <a:bodyPr lIns="0" tIns="0" rIns="0" bIns="0" rtlCol="0" anchor="t">
            <a:spAutoFit/>
          </a:bodyPr>
          <a:lstStyle/>
          <a:p>
            <a:pPr marL="0" lvl="0" indent="0" algn="ctr">
              <a:lnSpc>
                <a:spcPts val="5319"/>
              </a:lnSpc>
              <a:spcBef>
                <a:spcPct val="0"/>
              </a:spcBef>
            </a:pPr>
            <a:r>
              <a:rPr lang="en-US" sz="3799">
                <a:solidFill>
                  <a:srgbClr val="000000"/>
                </a:solidFill>
                <a:latin typeface="Baron"/>
              </a:rPr>
              <a:t>Summarize What has been Learned from Class Or Class materials</a:t>
            </a:r>
          </a:p>
        </p:txBody>
      </p:sp>
      <p:sp>
        <p:nvSpPr>
          <p:cNvPr id="6" name="TextBox 6"/>
          <p:cNvSpPr txBox="1"/>
          <p:nvPr/>
        </p:nvSpPr>
        <p:spPr>
          <a:xfrm>
            <a:off x="6049649" y="9335178"/>
            <a:ext cx="7309693" cy="1386839"/>
          </a:xfrm>
          <a:prstGeom prst="rect">
            <a:avLst/>
          </a:prstGeom>
        </p:spPr>
        <p:txBody>
          <a:bodyPr lIns="0" tIns="0" rIns="0" bIns="0" rtlCol="0" anchor="t">
            <a:spAutoFit/>
          </a:bodyPr>
          <a:lstStyle/>
          <a:p>
            <a:pPr algn="ctr">
              <a:lnSpc>
                <a:spcPts val="5460"/>
              </a:lnSpc>
            </a:pPr>
            <a:r>
              <a:rPr lang="en-US" sz="3900">
                <a:solidFill>
                  <a:srgbClr val="000000"/>
                </a:solidFill>
                <a:latin typeface="Poppins Bold"/>
              </a:rPr>
              <a:t>% of NSSE/ FSSE Respondents</a:t>
            </a:r>
          </a:p>
          <a:p>
            <a:pPr marL="0" lvl="0" indent="0" algn="ctr">
              <a:lnSpc>
                <a:spcPts val="5460"/>
              </a:lnSpc>
              <a:spcBef>
                <a:spcPct val="0"/>
              </a:spcBef>
            </a:pPr>
            <a:endParaRPr lang="en-US" sz="3900">
              <a:solidFill>
                <a:srgbClr val="000000"/>
              </a:solidFill>
              <a:latin typeface="Poppins Bold"/>
            </a:endParaRPr>
          </a:p>
        </p:txBody>
      </p:sp>
      <p:sp>
        <p:nvSpPr>
          <p:cNvPr id="7" name="TextBox 7"/>
          <p:cNvSpPr txBox="1"/>
          <p:nvPr/>
        </p:nvSpPr>
        <p:spPr>
          <a:xfrm>
            <a:off x="629536" y="326525"/>
            <a:ext cx="1920145" cy="2223769"/>
          </a:xfrm>
          <a:prstGeom prst="rect">
            <a:avLst/>
          </a:prstGeom>
        </p:spPr>
        <p:txBody>
          <a:bodyPr lIns="0" tIns="0" rIns="0" bIns="0" rtlCol="0" anchor="t">
            <a:spAutoFit/>
          </a:bodyPr>
          <a:lstStyle/>
          <a:p>
            <a:pPr algn="ctr">
              <a:lnSpc>
                <a:spcPts val="4480"/>
              </a:lnSpc>
            </a:pPr>
            <a:r>
              <a:rPr lang="en-US" sz="3200">
                <a:solidFill>
                  <a:srgbClr val="000000"/>
                </a:solidFill>
                <a:latin typeface="Canva Sans 2 Bold"/>
              </a:rPr>
              <a:t>2023 NSSE/</a:t>
            </a:r>
          </a:p>
          <a:p>
            <a:pPr algn="ctr">
              <a:lnSpc>
                <a:spcPts val="4480"/>
              </a:lnSpc>
            </a:pPr>
            <a:r>
              <a:rPr lang="en-US" sz="3200">
                <a:solidFill>
                  <a:srgbClr val="000000"/>
                </a:solidFill>
                <a:latin typeface="Canva Sans 2 Bold"/>
              </a:rPr>
              <a:t>FSSE</a:t>
            </a:r>
          </a:p>
          <a:p>
            <a:pPr marL="0" lvl="0" indent="0" algn="ctr">
              <a:lnSpc>
                <a:spcPts val="4480"/>
              </a:lnSpc>
              <a:spcBef>
                <a:spcPct val="0"/>
              </a:spcBef>
            </a:pPr>
            <a:r>
              <a:rPr lang="en-US" sz="3200">
                <a:solidFill>
                  <a:srgbClr val="000000"/>
                </a:solidFill>
                <a:latin typeface="Canva Sans 2 Bold"/>
              </a:rPr>
              <a:t>results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220099" y="8606946"/>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3" name="Picture 3"/>
          <p:cNvPicPr>
            <a:picLocks noChangeAspect="1"/>
          </p:cNvPicPr>
          <p:nvPr/>
        </p:nvPicPr>
        <p:blipFill>
          <a:blip r:embed="rId4"/>
          <a:stretch>
            <a:fillRect/>
          </a:stretch>
        </p:blipFill>
        <p:spPr>
          <a:xfrm>
            <a:off x="2930253" y="1690292"/>
            <a:ext cx="12517878" cy="8511207"/>
          </a:xfrm>
          <a:prstGeom prst="rect">
            <a:avLst/>
          </a:prstGeom>
        </p:spPr>
      </p:pic>
      <p:sp>
        <p:nvSpPr>
          <p:cNvPr id="4" name="TextBox 4"/>
          <p:cNvSpPr txBox="1"/>
          <p:nvPr/>
        </p:nvSpPr>
        <p:spPr>
          <a:xfrm>
            <a:off x="2549681" y="942975"/>
            <a:ext cx="13481068" cy="655957"/>
          </a:xfrm>
          <a:prstGeom prst="rect">
            <a:avLst/>
          </a:prstGeom>
        </p:spPr>
        <p:txBody>
          <a:bodyPr lIns="0" tIns="0" rIns="0" bIns="0" rtlCol="0" anchor="t">
            <a:spAutoFit/>
          </a:bodyPr>
          <a:lstStyle/>
          <a:p>
            <a:pPr marL="0" lvl="0" indent="0" algn="ctr">
              <a:lnSpc>
                <a:spcPts val="5319"/>
              </a:lnSpc>
              <a:spcBef>
                <a:spcPct val="0"/>
              </a:spcBef>
            </a:pPr>
            <a:r>
              <a:rPr lang="en-US" sz="3799">
                <a:solidFill>
                  <a:srgbClr val="000000"/>
                </a:solidFill>
                <a:latin typeface="Baron"/>
              </a:rPr>
              <a:t>TEACH Courses in an organized way</a:t>
            </a:r>
          </a:p>
        </p:txBody>
      </p:sp>
      <p:sp>
        <p:nvSpPr>
          <p:cNvPr id="5" name="TextBox 5"/>
          <p:cNvSpPr txBox="1"/>
          <p:nvPr/>
        </p:nvSpPr>
        <p:spPr>
          <a:xfrm>
            <a:off x="6049649" y="9335178"/>
            <a:ext cx="7309693" cy="1386839"/>
          </a:xfrm>
          <a:prstGeom prst="rect">
            <a:avLst/>
          </a:prstGeom>
        </p:spPr>
        <p:txBody>
          <a:bodyPr lIns="0" tIns="0" rIns="0" bIns="0" rtlCol="0" anchor="t">
            <a:spAutoFit/>
          </a:bodyPr>
          <a:lstStyle/>
          <a:p>
            <a:pPr algn="ctr">
              <a:lnSpc>
                <a:spcPts val="5460"/>
              </a:lnSpc>
            </a:pPr>
            <a:r>
              <a:rPr lang="en-US" sz="3900">
                <a:solidFill>
                  <a:srgbClr val="000000"/>
                </a:solidFill>
                <a:latin typeface="Poppins Bold"/>
              </a:rPr>
              <a:t>% of NSSE/ FSSE Respondents</a:t>
            </a:r>
          </a:p>
          <a:p>
            <a:pPr marL="0" lvl="0" indent="0" algn="ctr">
              <a:lnSpc>
                <a:spcPts val="5460"/>
              </a:lnSpc>
              <a:spcBef>
                <a:spcPct val="0"/>
              </a:spcBef>
            </a:pPr>
            <a:endParaRPr lang="en-US" sz="3900">
              <a:solidFill>
                <a:srgbClr val="000000"/>
              </a:solidFill>
              <a:latin typeface="Poppins Bold"/>
            </a:endParaRPr>
          </a:p>
        </p:txBody>
      </p:sp>
      <p:sp>
        <p:nvSpPr>
          <p:cNvPr id="6" name="Freeform 6"/>
          <p:cNvSpPr/>
          <p:nvPr/>
        </p:nvSpPr>
        <p:spPr>
          <a:xfrm>
            <a:off x="0" y="0"/>
            <a:ext cx="2848617" cy="2933968"/>
          </a:xfrm>
          <a:custGeom>
            <a:avLst/>
            <a:gdLst/>
            <a:ahLst/>
            <a:cxnLst/>
            <a:rect l="l" t="t" r="r" b="b"/>
            <a:pathLst>
              <a:path w="2848617" h="2933968">
                <a:moveTo>
                  <a:pt x="0" y="0"/>
                </a:moveTo>
                <a:lnTo>
                  <a:pt x="2848617" y="0"/>
                </a:lnTo>
                <a:lnTo>
                  <a:pt x="2848617" y="2933968"/>
                </a:lnTo>
                <a:lnTo>
                  <a:pt x="0" y="2933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7"/>
          <p:cNvSpPr txBox="1"/>
          <p:nvPr/>
        </p:nvSpPr>
        <p:spPr>
          <a:xfrm>
            <a:off x="629536" y="326525"/>
            <a:ext cx="1920145" cy="2223769"/>
          </a:xfrm>
          <a:prstGeom prst="rect">
            <a:avLst/>
          </a:prstGeom>
        </p:spPr>
        <p:txBody>
          <a:bodyPr lIns="0" tIns="0" rIns="0" bIns="0" rtlCol="0" anchor="t">
            <a:spAutoFit/>
          </a:bodyPr>
          <a:lstStyle/>
          <a:p>
            <a:pPr algn="ctr">
              <a:lnSpc>
                <a:spcPts val="4480"/>
              </a:lnSpc>
            </a:pPr>
            <a:r>
              <a:rPr lang="en-US" sz="3200">
                <a:solidFill>
                  <a:srgbClr val="000000"/>
                </a:solidFill>
                <a:latin typeface="Canva Sans 2 Bold"/>
              </a:rPr>
              <a:t>2023 NSSE/</a:t>
            </a:r>
          </a:p>
          <a:p>
            <a:pPr algn="ctr">
              <a:lnSpc>
                <a:spcPts val="4480"/>
              </a:lnSpc>
            </a:pPr>
            <a:r>
              <a:rPr lang="en-US" sz="3200">
                <a:solidFill>
                  <a:srgbClr val="000000"/>
                </a:solidFill>
                <a:latin typeface="Canva Sans 2 Bold"/>
              </a:rPr>
              <a:t>FSSE</a:t>
            </a:r>
          </a:p>
          <a:p>
            <a:pPr marL="0" lvl="0" indent="0" algn="ctr">
              <a:lnSpc>
                <a:spcPts val="4480"/>
              </a:lnSpc>
              <a:spcBef>
                <a:spcPct val="0"/>
              </a:spcBef>
            </a:pPr>
            <a:r>
              <a:rPr lang="en-US" sz="3200">
                <a:solidFill>
                  <a:srgbClr val="000000"/>
                </a:solidFill>
                <a:latin typeface="Canva Sans 2 Bold"/>
              </a:rPr>
              <a:t>results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220099" y="8606946"/>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3" name="Picture 3"/>
          <p:cNvPicPr>
            <a:picLocks noChangeAspect="1"/>
          </p:cNvPicPr>
          <p:nvPr/>
        </p:nvPicPr>
        <p:blipFill>
          <a:blip r:embed="rId4"/>
          <a:stretch>
            <a:fillRect/>
          </a:stretch>
        </p:blipFill>
        <p:spPr>
          <a:xfrm>
            <a:off x="3117906" y="1742373"/>
            <a:ext cx="12057392" cy="8420751"/>
          </a:xfrm>
          <a:prstGeom prst="rect">
            <a:avLst/>
          </a:prstGeom>
        </p:spPr>
      </p:pic>
      <p:sp>
        <p:nvSpPr>
          <p:cNvPr id="4" name="TextBox 4"/>
          <p:cNvSpPr txBox="1"/>
          <p:nvPr/>
        </p:nvSpPr>
        <p:spPr>
          <a:xfrm>
            <a:off x="3354464" y="762768"/>
            <a:ext cx="13481068" cy="1322707"/>
          </a:xfrm>
          <a:prstGeom prst="rect">
            <a:avLst/>
          </a:prstGeom>
        </p:spPr>
        <p:txBody>
          <a:bodyPr lIns="0" tIns="0" rIns="0" bIns="0" rtlCol="0" anchor="t">
            <a:spAutoFit/>
          </a:bodyPr>
          <a:lstStyle/>
          <a:p>
            <a:pPr marL="0" lvl="0" indent="0" algn="ctr">
              <a:lnSpc>
                <a:spcPts val="5319"/>
              </a:lnSpc>
              <a:spcBef>
                <a:spcPct val="0"/>
              </a:spcBef>
            </a:pPr>
            <a:r>
              <a:rPr lang="en-US" sz="3799">
                <a:solidFill>
                  <a:srgbClr val="000000"/>
                </a:solidFill>
                <a:latin typeface="Baron"/>
              </a:rPr>
              <a:t>Connected ideas from your courses to Students’ prior experiences and knowledge</a:t>
            </a:r>
          </a:p>
        </p:txBody>
      </p:sp>
      <p:sp>
        <p:nvSpPr>
          <p:cNvPr id="5" name="TextBox 5"/>
          <p:cNvSpPr txBox="1"/>
          <p:nvPr/>
        </p:nvSpPr>
        <p:spPr>
          <a:xfrm>
            <a:off x="6049649" y="9335178"/>
            <a:ext cx="7309693" cy="701039"/>
          </a:xfrm>
          <a:prstGeom prst="rect">
            <a:avLst/>
          </a:prstGeom>
        </p:spPr>
        <p:txBody>
          <a:bodyPr lIns="0" tIns="0" rIns="0" bIns="0" rtlCol="0" anchor="t">
            <a:spAutoFit/>
          </a:bodyPr>
          <a:lstStyle/>
          <a:p>
            <a:pPr marL="0" lvl="0" indent="0" algn="ctr">
              <a:lnSpc>
                <a:spcPts val="5460"/>
              </a:lnSpc>
              <a:spcBef>
                <a:spcPct val="0"/>
              </a:spcBef>
            </a:pPr>
            <a:r>
              <a:rPr lang="en-US" sz="3900">
                <a:solidFill>
                  <a:srgbClr val="000000"/>
                </a:solidFill>
                <a:latin typeface="Poppins Bold"/>
              </a:rPr>
              <a:t>% of NSSE/ FSSE Respondents</a:t>
            </a:r>
          </a:p>
        </p:txBody>
      </p:sp>
      <p:sp>
        <p:nvSpPr>
          <p:cNvPr id="6" name="Freeform 6"/>
          <p:cNvSpPr/>
          <p:nvPr/>
        </p:nvSpPr>
        <p:spPr>
          <a:xfrm>
            <a:off x="0" y="0"/>
            <a:ext cx="2848617" cy="2933968"/>
          </a:xfrm>
          <a:custGeom>
            <a:avLst/>
            <a:gdLst/>
            <a:ahLst/>
            <a:cxnLst/>
            <a:rect l="l" t="t" r="r" b="b"/>
            <a:pathLst>
              <a:path w="2848617" h="2933968">
                <a:moveTo>
                  <a:pt x="0" y="0"/>
                </a:moveTo>
                <a:lnTo>
                  <a:pt x="2848617" y="0"/>
                </a:lnTo>
                <a:lnTo>
                  <a:pt x="2848617" y="2933968"/>
                </a:lnTo>
                <a:lnTo>
                  <a:pt x="0" y="2933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7"/>
          <p:cNvSpPr txBox="1"/>
          <p:nvPr/>
        </p:nvSpPr>
        <p:spPr>
          <a:xfrm>
            <a:off x="629536" y="326525"/>
            <a:ext cx="1920145" cy="2223769"/>
          </a:xfrm>
          <a:prstGeom prst="rect">
            <a:avLst/>
          </a:prstGeom>
        </p:spPr>
        <p:txBody>
          <a:bodyPr lIns="0" tIns="0" rIns="0" bIns="0" rtlCol="0" anchor="t">
            <a:spAutoFit/>
          </a:bodyPr>
          <a:lstStyle/>
          <a:p>
            <a:pPr algn="ctr">
              <a:lnSpc>
                <a:spcPts val="4480"/>
              </a:lnSpc>
            </a:pPr>
            <a:r>
              <a:rPr lang="en-US" sz="3200">
                <a:solidFill>
                  <a:srgbClr val="000000"/>
                </a:solidFill>
                <a:latin typeface="Canva Sans 2 Bold"/>
              </a:rPr>
              <a:t>2023 NSSE/</a:t>
            </a:r>
          </a:p>
          <a:p>
            <a:pPr algn="ctr">
              <a:lnSpc>
                <a:spcPts val="4480"/>
              </a:lnSpc>
            </a:pPr>
            <a:r>
              <a:rPr lang="en-US" sz="3200">
                <a:solidFill>
                  <a:srgbClr val="000000"/>
                </a:solidFill>
                <a:latin typeface="Canva Sans 2 Bold"/>
              </a:rPr>
              <a:t>FSSE</a:t>
            </a:r>
          </a:p>
          <a:p>
            <a:pPr marL="0" lvl="0" indent="0" algn="ctr">
              <a:lnSpc>
                <a:spcPts val="4480"/>
              </a:lnSpc>
              <a:spcBef>
                <a:spcPct val="0"/>
              </a:spcBef>
            </a:pPr>
            <a:r>
              <a:rPr lang="en-US" sz="3200">
                <a:solidFill>
                  <a:srgbClr val="000000"/>
                </a:solidFill>
                <a:latin typeface="Canva Sans 2 Bold"/>
              </a:rPr>
              <a:t>results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220099" y="8606946"/>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3" name="Picture 3"/>
          <p:cNvPicPr>
            <a:picLocks noChangeAspect="1"/>
          </p:cNvPicPr>
          <p:nvPr/>
        </p:nvPicPr>
        <p:blipFill>
          <a:blip r:embed="rId4"/>
          <a:stretch>
            <a:fillRect/>
          </a:stretch>
        </p:blipFill>
        <p:spPr>
          <a:xfrm>
            <a:off x="3117906" y="1742373"/>
            <a:ext cx="12057392" cy="8420751"/>
          </a:xfrm>
          <a:prstGeom prst="rect">
            <a:avLst/>
          </a:prstGeom>
        </p:spPr>
      </p:pic>
      <p:sp>
        <p:nvSpPr>
          <p:cNvPr id="4" name="TextBox 4"/>
          <p:cNvSpPr txBox="1"/>
          <p:nvPr/>
        </p:nvSpPr>
        <p:spPr>
          <a:xfrm>
            <a:off x="2963962" y="762768"/>
            <a:ext cx="13481068" cy="1322707"/>
          </a:xfrm>
          <a:prstGeom prst="rect">
            <a:avLst/>
          </a:prstGeom>
        </p:spPr>
        <p:txBody>
          <a:bodyPr lIns="0" tIns="0" rIns="0" bIns="0" rtlCol="0" anchor="t">
            <a:spAutoFit/>
          </a:bodyPr>
          <a:lstStyle/>
          <a:p>
            <a:pPr marL="0" lvl="0" indent="0" algn="ctr">
              <a:lnSpc>
                <a:spcPts val="5319"/>
              </a:lnSpc>
              <a:spcBef>
                <a:spcPct val="0"/>
              </a:spcBef>
            </a:pPr>
            <a:r>
              <a:rPr lang="en-US" sz="3799">
                <a:solidFill>
                  <a:srgbClr val="000000"/>
                </a:solidFill>
                <a:latin typeface="Baron"/>
              </a:rPr>
              <a:t>how much has your coursework emphasized memorizing course material</a:t>
            </a:r>
          </a:p>
        </p:txBody>
      </p:sp>
      <p:sp>
        <p:nvSpPr>
          <p:cNvPr id="5" name="TextBox 5"/>
          <p:cNvSpPr txBox="1"/>
          <p:nvPr/>
        </p:nvSpPr>
        <p:spPr>
          <a:xfrm>
            <a:off x="6049649" y="9335178"/>
            <a:ext cx="7309693" cy="701039"/>
          </a:xfrm>
          <a:prstGeom prst="rect">
            <a:avLst/>
          </a:prstGeom>
        </p:spPr>
        <p:txBody>
          <a:bodyPr lIns="0" tIns="0" rIns="0" bIns="0" rtlCol="0" anchor="t">
            <a:spAutoFit/>
          </a:bodyPr>
          <a:lstStyle/>
          <a:p>
            <a:pPr marL="0" lvl="0" indent="0" algn="ctr">
              <a:lnSpc>
                <a:spcPts val="5460"/>
              </a:lnSpc>
              <a:spcBef>
                <a:spcPct val="0"/>
              </a:spcBef>
            </a:pPr>
            <a:r>
              <a:rPr lang="en-US" sz="3900">
                <a:solidFill>
                  <a:srgbClr val="000000"/>
                </a:solidFill>
                <a:latin typeface="Poppins Bold"/>
              </a:rPr>
              <a:t>% of NSSE/ FSSE Respondents</a:t>
            </a:r>
          </a:p>
        </p:txBody>
      </p:sp>
      <p:sp>
        <p:nvSpPr>
          <p:cNvPr id="6" name="Freeform 6"/>
          <p:cNvSpPr/>
          <p:nvPr/>
        </p:nvSpPr>
        <p:spPr>
          <a:xfrm>
            <a:off x="0" y="0"/>
            <a:ext cx="2848617" cy="2933968"/>
          </a:xfrm>
          <a:custGeom>
            <a:avLst/>
            <a:gdLst/>
            <a:ahLst/>
            <a:cxnLst/>
            <a:rect l="l" t="t" r="r" b="b"/>
            <a:pathLst>
              <a:path w="2848617" h="2933968">
                <a:moveTo>
                  <a:pt x="0" y="0"/>
                </a:moveTo>
                <a:lnTo>
                  <a:pt x="2848617" y="0"/>
                </a:lnTo>
                <a:lnTo>
                  <a:pt x="2848617" y="2933968"/>
                </a:lnTo>
                <a:lnTo>
                  <a:pt x="0" y="2933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7"/>
          <p:cNvSpPr txBox="1"/>
          <p:nvPr/>
        </p:nvSpPr>
        <p:spPr>
          <a:xfrm>
            <a:off x="629536" y="326525"/>
            <a:ext cx="1920145" cy="2223769"/>
          </a:xfrm>
          <a:prstGeom prst="rect">
            <a:avLst/>
          </a:prstGeom>
        </p:spPr>
        <p:txBody>
          <a:bodyPr lIns="0" tIns="0" rIns="0" bIns="0" rtlCol="0" anchor="t">
            <a:spAutoFit/>
          </a:bodyPr>
          <a:lstStyle/>
          <a:p>
            <a:pPr algn="ctr">
              <a:lnSpc>
                <a:spcPts val="4480"/>
              </a:lnSpc>
            </a:pPr>
            <a:r>
              <a:rPr lang="en-US" sz="3200">
                <a:solidFill>
                  <a:srgbClr val="000000"/>
                </a:solidFill>
                <a:latin typeface="Canva Sans 2 Bold"/>
              </a:rPr>
              <a:t>2023 NSSE/</a:t>
            </a:r>
          </a:p>
          <a:p>
            <a:pPr algn="ctr">
              <a:lnSpc>
                <a:spcPts val="4480"/>
              </a:lnSpc>
            </a:pPr>
            <a:r>
              <a:rPr lang="en-US" sz="3200">
                <a:solidFill>
                  <a:srgbClr val="000000"/>
                </a:solidFill>
                <a:latin typeface="Canva Sans 2 Bold"/>
              </a:rPr>
              <a:t>FSSE</a:t>
            </a:r>
          </a:p>
          <a:p>
            <a:pPr marL="0" lvl="0" indent="0" algn="ctr">
              <a:lnSpc>
                <a:spcPts val="4480"/>
              </a:lnSpc>
              <a:spcBef>
                <a:spcPct val="0"/>
              </a:spcBef>
            </a:pPr>
            <a:r>
              <a:rPr lang="en-US" sz="3200">
                <a:solidFill>
                  <a:srgbClr val="000000"/>
                </a:solidFill>
                <a:latin typeface="Canva Sans 2 Bold"/>
              </a:rPr>
              <a:t>results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220099" y="8606946"/>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3" name="Picture 3"/>
          <p:cNvPicPr>
            <a:picLocks noChangeAspect="1"/>
          </p:cNvPicPr>
          <p:nvPr/>
        </p:nvPicPr>
        <p:blipFill>
          <a:blip r:embed="rId4"/>
          <a:stretch>
            <a:fillRect/>
          </a:stretch>
        </p:blipFill>
        <p:spPr>
          <a:xfrm>
            <a:off x="3117906" y="1742373"/>
            <a:ext cx="12057392" cy="8420751"/>
          </a:xfrm>
          <a:prstGeom prst="rect">
            <a:avLst/>
          </a:prstGeom>
        </p:spPr>
      </p:pic>
      <p:sp>
        <p:nvSpPr>
          <p:cNvPr id="4" name="TextBox 4"/>
          <p:cNvSpPr txBox="1"/>
          <p:nvPr/>
        </p:nvSpPr>
        <p:spPr>
          <a:xfrm>
            <a:off x="2963962" y="762768"/>
            <a:ext cx="13481068" cy="1322707"/>
          </a:xfrm>
          <a:prstGeom prst="rect">
            <a:avLst/>
          </a:prstGeom>
        </p:spPr>
        <p:txBody>
          <a:bodyPr lIns="0" tIns="0" rIns="0" bIns="0" rtlCol="0" anchor="t">
            <a:spAutoFit/>
          </a:bodyPr>
          <a:lstStyle/>
          <a:p>
            <a:pPr marL="0" lvl="0" indent="0" algn="ctr">
              <a:lnSpc>
                <a:spcPts val="5319"/>
              </a:lnSpc>
              <a:spcBef>
                <a:spcPct val="0"/>
              </a:spcBef>
            </a:pPr>
            <a:r>
              <a:rPr lang="en-US" sz="3799">
                <a:solidFill>
                  <a:srgbClr val="000000"/>
                </a:solidFill>
                <a:latin typeface="Baron"/>
              </a:rPr>
              <a:t>Examine the strengths and weaknesses of their own views on a topic or issue</a:t>
            </a:r>
          </a:p>
        </p:txBody>
      </p:sp>
      <p:sp>
        <p:nvSpPr>
          <p:cNvPr id="5" name="TextBox 5"/>
          <p:cNvSpPr txBox="1"/>
          <p:nvPr/>
        </p:nvSpPr>
        <p:spPr>
          <a:xfrm>
            <a:off x="6049649" y="9335178"/>
            <a:ext cx="7309693" cy="701039"/>
          </a:xfrm>
          <a:prstGeom prst="rect">
            <a:avLst/>
          </a:prstGeom>
        </p:spPr>
        <p:txBody>
          <a:bodyPr lIns="0" tIns="0" rIns="0" bIns="0" rtlCol="0" anchor="t">
            <a:spAutoFit/>
          </a:bodyPr>
          <a:lstStyle/>
          <a:p>
            <a:pPr marL="0" lvl="0" indent="0" algn="ctr">
              <a:lnSpc>
                <a:spcPts val="5460"/>
              </a:lnSpc>
              <a:spcBef>
                <a:spcPct val="0"/>
              </a:spcBef>
            </a:pPr>
            <a:r>
              <a:rPr lang="en-US" sz="3900">
                <a:solidFill>
                  <a:srgbClr val="000000"/>
                </a:solidFill>
                <a:latin typeface="Poppins Bold"/>
              </a:rPr>
              <a:t>% of NSSE/ FSSE Respondents</a:t>
            </a:r>
          </a:p>
        </p:txBody>
      </p:sp>
      <p:sp>
        <p:nvSpPr>
          <p:cNvPr id="6" name="Freeform 6"/>
          <p:cNvSpPr/>
          <p:nvPr/>
        </p:nvSpPr>
        <p:spPr>
          <a:xfrm>
            <a:off x="0" y="0"/>
            <a:ext cx="2848617" cy="2933968"/>
          </a:xfrm>
          <a:custGeom>
            <a:avLst/>
            <a:gdLst/>
            <a:ahLst/>
            <a:cxnLst/>
            <a:rect l="l" t="t" r="r" b="b"/>
            <a:pathLst>
              <a:path w="2848617" h="2933968">
                <a:moveTo>
                  <a:pt x="0" y="0"/>
                </a:moveTo>
                <a:lnTo>
                  <a:pt x="2848617" y="0"/>
                </a:lnTo>
                <a:lnTo>
                  <a:pt x="2848617" y="2933968"/>
                </a:lnTo>
                <a:lnTo>
                  <a:pt x="0" y="2933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7"/>
          <p:cNvSpPr txBox="1"/>
          <p:nvPr/>
        </p:nvSpPr>
        <p:spPr>
          <a:xfrm>
            <a:off x="629536" y="326525"/>
            <a:ext cx="1920145" cy="2223769"/>
          </a:xfrm>
          <a:prstGeom prst="rect">
            <a:avLst/>
          </a:prstGeom>
        </p:spPr>
        <p:txBody>
          <a:bodyPr lIns="0" tIns="0" rIns="0" bIns="0" rtlCol="0" anchor="t">
            <a:spAutoFit/>
          </a:bodyPr>
          <a:lstStyle/>
          <a:p>
            <a:pPr algn="ctr">
              <a:lnSpc>
                <a:spcPts val="4480"/>
              </a:lnSpc>
            </a:pPr>
            <a:r>
              <a:rPr lang="en-US" sz="3200">
                <a:solidFill>
                  <a:srgbClr val="000000"/>
                </a:solidFill>
                <a:latin typeface="Canva Sans 2 Bold"/>
              </a:rPr>
              <a:t>2023 NSSE/</a:t>
            </a:r>
          </a:p>
          <a:p>
            <a:pPr algn="ctr">
              <a:lnSpc>
                <a:spcPts val="4480"/>
              </a:lnSpc>
            </a:pPr>
            <a:r>
              <a:rPr lang="en-US" sz="3200">
                <a:solidFill>
                  <a:srgbClr val="000000"/>
                </a:solidFill>
                <a:latin typeface="Canva Sans 2 Bold"/>
              </a:rPr>
              <a:t>FSSE</a:t>
            </a:r>
          </a:p>
          <a:p>
            <a:pPr marL="0" lvl="0" indent="0" algn="ctr">
              <a:lnSpc>
                <a:spcPts val="4480"/>
              </a:lnSpc>
              <a:spcBef>
                <a:spcPct val="0"/>
              </a:spcBef>
            </a:pPr>
            <a:r>
              <a:rPr lang="en-US" sz="3200">
                <a:solidFill>
                  <a:srgbClr val="000000"/>
                </a:solidFill>
                <a:latin typeface="Canva Sans 2 Bold"/>
              </a:rPr>
              <a:t>results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2995</Words>
  <Application>Microsoft Macintosh PowerPoint</Application>
  <PresentationFormat>Custom</PresentationFormat>
  <Paragraphs>382</Paragraphs>
  <Slides>40</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40</vt:i4>
      </vt:variant>
    </vt:vector>
  </HeadingPairs>
  <TitlesOfParts>
    <vt:vector size="54" baseType="lpstr">
      <vt:lpstr>Baron Bold</vt:lpstr>
      <vt:lpstr>Poppins Bold</vt:lpstr>
      <vt:lpstr>Canva Sans 2</vt:lpstr>
      <vt:lpstr>Poppins</vt:lpstr>
      <vt:lpstr>Poppins Medium</vt:lpstr>
      <vt:lpstr>Canva Sans 2 Italics</vt:lpstr>
      <vt:lpstr>Calibri</vt:lpstr>
      <vt:lpstr>Canva Sans 2 Bold</vt:lpstr>
      <vt:lpstr>Poppins Medium Italics</vt:lpstr>
      <vt:lpstr>Arial</vt:lpstr>
      <vt:lpstr>Baron</vt:lpstr>
      <vt:lpstr>Abril Fatface</vt:lpstr>
      <vt:lpstr>Poppins Ultra-Bold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Development</dc:title>
  <cp:lastModifiedBy>Brown, Elizabeth</cp:lastModifiedBy>
  <cp:revision>1</cp:revision>
  <dcterms:created xsi:type="dcterms:W3CDTF">2006-08-16T00:00:00Z</dcterms:created>
  <dcterms:modified xsi:type="dcterms:W3CDTF">2024-05-15T16:38:35Z</dcterms:modified>
  <dc:identifier>DAGFS3PBMaw</dc:identifier>
</cp:coreProperties>
</file>