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0"/>
  </p:notesMasterIdLst>
  <p:sldIdLst>
    <p:sldId id="256" r:id="rId2"/>
    <p:sldId id="257" r:id="rId3"/>
    <p:sldId id="258" r:id="rId4"/>
    <p:sldId id="264" r:id="rId5"/>
    <p:sldId id="266" r:id="rId6"/>
    <p:sldId id="267" r:id="rId7"/>
    <p:sldId id="268" r:id="rId8"/>
    <p:sldId id="269" r:id="rId9"/>
    <p:sldId id="274" r:id="rId10"/>
    <p:sldId id="275" r:id="rId11"/>
    <p:sldId id="277" r:id="rId12"/>
    <p:sldId id="278" r:id="rId13"/>
    <p:sldId id="279" r:id="rId14"/>
    <p:sldId id="280" r:id="rId15"/>
    <p:sldId id="281" r:id="rId16"/>
    <p:sldId id="282" r:id="rId17"/>
    <p:sldId id="283" r:id="rId18"/>
    <p:sldId id="284"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05A23"/>
    <a:srgbClr val="0F1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6" d="100"/>
          <a:sy n="76" d="100"/>
        </p:scale>
        <p:origin x="93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 name="Google Shape;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08453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08397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29794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29850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3493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8237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74060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66470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4885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g2b09bb2a42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 name="Google Shape;35;g2b09bb2a4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14654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928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53059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80424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86905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b09bb2a42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g2b09bb2a4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38222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2876995"/>
            <a:ext cx="8520600" cy="978300"/>
          </a:xfrm>
          <a:prstGeom prst="rect">
            <a:avLst/>
          </a:prstGeom>
        </p:spPr>
        <p:txBody>
          <a:bodyPr spcFirstLastPara="1" wrap="square" lIns="91425" tIns="91425" rIns="91425" bIns="91425" anchor="b" anchorCtr="0"/>
          <a:lstStyle>
            <a:lvl1pPr lvl="0" algn="ctr">
              <a:spcBef>
                <a:spcPts val="0"/>
              </a:spcBef>
              <a:spcAft>
                <a:spcPts val="0"/>
              </a:spcAft>
              <a:buClr>
                <a:srgbClr val="FFFFFF"/>
              </a:buClr>
              <a:buSzPts val="5200"/>
              <a:buNone/>
              <a:defRPr sz="5200">
                <a:solidFill>
                  <a:srgbClr val="FFFFFF"/>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9671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2800"/>
              <a:buNone/>
              <a:defRPr sz="2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 name="Google Shape;13;p2"/>
          <p:cNvPicPr preferRelativeResize="0"/>
          <p:nvPr/>
        </p:nvPicPr>
        <p:blipFill rotWithShape="1">
          <a:blip r:embed="rId3">
            <a:alphaModFix/>
          </a:blip>
          <a:srcRect t="-10" b="10"/>
          <a:stretch/>
        </p:blipFill>
        <p:spPr>
          <a:xfrm>
            <a:off x="2174663" y="315750"/>
            <a:ext cx="4794675" cy="1769250"/>
          </a:xfrm>
          <a:prstGeom prst="rect">
            <a:avLst/>
          </a:prstGeom>
          <a:noFill/>
          <a:ln>
            <a:noFill/>
          </a:ln>
        </p:spPr>
      </p:pic>
      <p:sp>
        <p:nvSpPr>
          <p:cNvPr id="14" name="Google Shape;14;p2"/>
          <p:cNvSpPr txBox="1"/>
          <p:nvPr/>
        </p:nvSpPr>
        <p:spPr>
          <a:xfrm>
            <a:off x="2509650" y="2137675"/>
            <a:ext cx="4124700" cy="52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rgbClr val="FFFFFF"/>
                </a:solidFill>
              </a:rPr>
              <a:t>#EdgeCon2019</a:t>
            </a:r>
            <a:endParaRPr sz="3600" b="1">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3"/>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18" name="Google Shape;18;p3"/>
          <p:cNvPicPr preferRelativeResize="0"/>
          <p:nvPr/>
        </p:nvPicPr>
        <p:blipFill rotWithShape="1">
          <a:blip r:embed="rId3">
            <a:alphaModFix/>
          </a:blip>
          <a:srcRect/>
          <a:stretch/>
        </p:blipFill>
        <p:spPr>
          <a:xfrm>
            <a:off x="7308252" y="5878975"/>
            <a:ext cx="1717848" cy="633900"/>
          </a:xfrm>
          <a:prstGeom prst="rect">
            <a:avLst/>
          </a:prstGeom>
          <a:noFill/>
          <a:ln>
            <a:noFill/>
          </a:ln>
        </p:spPr>
      </p:pic>
      <p:sp>
        <p:nvSpPr>
          <p:cNvPr id="19" name="Google Shape;19;p3"/>
          <p:cNvSpPr txBox="1"/>
          <p:nvPr/>
        </p:nvSpPr>
        <p:spPr>
          <a:xfrm>
            <a:off x="2509650" y="5955175"/>
            <a:ext cx="4124700" cy="52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#EdgeCon2019</a:t>
            </a:r>
            <a:endParaRPr sz="2400"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674425" y="593375"/>
            <a:ext cx="61578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2674425" y="1536639"/>
            <a:ext cx="6157800" cy="4555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title" idx="2"/>
          </p:nvPr>
        </p:nvSpPr>
        <p:spPr>
          <a:xfrm>
            <a:off x="270250" y="593375"/>
            <a:ext cx="1580400" cy="36303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sz="1800">
                <a:solidFill>
                  <a:srgbClr val="FFFFFF"/>
                </a:solidFill>
              </a:defRPr>
            </a:lvl1pPr>
            <a:lvl2pPr lvl="1" rtl="0">
              <a:spcBef>
                <a:spcPts val="0"/>
              </a:spcBef>
              <a:spcAft>
                <a:spcPts val="0"/>
              </a:spcAft>
              <a:buClr>
                <a:srgbClr val="FFFFFF"/>
              </a:buClr>
              <a:buSzPts val="1800"/>
              <a:buNone/>
              <a:defRPr sz="1800">
                <a:solidFill>
                  <a:srgbClr val="FFFFFF"/>
                </a:solidFill>
              </a:defRPr>
            </a:lvl2pPr>
            <a:lvl3pPr lvl="2" rtl="0">
              <a:spcBef>
                <a:spcPts val="0"/>
              </a:spcBef>
              <a:spcAft>
                <a:spcPts val="0"/>
              </a:spcAft>
              <a:buClr>
                <a:srgbClr val="FFFFFF"/>
              </a:buClr>
              <a:buSzPts val="1800"/>
              <a:buNone/>
              <a:defRPr sz="1800">
                <a:solidFill>
                  <a:srgbClr val="FFFFFF"/>
                </a:solidFill>
              </a:defRPr>
            </a:lvl3pPr>
            <a:lvl4pPr lvl="3" rtl="0">
              <a:spcBef>
                <a:spcPts val="0"/>
              </a:spcBef>
              <a:spcAft>
                <a:spcPts val="0"/>
              </a:spcAft>
              <a:buClr>
                <a:srgbClr val="FFFFFF"/>
              </a:buClr>
              <a:buSzPts val="1800"/>
              <a:buNone/>
              <a:defRPr sz="1800">
                <a:solidFill>
                  <a:srgbClr val="FFFFFF"/>
                </a:solidFill>
              </a:defRPr>
            </a:lvl4pPr>
            <a:lvl5pPr lvl="4" rtl="0">
              <a:spcBef>
                <a:spcPts val="0"/>
              </a:spcBef>
              <a:spcAft>
                <a:spcPts val="0"/>
              </a:spcAft>
              <a:buClr>
                <a:srgbClr val="FFFFFF"/>
              </a:buClr>
              <a:buSzPts val="1800"/>
              <a:buNone/>
              <a:defRPr sz="1800">
                <a:solidFill>
                  <a:srgbClr val="FFFFFF"/>
                </a:solidFill>
              </a:defRPr>
            </a:lvl5pPr>
            <a:lvl6pPr lvl="5" rtl="0">
              <a:spcBef>
                <a:spcPts val="0"/>
              </a:spcBef>
              <a:spcAft>
                <a:spcPts val="0"/>
              </a:spcAft>
              <a:buClr>
                <a:srgbClr val="FFFFFF"/>
              </a:buClr>
              <a:buSzPts val="1800"/>
              <a:buNone/>
              <a:defRPr sz="1800">
                <a:solidFill>
                  <a:srgbClr val="FFFFFF"/>
                </a:solidFill>
              </a:defRPr>
            </a:lvl6pPr>
            <a:lvl7pPr lvl="6" rtl="0">
              <a:spcBef>
                <a:spcPts val="0"/>
              </a:spcBef>
              <a:spcAft>
                <a:spcPts val="0"/>
              </a:spcAft>
              <a:buClr>
                <a:srgbClr val="FFFFFF"/>
              </a:buClr>
              <a:buSzPts val="1800"/>
              <a:buNone/>
              <a:defRPr sz="1800">
                <a:solidFill>
                  <a:srgbClr val="FFFFFF"/>
                </a:solidFill>
              </a:defRPr>
            </a:lvl7pPr>
            <a:lvl8pPr lvl="7" rtl="0">
              <a:spcBef>
                <a:spcPts val="0"/>
              </a:spcBef>
              <a:spcAft>
                <a:spcPts val="0"/>
              </a:spcAft>
              <a:buClr>
                <a:srgbClr val="FFFFFF"/>
              </a:buClr>
              <a:buSzPts val="1800"/>
              <a:buNone/>
              <a:defRPr sz="1800">
                <a:solidFill>
                  <a:srgbClr val="FFFFFF"/>
                </a:solidFill>
              </a:defRPr>
            </a:lvl8pPr>
            <a:lvl9pPr lvl="8" rtl="0">
              <a:spcBef>
                <a:spcPts val="0"/>
              </a:spcBef>
              <a:spcAft>
                <a:spcPts val="0"/>
              </a:spcAft>
              <a:buClr>
                <a:srgbClr val="FFFFFF"/>
              </a:buClr>
              <a:buSzPts val="1800"/>
              <a:buNone/>
              <a:defRPr sz="1800">
                <a:solidFill>
                  <a:srgbClr val="FFFFFF"/>
                </a:solidFill>
              </a:defRPr>
            </a:lvl9pPr>
          </a:lstStyle>
          <a:p>
            <a:endParaRPr/>
          </a:p>
        </p:txBody>
      </p:sp>
      <p:pic>
        <p:nvPicPr>
          <p:cNvPr id="24" name="Google Shape;24;p4"/>
          <p:cNvPicPr preferRelativeResize="0"/>
          <p:nvPr/>
        </p:nvPicPr>
        <p:blipFill rotWithShape="1">
          <a:blip r:embed="rId3">
            <a:alphaModFix/>
          </a:blip>
          <a:srcRect/>
          <a:stretch/>
        </p:blipFill>
        <p:spPr>
          <a:xfrm>
            <a:off x="117900" y="5825575"/>
            <a:ext cx="2069123" cy="763500"/>
          </a:xfrm>
          <a:prstGeom prst="rect">
            <a:avLst/>
          </a:prstGeom>
          <a:noFill/>
          <a:ln>
            <a:noFill/>
          </a:ln>
        </p:spPr>
      </p:pic>
      <p:sp>
        <p:nvSpPr>
          <p:cNvPr id="25" name="Google Shape;25;p4"/>
          <p:cNvSpPr txBox="1"/>
          <p:nvPr/>
        </p:nvSpPr>
        <p:spPr>
          <a:xfrm>
            <a:off x="2509650" y="5955175"/>
            <a:ext cx="4124700" cy="52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t>#NJEdgeCon2018</a:t>
            </a:r>
            <a:endParaRPr sz="2400" b="1"/>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ercommons.org/courses/the-sustainable-business-case-boo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thecasecentre.org/educators/casemethod/resources/freecasesoverview" TargetMode="External"/><Relationship Id="rId4" Type="http://schemas.openxmlformats.org/officeDocument/2006/relationships/hyperlink" Target="https://www.oercommons.org/authoring/24551-video-case-studies-in-ethics-and-business-ethics-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jleg.state.nj.us/2018/Bills/A0500/327_U1.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www.njleg.state.nj.us/2018/Bills/S1000/768_R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enstax.org/details/books/college-physics"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egacy.cnx.org/" TargetMode="External"/><Relationship Id="rId5" Type="http://schemas.openxmlformats.org/officeDocument/2006/relationships/hyperlink" Target="https://legacy.cnx.org/content/col25219/latest/" TargetMode="External"/><Relationship Id="rId4" Type="http://schemas.openxmlformats.org/officeDocument/2006/relationships/hyperlink" Target="https://legacy.cnx.org/content/col25204/lates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1" name="Google Shape;31;p5"/>
          <p:cNvSpPr txBox="1">
            <a:spLocks noGrp="1"/>
          </p:cNvSpPr>
          <p:nvPr>
            <p:ph type="subTitle" idx="1"/>
          </p:nvPr>
        </p:nvSpPr>
        <p:spPr>
          <a:xfrm>
            <a:off x="336603" y="3973454"/>
            <a:ext cx="8470793" cy="52503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R. Harris &amp; R. Kearney, 01.10.2019</a:t>
            </a:r>
            <a:endParaRPr dirty="0"/>
          </a:p>
        </p:txBody>
      </p:sp>
      <p:sp>
        <p:nvSpPr>
          <p:cNvPr id="32" name="Google Shape;32;p5"/>
          <p:cNvSpPr txBox="1"/>
          <p:nvPr/>
        </p:nvSpPr>
        <p:spPr>
          <a:xfrm>
            <a:off x="125" y="4888125"/>
            <a:ext cx="9144000" cy="41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dirty="0">
              <a:solidFill>
                <a:srgbClr val="FF0000"/>
              </a:solidFill>
            </a:endParaRPr>
          </a:p>
        </p:txBody>
      </p:sp>
      <p:sp>
        <p:nvSpPr>
          <p:cNvPr id="3" name="Title 2"/>
          <p:cNvSpPr>
            <a:spLocks noGrp="1"/>
          </p:cNvSpPr>
          <p:nvPr>
            <p:ph type="ctrTitle"/>
          </p:nvPr>
        </p:nvSpPr>
        <p:spPr>
          <a:xfrm>
            <a:off x="336603" y="3361101"/>
            <a:ext cx="8520600" cy="708058"/>
          </a:xfrm>
        </p:spPr>
        <p:txBody>
          <a:bodyPr/>
          <a:lstStyle/>
          <a:p>
            <a:r>
              <a:rPr lang="en-US" sz="3600" dirty="0">
                <a:solidFill>
                  <a:srgbClr val="F05A23"/>
                </a:solidFill>
              </a:rPr>
              <a:t>Baking an </a:t>
            </a:r>
            <a:r>
              <a:rPr lang="en-US" sz="3600" dirty="0" smtClean="0">
                <a:solidFill>
                  <a:srgbClr val="F05A23"/>
                </a:solidFill>
              </a:rPr>
              <a:t>Open Educational Resources</a:t>
            </a:r>
            <a:br>
              <a:rPr lang="en-US" sz="3600" dirty="0" smtClean="0">
                <a:solidFill>
                  <a:srgbClr val="F05A23"/>
                </a:solidFill>
              </a:rPr>
            </a:br>
            <a:r>
              <a:rPr lang="en-US" sz="3600" dirty="0" smtClean="0">
                <a:solidFill>
                  <a:srgbClr val="F05A23"/>
                </a:solidFill>
              </a:rPr>
              <a:t>Initiative from </a:t>
            </a:r>
            <a:r>
              <a:rPr lang="en-US" sz="3600" dirty="0">
                <a:solidFill>
                  <a:srgbClr val="F05A23"/>
                </a:solidFill>
              </a:rPr>
              <a:t>Scratch</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1665" y="4543794"/>
            <a:ext cx="5390476" cy="11047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1. </a:t>
            </a:r>
            <a:r>
              <a:rPr lang="en-US" sz="2000" b="1" dirty="0"/>
              <a:t>Textbook Adoption / Adaptation</a:t>
            </a:r>
          </a:p>
          <a:p>
            <a:pPr marL="114300" indent="0">
              <a:buNone/>
            </a:pPr>
            <a:r>
              <a:rPr lang="en-US" sz="2000" dirty="0"/>
              <a:t>In the above example, our institution offered the following in the Fall 2018 semester:</a:t>
            </a:r>
          </a:p>
          <a:p>
            <a:pPr marL="285750" indent="-285750">
              <a:buFont typeface="Arial" panose="020B0604020202020204" pitchFamily="34" charset="0"/>
              <a:buChar char="•"/>
            </a:pPr>
            <a:r>
              <a:rPr lang="en-US" sz="2000" dirty="0"/>
              <a:t>College Physics I - 3 sections (65 students)</a:t>
            </a:r>
          </a:p>
          <a:p>
            <a:pPr marL="285750" indent="-285750">
              <a:buFont typeface="Arial" panose="020B0604020202020204" pitchFamily="34" charset="0"/>
              <a:buChar char="•"/>
            </a:pPr>
            <a:r>
              <a:rPr lang="en-US" sz="2000" dirty="0"/>
              <a:t>College Physics II - 2 sections (28 students)</a:t>
            </a:r>
          </a:p>
          <a:p>
            <a:endParaRPr lang="en-US" sz="2000" dirty="0"/>
          </a:p>
          <a:p>
            <a:pPr marL="114300" indent="0">
              <a:buNone/>
            </a:pPr>
            <a:r>
              <a:rPr lang="en-US" sz="2000" dirty="0"/>
              <a:t>We found the average cost of a commercially published physics textbook was $233, so </a:t>
            </a:r>
            <a:r>
              <a:rPr lang="en-US" sz="2000" b="1" dirty="0"/>
              <a:t>this resulted in a potential savings of $21,669 for the semester.</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86383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2. Course Conversion</a:t>
            </a:r>
            <a:endParaRPr lang="en-US" sz="2000" b="1" dirty="0"/>
          </a:p>
          <a:p>
            <a:pPr marL="0" indent="0">
              <a:lnSpc>
                <a:spcPct val="100000"/>
              </a:lnSpc>
              <a:buNone/>
            </a:pPr>
            <a:r>
              <a:rPr lang="en-US" sz="2000" dirty="0"/>
              <a:t>An education faculty member wanted to modify her course so that required course materials were openly accessible (a textbook was not being used in the course). </a:t>
            </a:r>
          </a:p>
          <a:p>
            <a:pPr marL="0" indent="0">
              <a:lnSpc>
                <a:spcPct val="100000"/>
              </a:lnSpc>
              <a:buNone/>
            </a:pPr>
            <a:endParaRPr lang="en-US" sz="2000" dirty="0"/>
          </a:p>
          <a:p>
            <a:pPr marL="0" indent="0">
              <a:lnSpc>
                <a:spcPct val="100000"/>
              </a:lnSpc>
              <a:buNone/>
            </a:pPr>
            <a:r>
              <a:rPr lang="en-US" sz="2000" dirty="0" smtClean="0"/>
              <a:t>To </a:t>
            </a:r>
            <a:r>
              <a:rPr lang="en-US" sz="2000" dirty="0"/>
              <a:t>assist her, the team compiled an inventory of all assigned course materials, which included a variety of articles, lecture notes, documents from web sites, videos, and other materials, and recommended possible alternatives to most of these drawn from OER repositories and based on Creative Commons licenses allowing use and modification.</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571782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2. Course Conversion</a:t>
            </a:r>
            <a:endParaRPr lang="en-US" sz="2000" b="1" dirty="0"/>
          </a:p>
          <a:p>
            <a:pPr marL="0" indent="0">
              <a:lnSpc>
                <a:spcPct val="100000"/>
              </a:lnSpc>
              <a:buNone/>
            </a:pPr>
            <a:r>
              <a:rPr lang="en-US" sz="2000" u="sng" dirty="0"/>
              <a:t>Benefits</a:t>
            </a:r>
            <a:r>
              <a:rPr lang="en-US" sz="2000" dirty="0"/>
              <a:t>: In some ways this course was already “open” from the student perspective because it did not require the purchase of course materials. But many of the course materials were at risk of disappearing without notice because web sites can disappear, videos can be removed, and journal licenses can expire. Converting where possible to OER content can be a useful hedge against “link rot” in these cases. </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84782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387669"/>
            <a:ext cx="8520600" cy="4005064"/>
          </a:xfrm>
          <a:prstGeom prst="rect">
            <a:avLst/>
          </a:prstGeom>
        </p:spPr>
        <p:txBody>
          <a:bodyPr spcFirstLastPara="1" wrap="square" lIns="91425" tIns="91425" rIns="91425" bIns="91425" anchor="t" anchorCtr="0">
            <a:noAutofit/>
          </a:bodyPr>
          <a:lstStyle/>
          <a:p>
            <a:pPr marL="0" indent="0">
              <a:spcAft>
                <a:spcPts val="1600"/>
              </a:spcAft>
              <a:buNone/>
            </a:pPr>
            <a:r>
              <a:rPr lang="en-US" sz="1900" b="1" dirty="0" smtClean="0"/>
              <a:t>Case 3. Beyond Brand Loyalty</a:t>
            </a:r>
          </a:p>
          <a:p>
            <a:pPr marL="0" indent="0">
              <a:lnSpc>
                <a:spcPct val="100000"/>
              </a:lnSpc>
              <a:buNone/>
            </a:pPr>
            <a:r>
              <a:rPr lang="en-US" sz="1900" dirty="0"/>
              <a:t>A business management faculty member wanted to assign a large number of articles from the </a:t>
            </a:r>
            <a:r>
              <a:rPr lang="en-US" sz="1900" i="1" dirty="0"/>
              <a:t>Harvard Business Review</a:t>
            </a:r>
            <a:r>
              <a:rPr lang="en-US" sz="1900" dirty="0"/>
              <a:t> as well as several </a:t>
            </a:r>
            <a:r>
              <a:rPr lang="en-US" sz="1900" i="1" dirty="0"/>
              <a:t>HBR Case Studies </a:t>
            </a:r>
            <a:r>
              <a:rPr lang="en-US" sz="1900" dirty="0"/>
              <a:t>as required materials for a course, with the materials provided by the library. Unfortunately, this is not possible because of the access terms and conditions required by the Harvard Business </a:t>
            </a:r>
            <a:r>
              <a:rPr lang="en-US" sz="1900" dirty="0" smtClean="0"/>
              <a:t>Publishing, most of which entail direct costs to students and faculty.</a:t>
            </a:r>
          </a:p>
          <a:p>
            <a:pPr marL="0" indent="0">
              <a:lnSpc>
                <a:spcPct val="100000"/>
              </a:lnSpc>
              <a:buNone/>
            </a:pPr>
            <a:endParaRPr lang="en-US" sz="1900" dirty="0"/>
          </a:p>
          <a:p>
            <a:pPr marL="0" indent="0">
              <a:lnSpc>
                <a:spcPct val="100000"/>
              </a:lnSpc>
              <a:buNone/>
            </a:pPr>
            <a:r>
              <a:rPr lang="en-US" sz="1900" dirty="0" smtClean="0"/>
              <a:t>To assist him, the team identified OER business case resources</a:t>
            </a:r>
            <a:r>
              <a:rPr lang="en-US" sz="1900" dirty="0"/>
              <a:t>, including </a:t>
            </a:r>
            <a:r>
              <a:rPr lang="en-US" sz="1900" i="1" dirty="0">
                <a:hlinkClick r:id="rId3"/>
              </a:rPr>
              <a:t>The Sustainable Business Case Book</a:t>
            </a:r>
            <a:r>
              <a:rPr lang="en-US" sz="1900" dirty="0"/>
              <a:t> and </a:t>
            </a:r>
            <a:r>
              <a:rPr lang="en-US" sz="1900" i="1" dirty="0">
                <a:hlinkClick r:id="rId4"/>
              </a:rPr>
              <a:t>Video Case Studies in Ethics and Business </a:t>
            </a:r>
            <a:r>
              <a:rPr lang="en-US" sz="1900" i="1" dirty="0" smtClean="0">
                <a:hlinkClick r:id="rId4"/>
              </a:rPr>
              <a:t>Ethics</a:t>
            </a:r>
            <a:r>
              <a:rPr lang="en-US" sz="1900" dirty="0" smtClean="0"/>
              <a:t>, plus a set of </a:t>
            </a:r>
            <a:r>
              <a:rPr lang="en-US" sz="1900" dirty="0" smtClean="0">
                <a:hlinkClick r:id="rId5"/>
              </a:rPr>
              <a:t>free case collections</a:t>
            </a:r>
            <a:r>
              <a:rPr lang="en-US" sz="1900" dirty="0" smtClean="0"/>
              <a:t> maintained by the Case Centre.</a:t>
            </a:r>
            <a:endParaRPr lang="en-US" sz="1900" dirty="0"/>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2880499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3. Beyond Brand Loyalty</a:t>
            </a:r>
          </a:p>
          <a:p>
            <a:pPr marL="0" indent="0">
              <a:lnSpc>
                <a:spcPct val="100000"/>
              </a:lnSpc>
              <a:buNone/>
            </a:pPr>
            <a:r>
              <a:rPr lang="en-US" sz="2000" u="sng" dirty="0" smtClean="0"/>
              <a:t>Benefits</a:t>
            </a:r>
            <a:r>
              <a:rPr lang="en-US" sz="2000" dirty="0" smtClean="0"/>
              <a:t>: While the Harvard brand will remain well-recognized and respected by business faculty, Harvard’s access models remain a major access challenge for institutions seeking to use their products. A strong case can be made that business case alternatives that are available through OER sources or that can at least be provided without direct costs to students may be equally useful for use in course assignments.</a:t>
            </a:r>
            <a:endParaRPr lang="en-US" sz="2000" dirty="0"/>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2965566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III. Winning Over Administrators</a:t>
            </a:r>
            <a:r>
              <a:rPr lang="en-US" b="1" dirty="0"/>
              <a:t/>
            </a:r>
            <a:br>
              <a:rPr lang="en-US" b="1" dirty="0"/>
            </a:br>
            <a:endParaRPr dirty="0"/>
          </a:p>
        </p:txBody>
      </p:sp>
      <p:sp>
        <p:nvSpPr>
          <p:cNvPr id="46" name="Google Shape;46;p7"/>
          <p:cNvSpPr txBox="1">
            <a:spLocks noGrp="1"/>
          </p:cNvSpPr>
          <p:nvPr>
            <p:ph type="body" idx="1"/>
          </p:nvPr>
        </p:nvSpPr>
        <p:spPr>
          <a:xfrm>
            <a:off x="311700" y="1536633"/>
            <a:ext cx="8520600" cy="3715591"/>
          </a:xfrm>
          <a:prstGeom prst="rect">
            <a:avLst/>
          </a:prstGeom>
        </p:spPr>
        <p:txBody>
          <a:bodyPr spcFirstLastPara="1" wrap="square" lIns="91425" tIns="91425" rIns="91425" bIns="91425" anchor="t" anchorCtr="0">
            <a:noAutofit/>
          </a:bodyPr>
          <a:lstStyle/>
          <a:p>
            <a:pPr marL="0" indent="0">
              <a:spcAft>
                <a:spcPts val="1600"/>
              </a:spcAft>
              <a:buNone/>
            </a:pPr>
            <a:r>
              <a:rPr lang="en-US" sz="2000" dirty="0" smtClean="0"/>
              <a:t>Our current initiative is sanctioned by our unit heads (Director and Dean), but no dedicated funding is available yet</a:t>
            </a:r>
          </a:p>
          <a:p>
            <a:pPr marL="0" indent="0">
              <a:spcAft>
                <a:spcPts val="1600"/>
              </a:spcAft>
              <a:buNone/>
            </a:pPr>
            <a:r>
              <a:rPr lang="en-US" sz="2000" dirty="0" smtClean="0"/>
              <a:t>As we compile a set of success stories by working with faculty in the different colleges, we are looking to make the case for greater institutional support at the Provost’s level</a:t>
            </a:r>
          </a:p>
          <a:p>
            <a:pPr marL="0" indent="0">
              <a:spcAft>
                <a:spcPts val="1600"/>
              </a:spcAft>
              <a:buNone/>
            </a:pPr>
            <a:r>
              <a:rPr lang="en-US" sz="2000" dirty="0" smtClean="0"/>
              <a:t>It would be desirable for NJ public institutions to be prepared for pending state legislation (</a:t>
            </a:r>
            <a:r>
              <a:rPr lang="en-US" sz="2000" dirty="0" smtClean="0">
                <a:hlinkClick r:id="rId3"/>
              </a:rPr>
              <a:t>A327</a:t>
            </a:r>
            <a:r>
              <a:rPr lang="en-US" sz="2000" dirty="0" smtClean="0"/>
              <a:t>/</a:t>
            </a:r>
            <a:r>
              <a:rPr lang="en-US" sz="2000" dirty="0" smtClean="0">
                <a:hlinkClick r:id="rId4"/>
              </a:rPr>
              <a:t>S768</a:t>
            </a:r>
            <a:r>
              <a:rPr lang="en-US" sz="2000" dirty="0" smtClean="0"/>
              <a:t>) that will require higher education institutions to submit a plan “…to expand the use of open textbooks…”</a:t>
            </a:r>
          </a:p>
          <a:p>
            <a:pPr marL="0" indent="0">
              <a:spcAft>
                <a:spcPts val="1600"/>
              </a:spcAft>
              <a:buNone/>
            </a:pPr>
            <a:endParaRPr lang="en-US" sz="2000" dirty="0"/>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658101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IV. Seeking Funding</a:t>
            </a:r>
            <a:r>
              <a:rPr lang="en-US" b="1" dirty="0"/>
              <a:t/>
            </a:r>
            <a:br>
              <a:rPr lang="en-US" b="1" dirty="0"/>
            </a:br>
            <a:endParaRPr dirty="0"/>
          </a:p>
        </p:txBody>
      </p:sp>
      <p:sp>
        <p:nvSpPr>
          <p:cNvPr id="46" name="Google Shape;46;p7"/>
          <p:cNvSpPr txBox="1">
            <a:spLocks noGrp="1"/>
          </p:cNvSpPr>
          <p:nvPr>
            <p:ph type="body" idx="1"/>
          </p:nvPr>
        </p:nvSpPr>
        <p:spPr>
          <a:xfrm>
            <a:off x="311700" y="1536633"/>
            <a:ext cx="8520600" cy="3715591"/>
          </a:xfrm>
          <a:prstGeom prst="rect">
            <a:avLst/>
          </a:prstGeom>
        </p:spPr>
        <p:txBody>
          <a:bodyPr spcFirstLastPara="1" wrap="square" lIns="91425" tIns="91425" rIns="91425" bIns="91425" anchor="t" anchorCtr="0">
            <a:noAutofit/>
          </a:bodyPr>
          <a:lstStyle/>
          <a:p>
            <a:pPr marL="0" indent="0">
              <a:spcAft>
                <a:spcPts val="1600"/>
              </a:spcAft>
              <a:buNone/>
            </a:pPr>
            <a:r>
              <a:rPr lang="en-US" sz="2000" dirty="0" smtClean="0"/>
              <a:t>Seed money can help an institutional OER initiative to take hold and show significant results by accelerating its ability to offer multiple courses in departments across campus. Such funding is available from public and foundation sources.</a:t>
            </a:r>
          </a:p>
          <a:p>
            <a:pPr marL="0" indent="0">
              <a:spcAft>
                <a:spcPts val="1600"/>
              </a:spcAft>
              <a:buNone/>
            </a:pPr>
            <a:r>
              <a:rPr lang="en-US" sz="2000" dirty="0" smtClean="0"/>
              <a:t>A sustainable OER initiative will likely require institutional support as ongoing needs are clarified, but as OER advances it may (should!) become the “new normal” and be treated as such in budget planning.</a:t>
            </a:r>
            <a:endParaRPr lang="en-US" sz="2000" dirty="0"/>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940385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b="1" i="1" dirty="0" smtClean="0"/>
              <a:t>Not</a:t>
            </a:r>
            <a:r>
              <a:rPr lang="en-US" dirty="0" smtClean="0"/>
              <a:t> a list of OER Resources!</a:t>
            </a:r>
            <a:r>
              <a:rPr lang="en-US" b="1" dirty="0"/>
              <a:t/>
            </a:r>
            <a:br>
              <a:rPr lang="en-US" b="1" dirty="0"/>
            </a:br>
            <a:endParaRPr dirty="0"/>
          </a:p>
        </p:txBody>
      </p:sp>
      <p:sp>
        <p:nvSpPr>
          <p:cNvPr id="46" name="Google Shape;46;p7"/>
          <p:cNvSpPr txBox="1">
            <a:spLocks noGrp="1"/>
          </p:cNvSpPr>
          <p:nvPr>
            <p:ph type="body" idx="1"/>
          </p:nvPr>
        </p:nvSpPr>
        <p:spPr>
          <a:xfrm>
            <a:off x="311700" y="1536633"/>
            <a:ext cx="8679900" cy="3715591"/>
          </a:xfrm>
          <a:prstGeom prst="rect">
            <a:avLst/>
          </a:prstGeom>
        </p:spPr>
        <p:txBody>
          <a:bodyPr spcFirstLastPara="1" wrap="square" lIns="91425" tIns="91425" rIns="91425" bIns="91425" anchor="t" anchorCtr="0">
            <a:noAutofit/>
          </a:bodyPr>
          <a:lstStyle/>
          <a:p>
            <a:pPr marL="0" indent="0">
              <a:spcAft>
                <a:spcPts val="600"/>
              </a:spcAft>
              <a:buNone/>
            </a:pPr>
            <a:r>
              <a:rPr lang="en-US" sz="2000" dirty="0" smtClean="0"/>
              <a:t>A list of, for lack of a better term, OER communities of practice</a:t>
            </a:r>
            <a:br>
              <a:rPr lang="en-US" sz="2000" dirty="0" smtClean="0"/>
            </a:br>
            <a:endParaRPr lang="en-US" sz="2000" dirty="0" smtClean="0"/>
          </a:p>
          <a:p>
            <a:pPr marL="171450" indent="-171450">
              <a:spcAft>
                <a:spcPts val="600"/>
              </a:spcAft>
            </a:pPr>
            <a:r>
              <a:rPr lang="en-US" dirty="0">
                <a:solidFill>
                  <a:schemeClr val="tx1"/>
                </a:solidFill>
              </a:rPr>
              <a:t> </a:t>
            </a:r>
            <a:r>
              <a:rPr lang="en-US" dirty="0" smtClean="0">
                <a:solidFill>
                  <a:schemeClr val="tx1"/>
                </a:solidFill>
              </a:rPr>
              <a:t> Starting </a:t>
            </a:r>
            <a:r>
              <a:rPr lang="en-US" dirty="0">
                <a:solidFill>
                  <a:schemeClr val="tx1"/>
                </a:solidFill>
              </a:rPr>
              <a:t>an OER Initiative </a:t>
            </a:r>
            <a:r>
              <a:rPr lang="en-US" dirty="0" smtClean="0">
                <a:solidFill>
                  <a:schemeClr val="tx1"/>
                </a:solidFill>
              </a:rPr>
              <a:t>(</a:t>
            </a:r>
            <a:r>
              <a:rPr lang="en-US" dirty="0" err="1" smtClean="0">
                <a:solidFill>
                  <a:schemeClr val="tx1"/>
                </a:solidFill>
              </a:rPr>
              <a:t>OEConsortium</a:t>
            </a:r>
            <a:r>
              <a:rPr lang="en-US" dirty="0" smtClean="0">
                <a:solidFill>
                  <a:schemeClr val="tx1"/>
                </a:solidFill>
              </a:rPr>
              <a:t>) -- </a:t>
            </a:r>
            <a:r>
              <a:rPr lang="en-US" dirty="0" smtClean="0">
                <a:solidFill>
                  <a:srgbClr val="0000FF"/>
                </a:solidFill>
              </a:rPr>
              <a:t>https://bit.ly/OEConsortium-CoP</a:t>
            </a:r>
            <a:endParaRPr lang="en-US" dirty="0">
              <a:solidFill>
                <a:srgbClr val="0000FF"/>
              </a:solidFill>
            </a:endParaRPr>
          </a:p>
          <a:p>
            <a:pPr marL="285750" indent="-285750">
              <a:spcAft>
                <a:spcPts val="600"/>
              </a:spcAft>
            </a:pPr>
            <a:r>
              <a:rPr lang="en-US" dirty="0">
                <a:solidFill>
                  <a:schemeClr val="tx1"/>
                </a:solidFill>
              </a:rPr>
              <a:t>OER Commons Community of Practice - </a:t>
            </a:r>
            <a:r>
              <a:rPr lang="en-US" dirty="0">
                <a:solidFill>
                  <a:srgbClr val="0000FF"/>
                </a:solidFill>
              </a:rPr>
              <a:t>https</a:t>
            </a:r>
            <a:r>
              <a:rPr lang="en-US" dirty="0" smtClean="0">
                <a:solidFill>
                  <a:srgbClr val="0000FF"/>
                </a:solidFill>
              </a:rPr>
              <a:t>://bit.ly/OERCommons-CoP </a:t>
            </a:r>
            <a:endParaRPr lang="en-US" dirty="0">
              <a:solidFill>
                <a:srgbClr val="0000FF"/>
              </a:solidFill>
            </a:endParaRPr>
          </a:p>
          <a:p>
            <a:pPr marL="285750" indent="-285750">
              <a:spcAft>
                <a:spcPts val="600"/>
              </a:spcAft>
            </a:pPr>
            <a:r>
              <a:rPr lang="en-US" dirty="0">
                <a:solidFill>
                  <a:schemeClr val="tx1"/>
                </a:solidFill>
              </a:rPr>
              <a:t>Community of Practice for Open Education </a:t>
            </a:r>
            <a:r>
              <a:rPr lang="en-US" dirty="0" smtClean="0">
                <a:solidFill>
                  <a:schemeClr val="tx1"/>
                </a:solidFill>
              </a:rPr>
              <a:t>- </a:t>
            </a:r>
            <a:r>
              <a:rPr lang="en-US" dirty="0" smtClean="0">
                <a:solidFill>
                  <a:srgbClr val="0000FF"/>
                </a:solidFill>
              </a:rPr>
              <a:t>https</a:t>
            </a:r>
            <a:r>
              <a:rPr lang="en-US" dirty="0">
                <a:solidFill>
                  <a:srgbClr val="0000FF"/>
                </a:solidFill>
              </a:rPr>
              <a:t>://www.cccoer.org</a:t>
            </a:r>
            <a:r>
              <a:rPr lang="en-US" dirty="0" smtClean="0">
                <a:solidFill>
                  <a:srgbClr val="0000FF"/>
                </a:solidFill>
              </a:rPr>
              <a:t>/</a:t>
            </a:r>
            <a:endParaRPr lang="en-US" dirty="0">
              <a:solidFill>
                <a:srgbClr val="0000FF"/>
              </a:solidFill>
            </a:endParaRPr>
          </a:p>
          <a:p>
            <a:pPr marL="285750" indent="-285750">
              <a:spcAft>
                <a:spcPts val="600"/>
              </a:spcAft>
            </a:pPr>
            <a:r>
              <a:rPr lang="en-US" dirty="0">
                <a:solidFill>
                  <a:schemeClr val="tx1"/>
                </a:solidFill>
              </a:rPr>
              <a:t>OER Handbook for </a:t>
            </a:r>
            <a:r>
              <a:rPr lang="en-US" dirty="0" smtClean="0">
                <a:solidFill>
                  <a:schemeClr val="tx1"/>
                </a:solidFill>
              </a:rPr>
              <a:t>Educators - </a:t>
            </a:r>
            <a:r>
              <a:rPr lang="en-US" dirty="0" smtClean="0">
                <a:solidFill>
                  <a:srgbClr val="0000FF"/>
                </a:solidFill>
              </a:rPr>
              <a:t>http</a:t>
            </a:r>
            <a:r>
              <a:rPr lang="en-US" dirty="0">
                <a:solidFill>
                  <a:srgbClr val="0000FF"/>
                </a:solidFill>
              </a:rPr>
              <a:t>://</a:t>
            </a:r>
            <a:r>
              <a:rPr lang="en-US" dirty="0" smtClean="0">
                <a:solidFill>
                  <a:srgbClr val="0000FF"/>
                </a:solidFill>
              </a:rPr>
              <a:t>wikieducator.org/OER_Handbook/educator</a:t>
            </a:r>
          </a:p>
          <a:p>
            <a:pPr marL="285750" indent="-285750">
              <a:spcAft>
                <a:spcPts val="600"/>
              </a:spcAft>
            </a:pPr>
            <a:r>
              <a:rPr lang="en-US" dirty="0" smtClean="0">
                <a:solidFill>
                  <a:schemeClr val="tx1"/>
                </a:solidFill>
              </a:rPr>
              <a:t>Professional </a:t>
            </a:r>
            <a:r>
              <a:rPr lang="en-US" dirty="0">
                <a:solidFill>
                  <a:schemeClr val="tx1"/>
                </a:solidFill>
              </a:rPr>
              <a:t>Learning &amp; Teacher </a:t>
            </a:r>
            <a:r>
              <a:rPr lang="en-US" dirty="0" smtClean="0">
                <a:solidFill>
                  <a:schemeClr val="tx1"/>
                </a:solidFill>
              </a:rPr>
              <a:t>Training -- </a:t>
            </a:r>
            <a:r>
              <a:rPr lang="en-US" dirty="0" smtClean="0">
                <a:solidFill>
                  <a:srgbClr val="0000FF"/>
                </a:solidFill>
              </a:rPr>
              <a:t>https://bit.ly/OERCommons-TT</a:t>
            </a:r>
            <a:endParaRPr lang="en-US" sz="2000" dirty="0">
              <a:solidFill>
                <a:srgbClr val="0000FF"/>
              </a:solidFill>
            </a:endParaRPr>
          </a:p>
          <a:p>
            <a:pPr marL="285750" indent="-285750">
              <a:spcAft>
                <a:spcPts val="600"/>
              </a:spcAft>
            </a:pPr>
            <a:r>
              <a:rPr lang="en-US" dirty="0">
                <a:solidFill>
                  <a:schemeClr val="tx1"/>
                </a:solidFill>
              </a:rPr>
              <a:t>Librarians and OER: Cultivating a Community of Practice </a:t>
            </a:r>
            <a:r>
              <a:rPr lang="en-US" dirty="0" smtClean="0">
                <a:solidFill>
                  <a:schemeClr val="tx1"/>
                </a:solidFill>
              </a:rPr>
              <a:t>/ Effective </a:t>
            </a:r>
            <a:r>
              <a:rPr lang="en-US" dirty="0">
                <a:solidFill>
                  <a:schemeClr val="tx1"/>
                </a:solidFill>
              </a:rPr>
              <a:t>Advocates</a:t>
            </a:r>
          </a:p>
          <a:p>
            <a:pPr marL="0" indent="0">
              <a:spcAft>
                <a:spcPts val="600"/>
              </a:spcAft>
              <a:buNone/>
            </a:pPr>
            <a:r>
              <a:rPr lang="en-US" dirty="0" smtClean="0">
                <a:solidFill>
                  <a:srgbClr val="0000FF"/>
                </a:solidFill>
              </a:rPr>
              <a:t>     https</a:t>
            </a:r>
            <a:r>
              <a:rPr lang="en-US" dirty="0">
                <a:solidFill>
                  <a:srgbClr val="0000FF"/>
                </a:solidFill>
              </a:rPr>
              <a:t>://bccampus.ca/files/2016/04/DLS-Conference.pdf</a:t>
            </a:r>
          </a:p>
          <a:p>
            <a:pPr marL="0" indent="0">
              <a:spcAft>
                <a:spcPts val="600"/>
              </a:spcAft>
              <a:buNone/>
            </a:pPr>
            <a:endParaRPr lang="en-US" sz="2000" dirty="0">
              <a:solidFill>
                <a:srgbClr val="0000FF"/>
              </a:solidFill>
            </a:endParaRPr>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53226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Contact Information</a:t>
            </a:r>
            <a:r>
              <a:rPr lang="en-US" b="1" dirty="0"/>
              <a:t/>
            </a:r>
            <a:br>
              <a:rPr lang="en-US" b="1" dirty="0"/>
            </a:br>
            <a:endParaRPr dirty="0"/>
          </a:p>
        </p:txBody>
      </p:sp>
      <p:sp>
        <p:nvSpPr>
          <p:cNvPr id="46" name="Google Shape;46;p7"/>
          <p:cNvSpPr txBox="1">
            <a:spLocks noGrp="1"/>
          </p:cNvSpPr>
          <p:nvPr>
            <p:ph type="body" idx="1"/>
          </p:nvPr>
        </p:nvSpPr>
        <p:spPr>
          <a:xfrm>
            <a:off x="311700" y="1536633"/>
            <a:ext cx="8520600" cy="3715591"/>
          </a:xfrm>
          <a:prstGeom prst="rect">
            <a:avLst/>
          </a:prstGeom>
        </p:spPr>
        <p:txBody>
          <a:bodyPr spcFirstLastPara="1" wrap="square" lIns="91425" tIns="91425" rIns="91425" bIns="91425" anchor="t" anchorCtr="0">
            <a:noAutofit/>
          </a:bodyPr>
          <a:lstStyle/>
          <a:p>
            <a:pPr marL="0" indent="0">
              <a:spcAft>
                <a:spcPts val="600"/>
              </a:spcAft>
              <a:buNone/>
            </a:pPr>
            <a:r>
              <a:rPr lang="en-US" sz="2000" dirty="0" smtClean="0"/>
              <a:t>Robert Harris</a:t>
            </a:r>
          </a:p>
          <a:p>
            <a:pPr marL="0" indent="0">
              <a:spcAft>
                <a:spcPts val="600"/>
              </a:spcAft>
              <a:buNone/>
            </a:pPr>
            <a:r>
              <a:rPr lang="en-US" sz="2000" dirty="0" smtClean="0"/>
              <a:t>Center for Teaching with Technology, </a:t>
            </a:r>
            <a:r>
              <a:rPr lang="en-US" sz="2000" dirty="0">
                <a:solidFill>
                  <a:schemeClr val="tx1"/>
                </a:solidFill>
              </a:rPr>
              <a:t>William Paterson University</a:t>
            </a:r>
            <a:endParaRPr lang="en-US" sz="2000" dirty="0" smtClean="0"/>
          </a:p>
          <a:p>
            <a:pPr marL="0" indent="0">
              <a:spcAft>
                <a:spcPts val="600"/>
              </a:spcAft>
              <a:buNone/>
            </a:pPr>
            <a:r>
              <a:rPr lang="en-US" sz="2000" dirty="0" smtClean="0">
                <a:solidFill>
                  <a:srgbClr val="0000FF"/>
                </a:solidFill>
              </a:rPr>
              <a:t>harrisr@wpunj.edu</a:t>
            </a:r>
            <a:r>
              <a:rPr lang="en-US" sz="2000" dirty="0" smtClean="0">
                <a:solidFill>
                  <a:srgbClr val="F05A23"/>
                </a:solidFill>
              </a:rPr>
              <a:t> </a:t>
            </a:r>
          </a:p>
          <a:p>
            <a:pPr marL="0" indent="0">
              <a:spcAft>
                <a:spcPts val="600"/>
              </a:spcAft>
              <a:buNone/>
            </a:pPr>
            <a:endParaRPr lang="en-US" sz="2000" dirty="0" smtClean="0">
              <a:solidFill>
                <a:srgbClr val="F05A23"/>
              </a:solidFill>
            </a:endParaRPr>
          </a:p>
          <a:p>
            <a:pPr marL="0" lvl="0" indent="0" algn="l" rtl="0">
              <a:spcBef>
                <a:spcPts val="0"/>
              </a:spcBef>
              <a:spcAft>
                <a:spcPts val="600"/>
              </a:spcAft>
              <a:buNone/>
            </a:pPr>
            <a:r>
              <a:rPr lang="en-US" sz="2000" dirty="0" smtClean="0">
                <a:solidFill>
                  <a:schemeClr val="tx1"/>
                </a:solidFill>
              </a:rPr>
              <a:t>Richard Kearney</a:t>
            </a:r>
          </a:p>
          <a:p>
            <a:pPr marL="0" lvl="0" indent="0" algn="l" rtl="0">
              <a:spcBef>
                <a:spcPts val="0"/>
              </a:spcBef>
              <a:spcAft>
                <a:spcPts val="600"/>
              </a:spcAft>
              <a:buNone/>
            </a:pPr>
            <a:r>
              <a:rPr lang="en-US" sz="2000" dirty="0" smtClean="0">
                <a:solidFill>
                  <a:schemeClr val="tx1"/>
                </a:solidFill>
              </a:rPr>
              <a:t>Cheng Library, William Paterson University</a:t>
            </a:r>
          </a:p>
          <a:p>
            <a:pPr marL="0" lvl="0" indent="0" algn="l" rtl="0">
              <a:spcBef>
                <a:spcPts val="0"/>
              </a:spcBef>
              <a:spcAft>
                <a:spcPts val="600"/>
              </a:spcAft>
              <a:buNone/>
            </a:pPr>
            <a:r>
              <a:rPr lang="en-US" sz="2000" dirty="0" smtClean="0">
                <a:solidFill>
                  <a:srgbClr val="0000FF"/>
                </a:solidFill>
              </a:rPr>
              <a:t>kearneyr@wpunj.edu </a:t>
            </a:r>
            <a:endParaRPr lang="en-US" sz="2000" dirty="0">
              <a:solidFill>
                <a:srgbClr val="0000FF"/>
              </a:solidFill>
            </a:endParaRPr>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2989898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674425" y="593375"/>
            <a:ext cx="61578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Greetings!</a:t>
            </a:r>
            <a:endParaRPr dirty="0"/>
          </a:p>
        </p:txBody>
      </p:sp>
      <p:sp>
        <p:nvSpPr>
          <p:cNvPr id="38" name="Google Shape;38;p6"/>
          <p:cNvSpPr txBox="1">
            <a:spLocks noGrp="1"/>
          </p:cNvSpPr>
          <p:nvPr>
            <p:ph type="body" idx="1"/>
          </p:nvPr>
        </p:nvSpPr>
        <p:spPr>
          <a:xfrm>
            <a:off x="2502568" y="1191127"/>
            <a:ext cx="6329657" cy="4632158"/>
          </a:xfrm>
          <a:prstGeom prst="rect">
            <a:avLst/>
          </a:prstGeom>
        </p:spPr>
        <p:txBody>
          <a:bodyPr spcFirstLastPara="1" wrap="square" lIns="91425" tIns="91425" rIns="91425" bIns="91425" anchor="t" anchorCtr="0">
            <a:noAutofit/>
          </a:bodyPr>
          <a:lstStyle/>
          <a:p>
            <a:pPr marL="0" lvl="0" indent="0">
              <a:spcAft>
                <a:spcPts val="1600"/>
              </a:spcAft>
              <a:buNone/>
            </a:pPr>
            <a:r>
              <a:rPr lang="en-US" sz="2400" dirty="0" smtClean="0"/>
              <a:t>Report </a:t>
            </a:r>
            <a:r>
              <a:rPr lang="en-US" sz="2400" dirty="0"/>
              <a:t>on the progress of our </a:t>
            </a:r>
            <a:r>
              <a:rPr lang="en-US" sz="2400" dirty="0" smtClean="0"/>
              <a:t>OER initiative</a:t>
            </a:r>
            <a:endParaRPr lang="en-US" sz="2400" dirty="0"/>
          </a:p>
          <a:p>
            <a:pPr marL="0" lvl="0" indent="0">
              <a:spcAft>
                <a:spcPts val="1600"/>
              </a:spcAft>
              <a:buNone/>
            </a:pPr>
            <a:r>
              <a:rPr lang="en-US" sz="2400" dirty="0"/>
              <a:t>The project is proceeding slowly and, in some cases, </a:t>
            </a:r>
            <a:r>
              <a:rPr lang="en-US" sz="2400" dirty="0" smtClean="0"/>
              <a:t>painfully</a:t>
            </a:r>
            <a:endParaRPr lang="en-US" sz="2400" dirty="0"/>
          </a:p>
          <a:p>
            <a:pPr marL="0" lvl="0" indent="0">
              <a:spcAft>
                <a:spcPts val="1600"/>
              </a:spcAft>
              <a:buNone/>
            </a:pPr>
            <a:r>
              <a:rPr lang="en-US" sz="2400" dirty="0"/>
              <a:t>We hope this talk will open a inter-campus dialogue </a:t>
            </a:r>
            <a:r>
              <a:rPr lang="en-US" sz="2400" dirty="0" smtClean="0"/>
              <a:t>that </a:t>
            </a:r>
            <a:r>
              <a:rPr lang="en-US" sz="2400" dirty="0"/>
              <a:t>will lift all boats</a:t>
            </a:r>
          </a:p>
          <a:p>
            <a:pPr marL="400050" lvl="0" indent="-400050" algn="l" rtl="0">
              <a:spcBef>
                <a:spcPts val="0"/>
              </a:spcBef>
              <a:spcAft>
                <a:spcPts val="1600"/>
              </a:spcAft>
              <a:buAutoNum type="romanUcPeriod"/>
            </a:pPr>
            <a:r>
              <a:rPr lang="en-US" sz="2000" dirty="0" smtClean="0"/>
              <a:t>Origins</a:t>
            </a:r>
          </a:p>
          <a:p>
            <a:pPr marL="400050" lvl="0" indent="-400050" algn="l" rtl="0">
              <a:spcBef>
                <a:spcPts val="0"/>
              </a:spcBef>
              <a:spcAft>
                <a:spcPts val="1600"/>
              </a:spcAft>
              <a:buAutoNum type="romanUcPeriod"/>
            </a:pPr>
            <a:r>
              <a:rPr lang="en-US" sz="2000" dirty="0" smtClean="0"/>
              <a:t>Ongoing projects</a:t>
            </a:r>
          </a:p>
          <a:p>
            <a:pPr marL="400050" lvl="0" indent="-400050" algn="l" rtl="0">
              <a:spcBef>
                <a:spcPts val="0"/>
              </a:spcBef>
              <a:spcAft>
                <a:spcPts val="1600"/>
              </a:spcAft>
              <a:buAutoNum type="romanUcPeriod"/>
            </a:pPr>
            <a:r>
              <a:rPr lang="en-US" sz="2000" dirty="0" smtClean="0"/>
              <a:t>Next steps</a:t>
            </a:r>
          </a:p>
          <a:p>
            <a:pPr marL="400050" lvl="0" indent="-400050" algn="l" rtl="0">
              <a:spcBef>
                <a:spcPts val="0"/>
              </a:spcBef>
              <a:spcAft>
                <a:spcPts val="1600"/>
              </a:spcAft>
              <a:buAutoNum type="romanUcPeriod"/>
            </a:pPr>
            <a:endParaRPr lang="en-US" dirty="0" smtClean="0"/>
          </a:p>
          <a:p>
            <a:pPr marL="400050" lvl="0" indent="-400050" algn="l" rtl="0">
              <a:spcBef>
                <a:spcPts val="0"/>
              </a:spcBef>
              <a:spcAft>
                <a:spcPts val="1600"/>
              </a:spcAft>
              <a:buAutoNum type="romanUcPeriod"/>
            </a:pPr>
            <a:endParaRPr dirty="0"/>
          </a:p>
        </p:txBody>
      </p:sp>
      <p:sp>
        <p:nvSpPr>
          <p:cNvPr id="39" name="Google Shape;39;p6"/>
          <p:cNvSpPr txBox="1">
            <a:spLocks noGrp="1"/>
          </p:cNvSpPr>
          <p:nvPr>
            <p:ph type="title" idx="2"/>
          </p:nvPr>
        </p:nvSpPr>
        <p:spPr>
          <a:xfrm>
            <a:off x="156411" y="444519"/>
            <a:ext cx="2069431" cy="3630300"/>
          </a:xfrm>
          <a:prstGeom prst="rect">
            <a:avLst/>
          </a:prstGeom>
        </p:spPr>
        <p:txBody>
          <a:bodyPr spcFirstLastPara="1" wrap="square" lIns="91425" tIns="91425" rIns="91425" bIns="91425" anchor="t" anchorCtr="0">
            <a:noAutofit/>
          </a:bodyPr>
          <a:lstStyle/>
          <a:p>
            <a:pPr lvl="0" algn="ctr"/>
            <a:r>
              <a:rPr lang="en-US" sz="2200" dirty="0" smtClean="0"/>
              <a:t>The </a:t>
            </a:r>
            <a:r>
              <a:rPr lang="en-US" sz="2200" dirty="0"/>
              <a:t>story of our recipe for (moderate)  success! </a:t>
            </a:r>
            <a:r>
              <a:rPr lang="en-US" sz="2000" dirty="0" smtClean="0"/>
              <a:t/>
            </a:r>
            <a:br>
              <a:rPr lang="en-US" sz="2000" dirty="0" smtClean="0"/>
            </a:br>
            <a:r>
              <a:rPr lang="en-US" sz="2000" dirty="0" smtClean="0"/>
              <a:t>--</a:t>
            </a:r>
            <a:r>
              <a:rPr lang="en-US" sz="2000" dirty="0"/>
              <a:t/>
            </a:r>
            <a:br>
              <a:rPr lang="en-US" sz="2000" dirty="0"/>
            </a:br>
            <a:r>
              <a:rPr lang="en-US" sz="2000" dirty="0" smtClean="0"/>
              <a:t/>
            </a:r>
            <a:br>
              <a:rPr lang="en-US" sz="2000" dirty="0" smtClean="0"/>
            </a:br>
            <a:r>
              <a:rPr lang="en-US" sz="2200" dirty="0" smtClean="0"/>
              <a:t>A directed discussion on OER goals and initiatives</a:t>
            </a:r>
            <a:endParaRPr sz="2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6200" y="5595933"/>
            <a:ext cx="1589289" cy="104098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65842" y="653525"/>
            <a:ext cx="8520600" cy="50963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Introductions</a:t>
            </a:r>
            <a:endParaRPr dirty="0"/>
          </a:p>
        </p:txBody>
      </p:sp>
      <p:sp>
        <p:nvSpPr>
          <p:cNvPr id="46" name="Google Shape;46;p7"/>
          <p:cNvSpPr txBox="1">
            <a:spLocks noGrp="1"/>
          </p:cNvSpPr>
          <p:nvPr>
            <p:ph type="body" idx="1"/>
          </p:nvPr>
        </p:nvSpPr>
        <p:spPr>
          <a:xfrm>
            <a:off x="204537" y="1536633"/>
            <a:ext cx="884321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2400" dirty="0" smtClean="0">
                <a:solidFill>
                  <a:schemeClr val="tx1"/>
                </a:solidFill>
              </a:rPr>
              <a:t>Robert Alan Harris</a:t>
            </a:r>
            <a:r>
              <a:rPr lang="en-US" sz="2400" dirty="0" smtClean="0"/>
              <a:t/>
            </a:r>
            <a:br>
              <a:rPr lang="en-US" sz="2400" dirty="0" smtClean="0"/>
            </a:br>
            <a:r>
              <a:rPr lang="en-US" sz="2400" dirty="0" smtClean="0">
                <a:solidFill>
                  <a:schemeClr val="tx1"/>
                </a:solidFill>
              </a:rPr>
              <a:t>Asst. Director, Teaching with Technology – </a:t>
            </a:r>
            <a:r>
              <a:rPr lang="en-US" sz="2400" dirty="0" smtClean="0">
                <a:solidFill>
                  <a:srgbClr val="0000FF"/>
                </a:solidFill>
              </a:rPr>
              <a:t>harrisr@wpunj.edu</a:t>
            </a:r>
            <a:r>
              <a:rPr lang="en-US" sz="2400" dirty="0" smtClean="0">
                <a:solidFill>
                  <a:schemeClr val="tx1"/>
                </a:solidFill>
              </a:rPr>
              <a:t> </a:t>
            </a:r>
          </a:p>
          <a:p>
            <a:pPr marL="0" lvl="0" indent="0" algn="l" rtl="0">
              <a:spcBef>
                <a:spcPts val="0"/>
              </a:spcBef>
              <a:spcAft>
                <a:spcPts val="1600"/>
              </a:spcAft>
              <a:buNone/>
            </a:pPr>
            <a:r>
              <a:rPr lang="en-US" sz="2400" dirty="0" smtClean="0">
                <a:solidFill>
                  <a:schemeClr val="tx1"/>
                </a:solidFill>
              </a:rPr>
              <a:t>Richard Kearney</a:t>
            </a:r>
            <a:br>
              <a:rPr lang="en-US" sz="2400" dirty="0" smtClean="0">
                <a:solidFill>
                  <a:schemeClr val="tx1"/>
                </a:solidFill>
              </a:rPr>
            </a:br>
            <a:r>
              <a:rPr lang="en-US" sz="2400" dirty="0" smtClean="0">
                <a:solidFill>
                  <a:schemeClr val="tx1"/>
                </a:solidFill>
              </a:rPr>
              <a:t>Reference &amp; Resources, Cheng Library – </a:t>
            </a:r>
            <a:r>
              <a:rPr lang="en-US" sz="2400" dirty="0" smtClean="0">
                <a:solidFill>
                  <a:srgbClr val="0000FF"/>
                </a:solidFill>
              </a:rPr>
              <a:t>kearneyr@wpunj.edu </a:t>
            </a:r>
            <a:endParaRPr lang="en-US" sz="1100" i="1" dirty="0" smtClean="0">
              <a:solidFill>
                <a:schemeClr val="tx1"/>
              </a:solidFill>
            </a:endParaRPr>
          </a:p>
          <a:p>
            <a:pPr marL="0" lvl="0" indent="0" algn="ctr" rtl="0">
              <a:spcBef>
                <a:spcPts val="0"/>
              </a:spcBef>
              <a:spcAft>
                <a:spcPts val="1600"/>
              </a:spcAft>
              <a:buNone/>
            </a:pPr>
            <a:r>
              <a:rPr lang="en-US" sz="2400" dirty="0" smtClean="0">
                <a:solidFill>
                  <a:schemeClr val="tx1"/>
                </a:solidFill>
              </a:rPr>
              <a:t/>
            </a:r>
            <a:br>
              <a:rPr lang="en-US" sz="2400" dirty="0" smtClean="0">
                <a:solidFill>
                  <a:schemeClr val="tx1"/>
                </a:solidFill>
              </a:rPr>
            </a:br>
            <a:r>
              <a:rPr lang="en-US" sz="2400" dirty="0" smtClean="0">
                <a:solidFill>
                  <a:schemeClr val="tx1"/>
                </a:solidFill>
              </a:rPr>
              <a:t>Briefly tell us your name, school, and if your school has an active open educational resources initiative.</a:t>
            </a:r>
            <a:endParaRPr sz="2400" dirty="0">
              <a:solidFill>
                <a:srgbClr val="0000FF"/>
              </a:solidFill>
            </a:endParaRPr>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 Origins</a:t>
            </a:r>
            <a:endParaRPr dirty="0"/>
          </a:p>
        </p:txBody>
      </p:sp>
      <p:sp>
        <p:nvSpPr>
          <p:cNvPr id="46" name="Google Shape;46;p7"/>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2000" dirty="0" smtClean="0"/>
              <a:t>My program hosts a revolving set of programs to help faculty teach with technology. </a:t>
            </a:r>
            <a:endParaRPr lang="en-US" sz="2000" dirty="0"/>
          </a:p>
          <a:p>
            <a:pPr marL="0" lvl="0" indent="0" algn="l" rtl="0">
              <a:spcBef>
                <a:spcPts val="0"/>
              </a:spcBef>
              <a:spcAft>
                <a:spcPts val="1600"/>
              </a:spcAft>
              <a:buNone/>
            </a:pPr>
            <a:r>
              <a:rPr lang="en-US" sz="2000" dirty="0" smtClean="0"/>
              <a:t>The main goals are to help faculty use the campus toolkit effectively and introduce new(-</a:t>
            </a:r>
            <a:r>
              <a:rPr lang="en-US" sz="2000" dirty="0" err="1" smtClean="0"/>
              <a:t>ish</a:t>
            </a:r>
            <a:r>
              <a:rPr lang="en-US" sz="2000" dirty="0" smtClean="0"/>
              <a:t>) ideas that address the needs of our student body</a:t>
            </a:r>
          </a:p>
          <a:p>
            <a:pPr marL="0" lvl="0" indent="0" algn="l" rtl="0">
              <a:spcBef>
                <a:spcPts val="0"/>
              </a:spcBef>
              <a:spcAft>
                <a:spcPts val="1600"/>
              </a:spcAft>
              <a:buNone/>
            </a:pPr>
            <a:r>
              <a:rPr lang="en-US" sz="2000" dirty="0" smtClean="0"/>
              <a:t>A large section of the WP population are first-generation college students raised in households with modest incomes</a:t>
            </a:r>
          </a:p>
          <a:p>
            <a:pPr marL="0" lvl="0" indent="0" algn="l" rtl="0">
              <a:spcBef>
                <a:spcPts val="0"/>
              </a:spcBef>
              <a:spcAft>
                <a:spcPts val="1600"/>
              </a:spcAft>
              <a:buNone/>
            </a:pPr>
            <a:r>
              <a:rPr lang="en-US" sz="2000" dirty="0" smtClean="0"/>
              <a:t>With all this in mind the first article I read piqued my interest and after a few dozen more I was writing an OER program for WP faculty</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6182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pPr lvl="0"/>
            <a:r>
              <a:rPr lang="en-US" dirty="0"/>
              <a:t>I. Origins: The problem</a:t>
            </a: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114300" lvl="0" indent="0">
              <a:buNone/>
            </a:pPr>
            <a:r>
              <a:rPr lang="en-US" sz="2000" dirty="0" smtClean="0"/>
              <a:t>The problem is as simple as it is insidious: </a:t>
            </a:r>
            <a:r>
              <a:rPr lang="en-US" sz="2000" dirty="0"/>
              <a:t/>
            </a:r>
            <a:br>
              <a:rPr lang="en-US" sz="2000" dirty="0"/>
            </a:br>
            <a:r>
              <a:rPr lang="en-US" sz="2000" dirty="0"/>
              <a:t>students who can barely afford college are stymied by the ancillary costs of being in school. </a:t>
            </a:r>
          </a:p>
          <a:p>
            <a:r>
              <a:rPr lang="en-US" sz="2000" dirty="0"/>
              <a:t>After housing and food textbooks are one of the single biggest cost</a:t>
            </a:r>
          </a:p>
          <a:p>
            <a:r>
              <a:rPr lang="en-US" sz="2000" dirty="0"/>
              <a:t>The cost of new texts are outrageous</a:t>
            </a:r>
          </a:p>
          <a:p>
            <a:r>
              <a:rPr lang="en-US" sz="2000" dirty="0"/>
              <a:t>College bookstores sell used books with maximum profit in mind</a:t>
            </a:r>
          </a:p>
          <a:p>
            <a:r>
              <a:rPr lang="en-US" sz="2000" dirty="0"/>
              <a:t>New additions come out on a regular basis, negating the usefulness of (those joyfully scribbled-in) used texts</a:t>
            </a:r>
          </a:p>
          <a:p>
            <a:r>
              <a:rPr lang="en-US" sz="2000" dirty="0"/>
              <a:t>The associated digital content adds financial insult to injury</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3477262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pPr lvl="0"/>
            <a:r>
              <a:rPr lang="en-US" dirty="0"/>
              <a:t>I. Origins: </a:t>
            </a:r>
            <a:r>
              <a:rPr lang="en-US" dirty="0" smtClean="0"/>
              <a:t>The last time I taught . . . </a:t>
            </a: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114300" indent="0">
              <a:buNone/>
            </a:pPr>
            <a:r>
              <a:rPr lang="en-US" sz="2000" dirty="0" smtClean="0"/>
              <a:t>I began my presentations with this story:</a:t>
            </a:r>
          </a:p>
          <a:p>
            <a:r>
              <a:rPr lang="en-US" sz="2000" dirty="0" smtClean="0"/>
              <a:t>A </a:t>
            </a:r>
            <a:r>
              <a:rPr lang="en-US" sz="2000" dirty="0"/>
              <a:t>student plagiarized the </a:t>
            </a:r>
            <a:r>
              <a:rPr lang="en-US" sz="2000" i="1" dirty="0"/>
              <a:t>short answers </a:t>
            </a:r>
            <a:r>
              <a:rPr lang="en-US" sz="2000" dirty="0"/>
              <a:t>of the </a:t>
            </a:r>
            <a:r>
              <a:rPr lang="en-US" sz="2000" dirty="0" smtClean="0"/>
              <a:t>first (open book) </a:t>
            </a:r>
            <a:r>
              <a:rPr lang="en-US" sz="2000" dirty="0"/>
              <a:t>quiz. </a:t>
            </a:r>
            <a:r>
              <a:rPr lang="en-US" sz="2000" dirty="0" smtClean="0"/>
              <a:t/>
            </a:r>
            <a:br>
              <a:rPr lang="en-US" sz="2000" dirty="0" smtClean="0"/>
            </a:br>
            <a:r>
              <a:rPr lang="en-US" sz="2000" dirty="0" smtClean="0"/>
              <a:t>I pointed out to her that it would have been easier to look up the questions in the text than to shoot straight online, but she had nothing to say.</a:t>
            </a:r>
          </a:p>
          <a:p>
            <a:r>
              <a:rPr lang="en-US" sz="2000" dirty="0" smtClean="0"/>
              <a:t>After we my OER reading spree I think I know the answer: she </a:t>
            </a:r>
            <a:r>
              <a:rPr lang="en-US" sz="2000" dirty="0"/>
              <a:t>didn’t have a text to </a:t>
            </a:r>
            <a:r>
              <a:rPr lang="en-US" sz="2000" dirty="0" smtClean="0"/>
              <a:t>begin with</a:t>
            </a:r>
          </a:p>
          <a:p>
            <a:pPr lvl="0"/>
            <a:r>
              <a:rPr lang="en-US" sz="2000" dirty="0" smtClean="0"/>
              <a:t>The number varies from school-to-school (or study-to-study) but upwards of 60% of students may not have the required text</a:t>
            </a:r>
            <a:endParaRPr lang="en-US" sz="2000" dirty="0"/>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176716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pPr lvl="0"/>
            <a:r>
              <a:rPr lang="en-US" dirty="0"/>
              <a:t>I. </a:t>
            </a:r>
            <a:r>
              <a:rPr lang="en-US" dirty="0" smtClean="0"/>
              <a:t>Origins: The Faculty Senate</a:t>
            </a: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2000" dirty="0" smtClean="0"/>
              <a:t>The issue of retention is a common topic of senate meetings. Often we bring in representatives from various academic departments to </a:t>
            </a:r>
            <a:r>
              <a:rPr lang="en-US" sz="2000" strike="sngStrike" dirty="0" smtClean="0"/>
              <a:t>call them on the carpet</a:t>
            </a:r>
            <a:r>
              <a:rPr lang="en-US" sz="2000" dirty="0" smtClean="0"/>
              <a:t>  ask for their perspective.</a:t>
            </a:r>
            <a:r>
              <a:rPr lang="en-US" sz="2000" dirty="0"/>
              <a:t> </a:t>
            </a:r>
            <a:endParaRPr lang="en-US" sz="2000" dirty="0" smtClean="0"/>
          </a:p>
          <a:p>
            <a:pPr marL="0" lvl="0" indent="0" algn="l" rtl="0">
              <a:spcBef>
                <a:spcPts val="0"/>
              </a:spcBef>
              <a:spcAft>
                <a:spcPts val="1600"/>
              </a:spcAft>
              <a:buNone/>
            </a:pPr>
            <a:r>
              <a:rPr lang="en-US" sz="2000" dirty="0" smtClean="0"/>
              <a:t>Eventually I raised what I thought the obvious issue: why aren’t we talking about </a:t>
            </a:r>
            <a:r>
              <a:rPr lang="en-US" sz="2000" i="1" dirty="0" smtClean="0"/>
              <a:t>the faculty role in retention</a:t>
            </a:r>
            <a:r>
              <a:rPr lang="en-US" sz="2000" dirty="0" smtClean="0"/>
              <a:t>?! An ad-hoc committee was raised to discuss the subject and for my sins I was elected chair. The first topic I brought up was OER. </a:t>
            </a:r>
          </a:p>
          <a:p>
            <a:pPr marL="0" lvl="0" indent="0" algn="l" rtl="0">
              <a:spcBef>
                <a:spcPts val="0"/>
              </a:spcBef>
              <a:spcAft>
                <a:spcPts val="1600"/>
              </a:spcAft>
              <a:buNone/>
            </a:pPr>
            <a:r>
              <a:rPr lang="en-US" sz="2000" dirty="0" smtClean="0"/>
              <a:t>Shortly afterwards my colleague Richard approached me to say he was working along parallel lines . . . </a:t>
            </a: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2959978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1. </a:t>
            </a:r>
            <a:r>
              <a:rPr lang="en-US" sz="2000" b="1" dirty="0"/>
              <a:t>Textbook Adoption / Adaptation</a:t>
            </a:r>
          </a:p>
          <a:p>
            <a:pPr marL="114300" indent="0">
              <a:buNone/>
            </a:pPr>
            <a:r>
              <a:rPr lang="en-US" sz="2000" u="sng" dirty="0" smtClean="0"/>
              <a:t>Introduction</a:t>
            </a:r>
            <a:r>
              <a:rPr lang="en-US" sz="2000" dirty="0" smtClean="0"/>
              <a:t>: A </a:t>
            </a:r>
            <a:r>
              <a:rPr lang="en-US" sz="2000" dirty="0"/>
              <a:t>Physics Department faculty member had an interest in adopting the OpenStax textbook </a:t>
            </a:r>
            <a:r>
              <a:rPr lang="en-US" sz="2000" dirty="0">
                <a:hlinkClick r:id="rId3"/>
              </a:rPr>
              <a:t>College Physics</a:t>
            </a:r>
            <a:r>
              <a:rPr lang="en-US" sz="2000" dirty="0"/>
              <a:t> for a survey course, </a:t>
            </a:r>
            <a:r>
              <a:rPr lang="en-US" sz="2000" b="1" u="sng" dirty="0"/>
              <a:t>but</a:t>
            </a:r>
            <a:r>
              <a:rPr lang="en-US" sz="2000" dirty="0"/>
              <a:t> he wanted to compile customized versions of the text into versions that could be used the two-semester sequence </a:t>
            </a:r>
            <a:r>
              <a:rPr lang="en-US" sz="2000" dirty="0">
                <a:hlinkClick r:id="rId4"/>
              </a:rPr>
              <a:t>PHYS 2550 College Physics I</a:t>
            </a:r>
            <a:r>
              <a:rPr lang="en-US" sz="2000" dirty="0"/>
              <a:t> and </a:t>
            </a:r>
            <a:r>
              <a:rPr lang="en-US" sz="2000" dirty="0">
                <a:hlinkClick r:id="rId5"/>
              </a:rPr>
              <a:t>PHYS 2560 College Physics II</a:t>
            </a:r>
            <a:r>
              <a:rPr lang="en-US" sz="2000" dirty="0"/>
              <a:t>. The team assisted him with the editing tool available for the </a:t>
            </a:r>
            <a:r>
              <a:rPr lang="en-US" sz="2000" dirty="0">
                <a:hlinkClick r:id="rId6"/>
              </a:rPr>
              <a:t>OpenStax CNX</a:t>
            </a:r>
            <a:r>
              <a:rPr lang="en-US" sz="2000" dirty="0"/>
              <a:t> repository so he could create and publish his own versions of the textbook for student use in these courses.</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26900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311700" y="772191"/>
            <a:ext cx="8520600" cy="563314"/>
          </a:xfrm>
          <a:prstGeom prst="rect">
            <a:avLst/>
          </a:prstGeom>
        </p:spPr>
        <p:txBody>
          <a:bodyPr spcFirstLastPara="1" wrap="square" lIns="91425" tIns="91425" rIns="91425" bIns="91425" anchor="t" anchorCtr="0">
            <a:noAutofit/>
          </a:bodyPr>
          <a:lstStyle/>
          <a:p>
            <a:r>
              <a:rPr lang="en-US" dirty="0" smtClean="0"/>
              <a:t>II. </a:t>
            </a:r>
            <a:r>
              <a:rPr lang="en-US" b="1" dirty="0"/>
              <a:t>Adopting the OER Strategy: Three Cases</a:t>
            </a:r>
            <a:br>
              <a:rPr lang="en-US" b="1" dirty="0"/>
            </a:br>
            <a:endParaRPr dirty="0"/>
          </a:p>
        </p:txBody>
      </p:sp>
      <p:sp>
        <p:nvSpPr>
          <p:cNvPr id="46" name="Google Shape;46;p7"/>
          <p:cNvSpPr txBox="1">
            <a:spLocks noGrp="1"/>
          </p:cNvSpPr>
          <p:nvPr>
            <p:ph type="body" idx="1"/>
          </p:nvPr>
        </p:nvSpPr>
        <p:spPr>
          <a:xfrm>
            <a:off x="311700" y="1536633"/>
            <a:ext cx="8520600" cy="3432409"/>
          </a:xfrm>
          <a:prstGeom prst="rect">
            <a:avLst/>
          </a:prstGeom>
        </p:spPr>
        <p:txBody>
          <a:bodyPr spcFirstLastPara="1" wrap="square" lIns="91425" tIns="91425" rIns="91425" bIns="91425" anchor="t" anchorCtr="0">
            <a:noAutofit/>
          </a:bodyPr>
          <a:lstStyle/>
          <a:p>
            <a:pPr marL="0" indent="0">
              <a:spcAft>
                <a:spcPts val="1600"/>
              </a:spcAft>
              <a:buNone/>
            </a:pPr>
            <a:r>
              <a:rPr lang="en-US" sz="2000" b="1" dirty="0" smtClean="0"/>
              <a:t>Case 1. </a:t>
            </a:r>
            <a:r>
              <a:rPr lang="en-US" sz="2000" b="1" dirty="0"/>
              <a:t>Textbook Adoption / Adaptation</a:t>
            </a:r>
          </a:p>
          <a:p>
            <a:pPr marL="114300" indent="0">
              <a:buNone/>
            </a:pPr>
            <a:r>
              <a:rPr lang="en-US" sz="2000" u="sng" dirty="0"/>
              <a:t>Benefits</a:t>
            </a:r>
            <a:r>
              <a:rPr lang="en-US" sz="2000" dirty="0"/>
              <a:t>:  First and second year introductory/survey courses that help students fulfill general education requirements in a degree program while also introducing them to possible majors are among the </a:t>
            </a:r>
            <a:r>
              <a:rPr lang="en-US" sz="2000" u="sng" dirty="0"/>
              <a:t>best</a:t>
            </a:r>
            <a:r>
              <a:rPr lang="en-US" sz="2000" dirty="0"/>
              <a:t> prospects for OER textbook adoption. They serve a large number of students early in their programs, provide full access to course materials from the first day of classes and reduce financial stress, all of which can contribute to student success and increase student retention.</a:t>
            </a:r>
          </a:p>
          <a:p>
            <a:pPr marL="0" lvl="0" indent="0" algn="l" rtl="0">
              <a:spcBef>
                <a:spcPts val="0"/>
              </a:spcBef>
              <a:spcAft>
                <a:spcPts val="1600"/>
              </a:spcAft>
              <a:buNone/>
            </a:pPr>
            <a:endParaRPr sz="2000" dirty="0"/>
          </a:p>
        </p:txBody>
      </p:sp>
      <p:sp>
        <p:nvSpPr>
          <p:cNvPr id="48" name="Google Shape;48;p7"/>
          <p:cNvSpPr txBox="1"/>
          <p:nvPr/>
        </p:nvSpPr>
        <p:spPr>
          <a:xfrm>
            <a:off x="3172850" y="5913225"/>
            <a:ext cx="3001800" cy="5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5392733"/>
            <a:ext cx="1589289" cy="1040984"/>
          </a:xfrm>
          <a:prstGeom prst="rect">
            <a:avLst/>
          </a:prstGeom>
        </p:spPr>
      </p:pic>
    </p:spTree>
    <p:extLst>
      <p:ext uri="{BB962C8B-B14F-4D97-AF65-F5344CB8AC3E}">
        <p14:creationId xmlns:p14="http://schemas.microsoft.com/office/powerpoint/2010/main" val="121649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5423</TotalTime>
  <Words>1217</Words>
  <Application>Microsoft Office PowerPoint</Application>
  <PresentationFormat>On-screen Show (4:3)</PresentationFormat>
  <Paragraphs>88</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Light</vt:lpstr>
      <vt:lpstr>Baking an Open Educational Resources Initiative from Scratch</vt:lpstr>
      <vt:lpstr>Greetings!</vt:lpstr>
      <vt:lpstr>Introductions</vt:lpstr>
      <vt:lpstr>I. Origins</vt:lpstr>
      <vt:lpstr>I. Origins: The problem</vt:lpstr>
      <vt:lpstr>I. Origins: The last time I taught . . . </vt:lpstr>
      <vt:lpstr>I. Origins: The Faculty Senate</vt:lpstr>
      <vt:lpstr>II. Adopting the OER Strategy: Three Cases </vt:lpstr>
      <vt:lpstr>II. Adopting the OER Strategy: Three Cases </vt:lpstr>
      <vt:lpstr>II. Adopting the OER Strategy: Three Cases </vt:lpstr>
      <vt:lpstr>II. Adopting the OER Strategy: Three Cases </vt:lpstr>
      <vt:lpstr>II. Adopting the OER Strategy: Three Cases </vt:lpstr>
      <vt:lpstr>II. Adopting the OER Strategy: Three Cases </vt:lpstr>
      <vt:lpstr>II. Adopting the OER Strategy: Three Cases </vt:lpstr>
      <vt:lpstr>III. Winning Over Administrators </vt:lpstr>
      <vt:lpstr>IV. Seeking Funding </vt:lpstr>
      <vt:lpstr>Not a list of OER Resources! </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Baking an Open Educational Resources Initiative from Scratch</dc:title>
  <dc:creator>Harris, Robert</dc:creator>
  <cp:lastModifiedBy>Harris, Robert</cp:lastModifiedBy>
  <cp:revision>49</cp:revision>
  <dcterms:modified xsi:type="dcterms:W3CDTF">2019-03-11T14:43:37Z</dcterms:modified>
</cp:coreProperties>
</file>