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7"/>
  </p:notesMasterIdLst>
  <p:sldIdLst>
    <p:sldId id="256" r:id="rId2"/>
    <p:sldId id="261" r:id="rId3"/>
    <p:sldId id="262" r:id="rId4"/>
    <p:sldId id="263" r:id="rId5"/>
    <p:sldId id="298" r:id="rId6"/>
    <p:sldId id="296" r:id="rId7"/>
    <p:sldId id="300" r:id="rId8"/>
    <p:sldId id="299" r:id="rId9"/>
    <p:sldId id="293" r:id="rId10"/>
    <p:sldId id="264" r:id="rId11"/>
    <p:sldId id="266" r:id="rId12"/>
    <p:sldId id="267" r:id="rId13"/>
    <p:sldId id="295" r:id="rId14"/>
    <p:sldId id="289" r:id="rId15"/>
    <p:sldId id="277" r:id="rId16"/>
    <p:sldId id="290" r:id="rId17"/>
    <p:sldId id="287" r:id="rId18"/>
    <p:sldId id="281" r:id="rId19"/>
    <p:sldId id="280" r:id="rId20"/>
    <p:sldId id="282" r:id="rId21"/>
    <p:sldId id="297" r:id="rId22"/>
    <p:sldId id="265" r:id="rId23"/>
    <p:sldId id="268" r:id="rId24"/>
    <p:sldId id="278" r:id="rId25"/>
    <p:sldId id="25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16"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753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05" autoAdjust="0"/>
  </p:normalViewPr>
  <p:slideViewPr>
    <p:cSldViewPr snapToGrid="0" snapToObjects="1">
      <p:cViewPr varScale="1">
        <p:scale>
          <a:sx n="87" d="100"/>
          <a:sy n="87" d="100"/>
        </p:scale>
        <p:origin x="372" y="90"/>
      </p:cViewPr>
      <p:guideLst>
        <p:guide orient="horz" pos="2016"/>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965DA1-D69A-490E-9F9B-E05014320176}" type="datetimeFigureOut">
              <a:rPr lang="en-US" smtClean="0"/>
              <a:t>5/16/2019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9B7E6-1533-40F9-A913-E8EB25D05A68}" type="slidenum">
              <a:rPr lang="en-US" smtClean="0"/>
              <a:t>‹#›</a:t>
            </a:fld>
            <a:endParaRPr lang="en-US"/>
          </a:p>
        </p:txBody>
      </p:sp>
    </p:spTree>
    <p:extLst>
      <p:ext uri="{BB962C8B-B14F-4D97-AF65-F5344CB8AC3E}">
        <p14:creationId xmlns:p14="http://schemas.microsoft.com/office/powerpoint/2010/main" val="2379800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Open Educational Resources (OER) are teaching, learning and research materials in any medium – digital or otherwise – that reside in the public domain or have been released under an open license that permits no-cost access, use, adaptation and redistribution by others with no or limited restrictions.</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3</a:t>
            </a:fld>
            <a:endParaRPr lang="en-US"/>
          </a:p>
        </p:txBody>
      </p:sp>
    </p:spTree>
    <p:extLst>
      <p:ext uri="{BB962C8B-B14F-4D97-AF65-F5344CB8AC3E}">
        <p14:creationId xmlns:p14="http://schemas.microsoft.com/office/powerpoint/2010/main" val="1193499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As a leading research university with a commitment to unconventional wisdom, Rice University generates innovative research, excellent teaching, and creative contributions for the betterment of our world. OpenStax supports this vision by improving access to high-quality education for students everywhere.</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19</a:t>
            </a:fld>
            <a:endParaRPr lang="en-US"/>
          </a:p>
        </p:txBody>
      </p:sp>
    </p:spTree>
    <p:extLst>
      <p:ext uri="{BB962C8B-B14F-4D97-AF65-F5344CB8AC3E}">
        <p14:creationId xmlns:p14="http://schemas.microsoft.com/office/powerpoint/2010/main" val="173195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MERLOT project began in 1997, when the California State University Center for Distributed Learning (CSU-CDL at www.cdl.edu) developed and provided free access to MERLOT (www.merlot.org). </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In 1999, the four systems recognized the significant benefits of a cooperative initiative to expand the MERLOT collections, conduct peer reviews of the digital learning materials, and add student learning assignments. Each system contributed $20,000 in cash to develop the MERLOT software and over $30,000 in in-kind support to advance the collaborative project. The CSU maintained its leadership of and responsibilities for the operation and improvement of processes and tools.</a:t>
            </a:r>
          </a:p>
          <a:p>
            <a:r>
              <a:rPr lang="en-US" sz="1200" b="0" i="0" kern="1200" dirty="0" smtClean="0">
                <a:solidFill>
                  <a:schemeClr val="tx1"/>
                </a:solidFill>
                <a:effectLst/>
                <a:latin typeface="+mn-lt"/>
                <a:ea typeface="+mn-ea"/>
                <a:cs typeface="+mn-cs"/>
              </a:rPr>
              <a:t>In January, 2000, the four systems sponsored 48 faculty from the disciplines of Biology, Physics, Business and Teacher Education (12 faculty from each of the four systems) to develop evaluation standards and peer review processes for on-line teaching-learning material. In April, 2000, other systems and institutions of higher education were invited to join the MERLOT cooperative. In July, 2000, twenty-three (23) systems and institutions of higher education had become Institutional Partners of MERLOT. Each Institutional Partner contributed $25,000 and in-kind support for eight faculty and a project director (part-time) to coordinate MERLOT activities. The CSU continued its leadership of and responsibilities for the operation and improvement of processes and tools.</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20</a:t>
            </a:fld>
            <a:endParaRPr lang="en-US"/>
          </a:p>
        </p:txBody>
      </p:sp>
    </p:spTree>
    <p:extLst>
      <p:ext uri="{BB962C8B-B14F-4D97-AF65-F5344CB8AC3E}">
        <p14:creationId xmlns:p14="http://schemas.microsoft.com/office/powerpoint/2010/main" val="2355942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1,300 Free Online Courses from Top Universities</a:t>
            </a:r>
          </a:p>
          <a:p>
            <a:r>
              <a:rPr lang="en-US" dirty="0" smtClean="0"/>
              <a:t>1,150 Free Movies Online: Great Classics, Indies, Noir, Westerns, etc.</a:t>
            </a:r>
          </a:p>
          <a:p>
            <a:r>
              <a:rPr lang="en-US" dirty="0" smtClean="0"/>
              <a:t>900 Free Audio Books: Download Great Books for Free</a:t>
            </a:r>
          </a:p>
          <a:p>
            <a:r>
              <a:rPr lang="en-US" dirty="0" smtClean="0"/>
              <a:t>800 Free eBooks for iPad, Kindle &amp; Other Devices</a:t>
            </a:r>
          </a:p>
          <a:p>
            <a:r>
              <a:rPr lang="en-US" dirty="0" smtClean="0"/>
              <a:t>MOOCs from Great Universities (Many With Certificates)</a:t>
            </a:r>
          </a:p>
          <a:p>
            <a:r>
              <a:rPr lang="en-US" dirty="0" smtClean="0"/>
              <a:t>Learn 46 Languages Online for Free: Spanish, Chinese, English &amp; More</a:t>
            </a:r>
          </a:p>
          <a:p>
            <a:r>
              <a:rPr lang="en-US" dirty="0" smtClean="0"/>
              <a:t>200 Free Kids Educational Resources: Video Lessons, Apps, Books, Websites &amp; More</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21</a:t>
            </a:fld>
            <a:endParaRPr lang="en-US"/>
          </a:p>
        </p:txBody>
      </p:sp>
    </p:spTree>
    <p:extLst>
      <p:ext uri="{BB962C8B-B14F-4D97-AF65-F5344CB8AC3E}">
        <p14:creationId xmlns:p14="http://schemas.microsoft.com/office/powerpoint/2010/main" val="114051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victims how</a:t>
            </a:r>
            <a:r>
              <a:rPr lang="en-US" baseline="0" dirty="0" smtClean="0"/>
              <a:t> they plan a new course</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23</a:t>
            </a:fld>
            <a:endParaRPr lang="en-US"/>
          </a:p>
        </p:txBody>
      </p:sp>
    </p:spTree>
    <p:extLst>
      <p:ext uri="{BB962C8B-B14F-4D97-AF65-F5344CB8AC3E}">
        <p14:creationId xmlns:p14="http://schemas.microsoft.com/office/powerpoint/2010/main" val="1077462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25</a:t>
            </a:fld>
            <a:endParaRPr lang="en-US"/>
          </a:p>
        </p:txBody>
      </p:sp>
    </p:spTree>
    <p:extLst>
      <p:ext uri="{BB962C8B-B14F-4D97-AF65-F5344CB8AC3E}">
        <p14:creationId xmlns:p14="http://schemas.microsoft.com/office/powerpoint/2010/main" val="1330988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OERs help improve education across the globe. They are important for developing countries, where many students may not be able to afford textbooks, where access to classrooms may be limited, and where teacher-training programs may be lacking. They are also important in wealthy industrialized countries, where they can offer significant cost savings.</a:t>
            </a:r>
          </a:p>
        </p:txBody>
      </p:sp>
      <p:sp>
        <p:nvSpPr>
          <p:cNvPr id="4" name="Slide Number Placeholder 3"/>
          <p:cNvSpPr>
            <a:spLocks noGrp="1"/>
          </p:cNvSpPr>
          <p:nvPr>
            <p:ph type="sldNum" sz="quarter" idx="10"/>
          </p:nvPr>
        </p:nvSpPr>
        <p:spPr/>
        <p:txBody>
          <a:bodyPr/>
          <a:lstStyle/>
          <a:p>
            <a:fld id="{85A9B7E6-1533-40F9-A913-E8EB25D05A68}" type="slidenum">
              <a:rPr lang="en-US" smtClean="0"/>
              <a:t>4</a:t>
            </a:fld>
            <a:endParaRPr lang="en-US"/>
          </a:p>
        </p:txBody>
      </p:sp>
    </p:spTree>
    <p:extLst>
      <p:ext uri="{BB962C8B-B14F-4D97-AF65-F5344CB8AC3E}">
        <p14:creationId xmlns:p14="http://schemas.microsoft.com/office/powerpoint/2010/main" val="3257547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OER can offer drastic savings in the cost of education. Some of your students who otherwise cannot afford to buy expensive textbooks or other course materials will enjoy this affordable option when taking your course. </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5</a:t>
            </a:fld>
            <a:endParaRPr lang="en-US"/>
          </a:p>
        </p:txBody>
      </p:sp>
    </p:spTree>
    <p:extLst>
      <p:ext uri="{BB962C8B-B14F-4D97-AF65-F5344CB8AC3E}">
        <p14:creationId xmlns:p14="http://schemas.microsoft.com/office/powerpoint/2010/main" val="4109643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collective results of the 16 studies discussed in this article provide timely information given the vast amount of money spent on traditional textbooks. Because students and faculty members generally find that OER are comparable in quality to traditional learning resources, and that the use of OER does not appear to negatively influence student learning, one must question the value of traditional textbooks. If the average college student spends approximately $1000 per year on textbooks and yet performs scholastically no better than the student who utilizes free OER, what exactly is being purchased with that $1000?</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6</a:t>
            </a:fld>
            <a:endParaRPr lang="en-US"/>
          </a:p>
        </p:txBody>
      </p:sp>
    </p:spTree>
    <p:extLst>
      <p:ext uri="{BB962C8B-B14F-4D97-AF65-F5344CB8AC3E}">
        <p14:creationId xmlns:p14="http://schemas.microsoft.com/office/powerpoint/2010/main" val="3872249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Creative Commons helps you legally share your knowledge and creativity to build a more equitable, accessible, and innovative world. We unlock the full potential of the internet to drive a new era of development, growth and productivity.</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9</a:t>
            </a:fld>
            <a:endParaRPr lang="en-US"/>
          </a:p>
        </p:txBody>
      </p:sp>
    </p:spTree>
    <p:extLst>
      <p:ext uri="{BB962C8B-B14F-4D97-AF65-F5344CB8AC3E}">
        <p14:creationId xmlns:p14="http://schemas.microsoft.com/office/powerpoint/2010/main" val="1582802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license lets others distribute, remix, tweak, and build upon your work, even commercially, as long as they credit you for the original creation. This is the most accommodating of licenses offered. Recommended for maximum dissemination and use of licensed materials.</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10</a:t>
            </a:fld>
            <a:endParaRPr lang="en-US"/>
          </a:p>
        </p:txBody>
      </p:sp>
    </p:spTree>
    <p:extLst>
      <p:ext uri="{BB962C8B-B14F-4D97-AF65-F5344CB8AC3E}">
        <p14:creationId xmlns:p14="http://schemas.microsoft.com/office/powerpoint/2010/main" val="661967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license lets others remix, tweak, and build upon your work even for commercial purposes, as long as they credit you and license their new creations under the identical terms. This license is often compared to “</a:t>
            </a:r>
            <a:r>
              <a:rPr lang="en-US" sz="1200" b="0" i="0" kern="1200" dirty="0" err="1" smtClean="0">
                <a:solidFill>
                  <a:schemeClr val="tx1"/>
                </a:solidFill>
                <a:effectLst/>
                <a:latin typeface="+mn-lt"/>
                <a:ea typeface="+mn-ea"/>
                <a:cs typeface="+mn-cs"/>
              </a:rPr>
              <a:t>copyleft</a:t>
            </a:r>
            <a:r>
              <a:rPr lang="en-US" sz="1200" b="0" i="0" kern="1200" dirty="0" smtClean="0">
                <a:solidFill>
                  <a:schemeClr val="tx1"/>
                </a:solidFill>
                <a:effectLst/>
                <a:latin typeface="+mn-lt"/>
                <a:ea typeface="+mn-ea"/>
                <a:cs typeface="+mn-cs"/>
              </a:rPr>
              <a:t>” free and open source software licenses. All new works based on yours will carry the same license, so any derivatives will also allow commercial use. This is the license used by Wikipedia, and is recommended for materials that would benefit from incorporating content from Wikipedia and similarly licensed projects.</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11</a:t>
            </a:fld>
            <a:endParaRPr lang="en-US"/>
          </a:p>
        </p:txBody>
      </p:sp>
    </p:spTree>
    <p:extLst>
      <p:ext uri="{BB962C8B-B14F-4D97-AF65-F5344CB8AC3E}">
        <p14:creationId xmlns:p14="http://schemas.microsoft.com/office/powerpoint/2010/main" val="1074115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12</a:t>
            </a:fld>
            <a:endParaRPr lang="en-US"/>
          </a:p>
        </p:txBody>
      </p:sp>
    </p:spTree>
    <p:extLst>
      <p:ext uri="{BB962C8B-B14F-4D97-AF65-F5344CB8AC3E}">
        <p14:creationId xmlns:p14="http://schemas.microsoft.com/office/powerpoint/2010/main" val="3954626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“The idea is simple: to publish all of our course materials online and make them widely available to everyone.” </a:t>
            </a:r>
            <a:r>
              <a:rPr lang="en-US" dirty="0" smtClean="0"/>
              <a:t/>
            </a:r>
            <a:br>
              <a:rPr lang="en-US" dirty="0" smtClean="0"/>
            </a:br>
            <a:r>
              <a:rPr lang="en-US" sz="1200" b="1" i="0" kern="1200" dirty="0" smtClean="0">
                <a:solidFill>
                  <a:schemeClr val="tx1"/>
                </a:solidFill>
                <a:effectLst/>
                <a:latin typeface="+mn-lt"/>
                <a:ea typeface="+mn-ea"/>
                <a:cs typeface="+mn-cs"/>
              </a:rPr>
              <a:t>Dick K.P. Yue, Professor, MIT School of Engineering</a:t>
            </a:r>
            <a:endParaRPr lang="en-US" dirty="0"/>
          </a:p>
        </p:txBody>
      </p:sp>
      <p:sp>
        <p:nvSpPr>
          <p:cNvPr id="4" name="Slide Number Placeholder 3"/>
          <p:cNvSpPr>
            <a:spLocks noGrp="1"/>
          </p:cNvSpPr>
          <p:nvPr>
            <p:ph type="sldNum" sz="quarter" idx="10"/>
          </p:nvPr>
        </p:nvSpPr>
        <p:spPr/>
        <p:txBody>
          <a:bodyPr/>
          <a:lstStyle/>
          <a:p>
            <a:fld id="{85A9B7E6-1533-40F9-A913-E8EB25D05A68}" type="slidenum">
              <a:rPr lang="en-US" smtClean="0"/>
              <a:t>18</a:t>
            </a:fld>
            <a:endParaRPr lang="en-US"/>
          </a:p>
        </p:txBody>
      </p:sp>
    </p:spTree>
    <p:extLst>
      <p:ext uri="{BB962C8B-B14F-4D97-AF65-F5344CB8AC3E}">
        <p14:creationId xmlns:p14="http://schemas.microsoft.com/office/powerpoint/2010/main" val="369494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885CEE-9474-7A43-BDE6-E30E1F0296EE}"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39802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85CEE-9474-7A43-BDE6-E30E1F0296EE}"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474422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85CEE-9474-7A43-BDE6-E30E1F0296EE}"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140040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85CEE-9474-7A43-BDE6-E30E1F0296EE}"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181249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885CEE-9474-7A43-BDE6-E30E1F0296EE}"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38172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885CEE-9474-7A43-BDE6-E30E1F0296EE}"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3373887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885CEE-9474-7A43-BDE6-E30E1F0296EE}" type="datetimeFigureOut">
              <a:rPr lang="en-US" smtClean="0"/>
              <a:t>5/16/2019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25088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885CEE-9474-7A43-BDE6-E30E1F0296EE}" type="datetimeFigureOut">
              <a:rPr lang="en-US" smtClean="0"/>
              <a:t>5/16/2019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338613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85CEE-9474-7A43-BDE6-E30E1F0296EE}" type="datetimeFigureOut">
              <a:rPr lang="en-US" smtClean="0"/>
              <a:t>5/16/2019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279713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D885CEE-9474-7A43-BDE6-E30E1F0296EE}"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395398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D885CEE-9474-7A43-BDE6-E30E1F0296EE}"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DFB64-14C0-C945-8186-CB2AE7B04736}" type="slidenum">
              <a:rPr lang="en-US" smtClean="0"/>
              <a:t>‹#›</a:t>
            </a:fld>
            <a:endParaRPr lang="en-US"/>
          </a:p>
        </p:txBody>
      </p:sp>
    </p:spTree>
    <p:extLst>
      <p:ext uri="{BB962C8B-B14F-4D97-AF65-F5344CB8AC3E}">
        <p14:creationId xmlns:p14="http://schemas.microsoft.com/office/powerpoint/2010/main" val="1093041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885CEE-9474-7A43-BDE6-E30E1F0296EE}" type="datetimeFigureOut">
              <a:rPr lang="en-US" smtClean="0"/>
              <a:t>5/16/2019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EDFB64-14C0-C945-8186-CB2AE7B04736}" type="slidenum">
              <a:rPr lang="en-US" smtClean="0"/>
              <a:t>‹#›</a:t>
            </a:fld>
            <a:endParaRPr lang="en-US"/>
          </a:p>
        </p:txBody>
      </p:sp>
    </p:spTree>
    <p:extLst>
      <p:ext uri="{BB962C8B-B14F-4D97-AF65-F5344CB8AC3E}">
        <p14:creationId xmlns:p14="http://schemas.microsoft.com/office/powerpoint/2010/main" val="35850233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reativecommons.org/licenses/" TargetMode="External"/><Relationship Id="rId5" Type="http://schemas.openxmlformats.org/officeDocument/2006/relationships/image" Target="../media/image10.jp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choose/" TargetMode="External"/><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hyperlink" Target="https://courses.lumenlearning.com/pathways/chapter/reading-the-5rs-of-oer/" TargetMode="External"/><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hyperlink" Target="https://www.youtube.com/watch?v=fveyUVydBWE"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oercommons.org/" TargetMode="External"/><Relationship Id="rId3" Type="http://schemas.openxmlformats.org/officeDocument/2006/relationships/hyperlink" Target="http://bit.ly/wpu-oer-ed-biblio" TargetMode="External"/><Relationship Id="rId7" Type="http://schemas.openxmlformats.org/officeDocument/2006/relationships/hyperlink" Target="https://www.merlot.org/"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hyperlink" Target="https://oyc.yale.edu/" TargetMode="External"/><Relationship Id="rId5" Type="http://schemas.openxmlformats.org/officeDocument/2006/relationships/hyperlink" Target="https://ocw.mit.edu/index.htm" TargetMode="External"/><Relationship Id="rId4" Type="http://schemas.openxmlformats.org/officeDocument/2006/relationships/hyperlink" Target="http://bit.ly/wpu-oer-ed-resourc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bit.ly/wpu-oer-ed-biblio"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hyperlink" Target="https://www.oercommons.org/" TargetMode="External"/><Relationship Id="rId5" Type="http://schemas.openxmlformats.org/officeDocument/2006/relationships/image" Target="../media/image12.jp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hyperlink" Target="http://bit.ly/wpu-oer-ed-biblio"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hyperlink" Target="https://iskme.org/" TargetMode="External"/><Relationship Id="rId5" Type="http://schemas.openxmlformats.org/officeDocument/2006/relationships/hyperlink" Target="https://iskme.zendesk.com/hc/en-us/articles/115001254743-Create-a-resource-with-Lesson-Builder-K-12-" TargetMode="Externa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ocw.mit.edu/index.htm" TargetMode="External"/><Relationship Id="rId5" Type="http://schemas.openxmlformats.org/officeDocument/2006/relationships/image" Target="../media/image14.jpg"/><Relationship Id="rId4" Type="http://schemas.openxmlformats.org/officeDocument/2006/relationships/hyperlink" Target="http://bit.ly/wpu-oer-ed-resource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s://openstax.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6.jp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bit.ly/wpu-oer-ed-biblio" TargetMode="External"/><Relationship Id="rId7" Type="http://schemas.openxmlformats.org/officeDocument/2006/relationships/hyperlink" Target="https://www.wpunj.edu/irt/ctt/"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mailto:harrisr@wpunj.edu" TargetMode="External"/><Relationship Id="rId4" Type="http://schemas.openxmlformats.org/officeDocument/2006/relationships/hyperlink" Target="http://www.wpunj.edu/irt/ctt"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info.merlot.org/merlothelp/Create_Materials_with_Content_Builder.htm" TargetMode="External"/><Relationship Id="rId3" Type="http://schemas.openxmlformats.org/officeDocument/2006/relationships/image" Target="../media/image4.emf"/><Relationship Id="rId7" Type="http://schemas.openxmlformats.org/officeDocument/2006/relationships/hyperlink" Target="https://www.merlot.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openculture.com/" TargetMode="External"/><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bit.ly/wpu-oer-ed-biblio" TargetMode="External"/><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hyperlink" Target="http://bit.ly/wpu-oer-ed-resource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bit.ly/wpu-oer-022019" TargetMode="External"/><Relationship Id="rId3" Type="http://schemas.openxmlformats.org/officeDocument/2006/relationships/hyperlink" Target="http://bit.ly/wpu-oer-ed-biblio" TargetMode="External"/><Relationship Id="rId7" Type="http://schemas.openxmlformats.org/officeDocument/2006/relationships/hyperlink" Target="mailto:harrisr@wpunj.edu"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hyperlink" Target="https://www.wpunj.edu/irt/ctt/oer/" TargetMode="External"/><Relationship Id="rId10" Type="http://schemas.openxmlformats.org/officeDocument/2006/relationships/hyperlink" Target="http://bit.ly/wpu-oer-resources" TargetMode="External"/><Relationship Id="rId4" Type="http://schemas.openxmlformats.org/officeDocument/2006/relationships/hyperlink" Target="http://bit.ly/wpu-oer-ed-resources" TargetMode="External"/><Relationship Id="rId9" Type="http://schemas.openxmlformats.org/officeDocument/2006/relationships/hyperlink" Target="http://bit.ly/wpu-oer-biblio"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hyperlink" Target="mailto:harrisr@wpunj.edu" TargetMode="External"/><Relationship Id="rId4" Type="http://schemas.openxmlformats.org/officeDocument/2006/relationships/hyperlink" Target="http://www.wpunj.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s://en.unesco.org/themes/building-knowledge-societies/o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unesco.org/themes/building-knowledge-societies/oer" TargetMode="External"/><Relationship Id="rId3" Type="http://schemas.openxmlformats.org/officeDocument/2006/relationships/image" Target="../media/image4.emf"/><Relationship Id="rId7" Type="http://schemas.openxmlformats.org/officeDocument/2006/relationships/hyperlink" Target="https://en.wikipedia.org/wiki/Open_educational_resources#Histo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en.unesco.org/" TargetMode="External"/><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unesco.org/themes/building-knowledge-societies/oer" TargetMode="External"/><Relationship Id="rId3" Type="http://schemas.openxmlformats.org/officeDocument/2006/relationships/image" Target="../media/image4.emf"/><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files.eric.ed.gov/fulltext/EJ1142913.pdf" TargetMode="External"/><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s://link.springer.com/article/10.1007/s11423-016-9434-9"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link.springer.com/content/pdf/10.1007/s11423-016-9434-9.pdf" TargetMode="External"/><Relationship Id="rId5" Type="http://schemas.openxmlformats.org/officeDocument/2006/relationships/hyperlink" Target="https://www.researchgate.net/publication/279416035_The_Impact_of_Open_Textbooks_on_Secondary_Science_Learning_Outcomes" TargetMode="External"/><Relationship Id="rId4" Type="http://schemas.openxmlformats.org/officeDocument/2006/relationships/hyperlink" Target="http://bit.ly/wpu-oer-ed-bibli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bit.ly/wpu-oer-ed-biblio" TargetMode="External"/><Relationship Id="rId2" Type="http://schemas.openxmlformats.org/officeDocument/2006/relationships/image" Target="../media/image4.emf"/><Relationship Id="rId1" Type="http://schemas.openxmlformats.org/officeDocument/2006/relationships/slideLayout" Target="../slideLayouts/slideLayout1.xml"/><Relationship Id="rId5" Type="http://schemas.openxmlformats.org/officeDocument/2006/relationships/hyperlink" Target="https://www.researchgate.net/publication/279416035_The_Impact_of_Open_Textbooks_on_Secondary_Science_Learning_Outcomes" TargetMode="External"/><Relationship Id="rId4" Type="http://schemas.openxmlformats.org/officeDocument/2006/relationships/hyperlink" Target="https://link.springer.com/article/10.1007/s12528-015-9101-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bit.ly/wpu-oer-ed-biblio" TargetMode="Externa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eric.ed.gov/?id=EJ1100178" TargetMode="External"/><Relationship Id="rId4" Type="http://schemas.openxmlformats.org/officeDocument/2006/relationships/hyperlink" Target="https://www.researchgate.net/publication/279416035_The_Impact_of_Open_Textbooks_on_Secondary_Science_Learning_Outcome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s://creativecommons.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bit.ly/wpu-oer-ed-resources" TargetMode="External"/><Relationship Id="rId4" Type="http://schemas.openxmlformats.org/officeDocument/2006/relationships/hyperlink" Target="http://bit.ly/wpu-oer-ed-bibl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809897" y="2325714"/>
            <a:ext cx="7419703" cy="2311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extBox 1"/>
          <p:cNvSpPr txBox="1"/>
          <p:nvPr/>
        </p:nvSpPr>
        <p:spPr>
          <a:xfrm>
            <a:off x="862149" y="3241684"/>
            <a:ext cx="7419702" cy="1938992"/>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Yes </a:t>
            </a:r>
            <a:r>
              <a:rPr lang="en-US" sz="4000" b="1" dirty="0">
                <a:latin typeface="Arial" panose="020B0604020202020204" pitchFamily="34" charset="0"/>
                <a:cs typeface="Arial" panose="020B0604020202020204" pitchFamily="34" charset="0"/>
              </a:rPr>
              <a:t>we can! </a:t>
            </a:r>
            <a:r>
              <a:rPr lang="en-US" sz="4000" b="1" dirty="0" smtClean="0">
                <a:latin typeface="Arial" panose="020B0604020202020204" pitchFamily="34" charset="0"/>
                <a:cs typeface="Arial" panose="020B0604020202020204" pitchFamily="34" charset="0"/>
              </a:rPr>
              <a:t/>
            </a:r>
            <a:br>
              <a:rPr lang="en-US" sz="4000" b="1" dirty="0" smtClean="0">
                <a:latin typeface="Arial" panose="020B0604020202020204" pitchFamily="34" charset="0"/>
                <a:cs typeface="Arial" panose="020B0604020202020204" pitchFamily="34" charset="0"/>
              </a:rPr>
            </a:br>
            <a:r>
              <a:rPr lang="en-US" sz="4000" i="1" dirty="0" smtClean="0">
                <a:latin typeface="Arial" panose="020B0604020202020204" pitchFamily="34" charset="0"/>
                <a:cs typeface="Arial" panose="020B0604020202020204" pitchFamily="34" charset="0"/>
              </a:rPr>
              <a:t>A </a:t>
            </a:r>
            <a:r>
              <a:rPr lang="en-US" sz="4000" i="1" dirty="0">
                <a:latin typeface="Arial" panose="020B0604020202020204" pitchFamily="34" charset="0"/>
                <a:cs typeface="Arial" panose="020B0604020202020204" pitchFamily="34" charset="0"/>
              </a:rPr>
              <a:t>hands-on approach to </a:t>
            </a: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b="1" dirty="0" smtClean="0">
                <a:solidFill>
                  <a:srgbClr val="E75322"/>
                </a:solidFill>
                <a:latin typeface="Arial" panose="020B0604020202020204" pitchFamily="34" charset="0"/>
                <a:cs typeface="Arial" panose="020B0604020202020204" pitchFamily="34" charset="0"/>
              </a:rPr>
              <a:t>Open </a:t>
            </a:r>
            <a:r>
              <a:rPr lang="en-US" sz="4000" b="1" dirty="0">
                <a:solidFill>
                  <a:srgbClr val="E75322"/>
                </a:solidFill>
                <a:latin typeface="Arial" panose="020B0604020202020204" pitchFamily="34" charset="0"/>
                <a:cs typeface="Arial" panose="020B0604020202020204" pitchFamily="34" charset="0"/>
              </a:rPr>
              <a:t>Educational Resources</a:t>
            </a:r>
          </a:p>
        </p:txBody>
      </p:sp>
      <p:sp>
        <p:nvSpPr>
          <p:cNvPr id="5" name="TextBox 4"/>
          <p:cNvSpPr txBox="1"/>
          <p:nvPr/>
        </p:nvSpPr>
        <p:spPr>
          <a:xfrm>
            <a:off x="4572000" y="5524950"/>
            <a:ext cx="3657600" cy="707886"/>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NJEDge Instructor Showcase</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2019-02-22</a:t>
            </a:r>
            <a:endParaRPr lang="en-US" sz="20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6434" y="535649"/>
            <a:ext cx="4011131" cy="249340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6938" y="5609145"/>
            <a:ext cx="1541416" cy="539496"/>
          </a:xfrm>
          <a:prstGeom prst="rect">
            <a:avLst/>
          </a:prstGeom>
        </p:spPr>
      </p:pic>
    </p:spTree>
    <p:extLst>
      <p:ext uri="{BB962C8B-B14F-4D97-AF65-F5344CB8AC3E}">
        <p14:creationId xmlns:p14="http://schemas.microsoft.com/office/powerpoint/2010/main" val="880033983"/>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68365"/>
            <a:ext cx="9144000" cy="1328305"/>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Creative Commons </a:t>
            </a:r>
            <a:br>
              <a:rPr lang="en-US" dirty="0" smtClean="0">
                <a:latin typeface="Arial Black"/>
                <a:cs typeface="Arial Black"/>
              </a:rPr>
            </a:br>
            <a:r>
              <a:rPr lang="en-US" dirty="0" smtClean="0">
                <a:latin typeface="Arial Black"/>
                <a:cs typeface="Arial Black"/>
              </a:rPr>
              <a:t>Licensing</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5019" y="2407770"/>
            <a:ext cx="2923493" cy="3281976"/>
          </a:xfrm>
          <a:prstGeom prst="rect">
            <a:avLst/>
          </a:prstGeom>
        </p:spPr>
      </p:pic>
      <p:sp>
        <p:nvSpPr>
          <p:cNvPr id="8" name="TextBox 7"/>
          <p:cNvSpPr txBox="1"/>
          <p:nvPr/>
        </p:nvSpPr>
        <p:spPr>
          <a:xfrm>
            <a:off x="4234069" y="2308379"/>
            <a:ext cx="4035287" cy="3170099"/>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Attribution</a:t>
            </a:r>
          </a:p>
          <a:p>
            <a:r>
              <a:rPr lang="en-US" sz="2000" dirty="0" smtClean="0">
                <a:latin typeface="Arial" panose="020B0604020202020204" pitchFamily="34" charset="0"/>
                <a:cs typeface="Arial" panose="020B0604020202020204" pitchFamily="34" charset="0"/>
              </a:rPr>
              <a:t>This </a:t>
            </a:r>
            <a:r>
              <a:rPr lang="en-US" sz="2000" dirty="0">
                <a:latin typeface="Arial" panose="020B0604020202020204" pitchFamily="34" charset="0"/>
                <a:cs typeface="Arial" panose="020B0604020202020204" pitchFamily="34" charset="0"/>
              </a:rPr>
              <a:t>license lets others distribute, remix, tweak, and build upon your work, even commercially, as long as they credit you for the original creation. This is the most accommodating of licenses offered. Recommended for maximum dissemination and use of licensed materials.</a:t>
            </a:r>
          </a:p>
        </p:txBody>
      </p: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48086" y="2719543"/>
            <a:ext cx="485983" cy="339646"/>
          </a:xfrm>
          <a:prstGeom prst="rect">
            <a:avLst/>
          </a:prstGeom>
        </p:spPr>
      </p:pic>
    </p:spTree>
    <p:extLst>
      <p:ext uri="{BB962C8B-B14F-4D97-AF65-F5344CB8AC3E}">
        <p14:creationId xmlns:p14="http://schemas.microsoft.com/office/powerpoint/2010/main" val="2567900491"/>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68365"/>
            <a:ext cx="9144000" cy="1328305"/>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Creative Commons </a:t>
            </a:r>
            <a:br>
              <a:rPr lang="en-US" dirty="0" smtClean="0">
                <a:latin typeface="Arial Black"/>
                <a:cs typeface="Arial Black"/>
              </a:rPr>
            </a:br>
            <a:r>
              <a:rPr lang="en-US" dirty="0" smtClean="0">
                <a:latin typeface="Arial Black"/>
                <a:cs typeface="Arial Black"/>
              </a:rPr>
              <a:t>Licensing</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5019" y="2407770"/>
            <a:ext cx="2923493" cy="3281976"/>
          </a:xfrm>
          <a:prstGeom prst="rect">
            <a:avLst/>
          </a:prstGeom>
        </p:spPr>
      </p:pic>
      <p:sp>
        <p:nvSpPr>
          <p:cNvPr id="8" name="TextBox 7"/>
          <p:cNvSpPr txBox="1"/>
          <p:nvPr/>
        </p:nvSpPr>
        <p:spPr>
          <a:xfrm>
            <a:off x="4234069" y="2292658"/>
            <a:ext cx="4161786" cy="3477875"/>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Attribution – ShareAlike</a:t>
            </a:r>
          </a:p>
          <a:p>
            <a:r>
              <a:rPr lang="en-US" sz="2000" dirty="0" smtClean="0">
                <a:latin typeface="Arial" panose="020B0604020202020204" pitchFamily="34" charset="0"/>
                <a:cs typeface="Arial" panose="020B0604020202020204" pitchFamily="34" charset="0"/>
              </a:rPr>
              <a:t>This license lets others remix, tweak, and build upon your work even for commercial purposes, as long as they credit you and license their new creations under the identical terms. All new works based on yours will carry the same license, so any derivatives will also allow commercial use. This is the license used by Wikipedia.</a:t>
            </a:r>
            <a:endParaRPr lang="en-US" sz="2000" b="1" dirty="0" smtClean="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48086" y="3789525"/>
            <a:ext cx="485983" cy="339646"/>
          </a:xfrm>
          <a:prstGeom prst="rect">
            <a:avLst/>
          </a:prstGeom>
        </p:spPr>
      </p:pic>
    </p:spTree>
    <p:extLst>
      <p:ext uri="{BB962C8B-B14F-4D97-AF65-F5344CB8AC3E}">
        <p14:creationId xmlns:p14="http://schemas.microsoft.com/office/powerpoint/2010/main" val="22890525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68365"/>
            <a:ext cx="9144000" cy="1328305"/>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Creative Commons </a:t>
            </a:r>
            <a:br>
              <a:rPr lang="en-US" dirty="0" smtClean="0">
                <a:latin typeface="Arial Black"/>
                <a:cs typeface="Arial Black"/>
              </a:rPr>
            </a:br>
            <a:r>
              <a:rPr lang="en-US" dirty="0" smtClean="0">
                <a:latin typeface="Arial Black"/>
                <a:cs typeface="Arial Black"/>
              </a:rPr>
              <a:t>Licensing</a:t>
            </a:r>
            <a:endParaRPr lang="en-US" dirty="0">
              <a:latin typeface="Arial Black"/>
              <a:cs typeface="Arial Black"/>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019" y="2407770"/>
            <a:ext cx="2923493" cy="3281976"/>
          </a:xfrm>
          <a:prstGeom prst="rect">
            <a:avLst/>
          </a:prstGeom>
        </p:spPr>
      </p:pic>
      <p:sp>
        <p:nvSpPr>
          <p:cNvPr id="8" name="TextBox 7"/>
          <p:cNvSpPr txBox="1"/>
          <p:nvPr/>
        </p:nvSpPr>
        <p:spPr>
          <a:xfrm>
            <a:off x="4234069" y="2245315"/>
            <a:ext cx="4035287" cy="3354765"/>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Attribution – Non-Commercia</a:t>
            </a:r>
            <a:r>
              <a:rPr lang="en-US" sz="2000" b="1" dirty="0">
                <a:latin typeface="Arial" panose="020B0604020202020204" pitchFamily="34" charset="0"/>
                <a:cs typeface="Arial" panose="020B0604020202020204" pitchFamily="34" charset="0"/>
              </a:rPr>
              <a:t>l</a:t>
            </a:r>
            <a:endParaRPr lang="en-US" sz="2000" b="1" dirty="0" smtClean="0">
              <a:latin typeface="Arial" panose="020B0604020202020204" pitchFamily="34" charset="0"/>
              <a:cs typeface="Arial" panose="020B0604020202020204" pitchFamily="34" charset="0"/>
            </a:endParaRPr>
          </a:p>
          <a:p>
            <a:r>
              <a:rPr lang="en-US" sz="2400" dirty="0"/>
              <a:t>This license lets others remix, tweak, and build upon your work non-commercially, and although their new works must also acknowledge you and be non-commercial, they don’t have to license their derivative works on the same terms.</a:t>
            </a:r>
            <a:endParaRPr lang="en-US" sz="2400" b="1" dirty="0" smtClean="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8086" y="4863147"/>
            <a:ext cx="485983" cy="339646"/>
          </a:xfrm>
          <a:prstGeom prst="rect">
            <a:avLst/>
          </a:prstGeom>
        </p:spPr>
      </p:pic>
      <p:sp>
        <p:nvSpPr>
          <p:cNvPr id="3" name="TextBox 2"/>
          <p:cNvSpPr txBox="1"/>
          <p:nvPr/>
        </p:nvSpPr>
        <p:spPr>
          <a:xfrm>
            <a:off x="2483627" y="5853884"/>
            <a:ext cx="3866321" cy="369332"/>
          </a:xfrm>
          <a:prstGeom prst="rect">
            <a:avLst/>
          </a:prstGeom>
          <a:noFill/>
        </p:spPr>
        <p:txBody>
          <a:bodyPr wrap="square" rtlCol="0">
            <a:spAutoFit/>
          </a:bodyPr>
          <a:lstStyle/>
          <a:p>
            <a:r>
              <a:rPr lang="en-US" dirty="0" smtClean="0">
                <a:solidFill>
                  <a:srgbClr val="0000FF"/>
                </a:solidFill>
              </a:rPr>
              <a:t>https://creativecommons.org/licenses/</a:t>
            </a:r>
            <a:endParaRPr lang="en-US" dirty="0">
              <a:solidFill>
                <a:srgbClr val="0000FF"/>
              </a:solidFill>
            </a:endParaRPr>
          </a:p>
        </p:txBody>
      </p:sp>
      <p:sp>
        <p:nvSpPr>
          <p:cNvPr id="13" name="Rectangle 12">
            <a:hlinkClick r:id="rId6"/>
          </p:cNvPr>
          <p:cNvSpPr/>
          <p:nvPr/>
        </p:nvSpPr>
        <p:spPr>
          <a:xfrm>
            <a:off x="2638839" y="5849228"/>
            <a:ext cx="3866321"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045316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68365"/>
            <a:ext cx="9144000" cy="1328305"/>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Creative Commons </a:t>
            </a:r>
            <a:br>
              <a:rPr lang="en-US" dirty="0" smtClean="0">
                <a:latin typeface="Arial Black"/>
                <a:cs typeface="Arial Black"/>
              </a:rPr>
            </a:br>
            <a:r>
              <a:rPr lang="en-US" dirty="0" smtClean="0">
                <a:latin typeface="Arial Black"/>
                <a:cs typeface="Arial Black"/>
              </a:rPr>
              <a:t>Licensing</a:t>
            </a:r>
            <a:endParaRPr lang="en-US" dirty="0">
              <a:latin typeface="Arial Black"/>
              <a:cs typeface="Arial Black"/>
            </a:endParaRPr>
          </a:p>
        </p:txBody>
      </p:sp>
      <p:sp>
        <p:nvSpPr>
          <p:cNvPr id="4" name="TextBox 3"/>
          <p:cNvSpPr txBox="1"/>
          <p:nvPr/>
        </p:nvSpPr>
        <p:spPr>
          <a:xfrm>
            <a:off x="2038350" y="2269783"/>
            <a:ext cx="5067300" cy="830997"/>
          </a:xfrm>
          <a:prstGeom prst="rect">
            <a:avLst/>
          </a:prstGeom>
          <a:noFill/>
        </p:spPr>
        <p:txBody>
          <a:bodyPr wrap="square" rtlCol="0">
            <a:spAutoFit/>
          </a:bodyPr>
          <a:lstStyle/>
          <a:p>
            <a:r>
              <a:rPr lang="en-US" sz="4800" dirty="0" smtClean="0">
                <a:latin typeface="Arial" panose="020B0604020202020204" pitchFamily="34" charset="0"/>
                <a:cs typeface="Arial" panose="020B0604020202020204" pitchFamily="34" charset="0"/>
              </a:rPr>
              <a:t>Choose a license!</a:t>
            </a:r>
            <a:endParaRPr lang="en-US" sz="4800" dirty="0">
              <a:latin typeface="Arial" panose="020B0604020202020204" pitchFamily="34" charset="0"/>
              <a:cs typeface="Arial" panose="020B0604020202020204" pitchFamily="34" charset="0"/>
            </a:endParaRPr>
          </a:p>
        </p:txBody>
      </p:sp>
      <p:sp>
        <p:nvSpPr>
          <p:cNvPr id="14" name="TextBox 13"/>
          <p:cNvSpPr txBox="1"/>
          <p:nvPr/>
        </p:nvSpPr>
        <p:spPr>
          <a:xfrm>
            <a:off x="835413" y="3479085"/>
            <a:ext cx="7650973" cy="646331"/>
          </a:xfrm>
          <a:prstGeom prst="rect">
            <a:avLst/>
          </a:prstGeom>
          <a:noFill/>
        </p:spPr>
        <p:txBody>
          <a:bodyPr wrap="square" rtlCol="0">
            <a:spAutoFit/>
          </a:bodyPr>
          <a:lstStyle/>
          <a:p>
            <a:r>
              <a:rPr lang="en-US" sz="3600" dirty="0" smtClean="0">
                <a:solidFill>
                  <a:srgbClr val="0000FF"/>
                </a:solidFill>
                <a:latin typeface="Arial" panose="020B0604020202020204" pitchFamily="34" charset="0"/>
                <a:cs typeface="Arial" panose="020B0604020202020204" pitchFamily="34" charset="0"/>
                <a:hlinkClick r:id="rId3"/>
              </a:rPr>
              <a:t>https://creativecommons.org/choose/</a:t>
            </a:r>
            <a:endParaRPr lang="en-US" sz="3600" dirty="0">
              <a:solidFill>
                <a:srgbClr val="0000FF"/>
              </a:solidFill>
              <a:latin typeface="Arial" panose="020B0604020202020204" pitchFamily="34" charset="0"/>
              <a:cs typeface="Arial" panose="020B0604020202020204" pitchFamily="34" charset="0"/>
            </a:endParaRPr>
          </a:p>
        </p:txBody>
      </p:sp>
      <p:sp>
        <p:nvSpPr>
          <p:cNvPr id="16" name="TextBox 15"/>
          <p:cNvSpPr txBox="1"/>
          <p:nvPr/>
        </p:nvSpPr>
        <p:spPr>
          <a:xfrm>
            <a:off x="1147762" y="4503721"/>
            <a:ext cx="4689475" cy="1446550"/>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An interactive licensing interface</a:t>
            </a:r>
            <a:endParaRPr lang="en-US" sz="4400" dirty="0">
              <a:latin typeface="Arial" panose="020B0604020202020204" pitchFamily="34" charset="0"/>
              <a:cs typeface="Arial" panose="020B0604020202020204" pitchFamily="34"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5037" y="4125416"/>
            <a:ext cx="1491538" cy="2983076"/>
          </a:xfrm>
          <a:prstGeom prst="rect">
            <a:avLst/>
          </a:prstGeom>
        </p:spPr>
      </p:pic>
    </p:spTree>
    <p:extLst>
      <p:ext uri="{BB962C8B-B14F-4D97-AF65-F5344CB8AC3E}">
        <p14:creationId xmlns:p14="http://schemas.microsoft.com/office/powerpoint/2010/main" val="3599921506"/>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68366"/>
            <a:ext cx="9144000" cy="87335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The </a:t>
            </a:r>
            <a:r>
              <a:rPr lang="en-US" dirty="0" smtClean="0">
                <a:solidFill>
                  <a:srgbClr val="0000FF"/>
                </a:solidFill>
                <a:latin typeface="Arial Black"/>
                <a:cs typeface="Arial Black"/>
              </a:rPr>
              <a:t>5-Rs</a:t>
            </a:r>
            <a:r>
              <a:rPr lang="en-US" dirty="0" smtClean="0">
                <a:latin typeface="Arial Black"/>
                <a:cs typeface="Arial Black"/>
              </a:rPr>
              <a:t> </a:t>
            </a:r>
            <a:r>
              <a:rPr lang="en-US" b="1" dirty="0" smtClean="0">
                <a:latin typeface="Arial Black"/>
                <a:cs typeface="Arial Black"/>
              </a:rPr>
              <a:t>of</a:t>
            </a:r>
            <a:r>
              <a:rPr lang="en-US" dirty="0" smtClean="0">
                <a:latin typeface="Arial Black"/>
                <a:cs typeface="Arial Black"/>
              </a:rPr>
              <a:t> OER</a:t>
            </a:r>
            <a:endParaRPr lang="en-US" dirty="0">
              <a:latin typeface="Arial Black"/>
              <a:cs typeface="Arial Black"/>
            </a:endParaRPr>
          </a:p>
        </p:txBody>
      </p:sp>
      <p:sp>
        <p:nvSpPr>
          <p:cNvPr id="4" name="TextBox 3"/>
          <p:cNvSpPr txBox="1"/>
          <p:nvPr/>
        </p:nvSpPr>
        <p:spPr>
          <a:xfrm>
            <a:off x="665452" y="1473255"/>
            <a:ext cx="7899990" cy="5416868"/>
          </a:xfrm>
          <a:prstGeom prst="rect">
            <a:avLst/>
          </a:prstGeom>
          <a:noFill/>
        </p:spPr>
        <p:txBody>
          <a:bodyPr wrap="square" rtlCol="0">
            <a:spAutoFit/>
          </a:bodyPr>
          <a:lstStyle/>
          <a:p>
            <a:pPr fontAlgn="base"/>
            <a:r>
              <a:rPr lang="en-US" sz="2400" b="1" dirty="0">
                <a:latin typeface="Arial" panose="020B0604020202020204" pitchFamily="34" charset="0"/>
                <a:cs typeface="Arial" panose="020B0604020202020204" pitchFamily="34" charset="0"/>
              </a:rPr>
              <a:t>Retain</a:t>
            </a:r>
            <a:r>
              <a:rPr lang="en-US" sz="1900" dirty="0">
                <a:latin typeface="Arial" panose="020B0604020202020204" pitchFamily="34" charset="0"/>
                <a:cs typeface="Arial" panose="020B0604020202020204" pitchFamily="34" charset="0"/>
              </a:rPr>
              <a:t> – the right to make, own, and control copies of the </a:t>
            </a:r>
            <a:r>
              <a:rPr lang="en-US" sz="1900" dirty="0" smtClean="0">
                <a:latin typeface="Arial" panose="020B0604020202020204" pitchFamily="34" charset="0"/>
                <a:cs typeface="Arial" panose="020B0604020202020204" pitchFamily="34" charset="0"/>
              </a:rPr>
              <a:t>content  (download</a:t>
            </a:r>
            <a:r>
              <a:rPr lang="en-US" sz="1900" dirty="0">
                <a:latin typeface="Arial" panose="020B0604020202020204" pitchFamily="34" charset="0"/>
                <a:cs typeface="Arial" panose="020B0604020202020204" pitchFamily="34" charset="0"/>
              </a:rPr>
              <a:t>, duplicate, store, and manage</a:t>
            </a:r>
            <a:r>
              <a:rPr lang="en-US" sz="1900" dirty="0" smtClean="0">
                <a:latin typeface="Arial" panose="020B0604020202020204" pitchFamily="34" charset="0"/>
                <a:cs typeface="Arial" panose="020B0604020202020204" pitchFamily="34" charset="0"/>
              </a:rPr>
              <a:t>)</a:t>
            </a:r>
          </a:p>
          <a:p>
            <a:pPr fontAlgn="base"/>
            <a:endParaRPr lang="en-US" sz="1900" dirty="0">
              <a:latin typeface="Arial" panose="020B0604020202020204" pitchFamily="34" charset="0"/>
              <a:cs typeface="Arial" panose="020B0604020202020204" pitchFamily="34" charset="0"/>
            </a:endParaRPr>
          </a:p>
          <a:p>
            <a:pPr fontAlgn="base"/>
            <a:r>
              <a:rPr lang="en-US" sz="2400" b="1" dirty="0">
                <a:latin typeface="Arial" panose="020B0604020202020204" pitchFamily="34" charset="0"/>
                <a:cs typeface="Arial" panose="020B0604020202020204" pitchFamily="34" charset="0"/>
              </a:rPr>
              <a:t>Reuse</a:t>
            </a:r>
            <a:r>
              <a:rPr lang="en-US" sz="1900" dirty="0">
                <a:latin typeface="Arial" panose="020B0604020202020204" pitchFamily="34" charset="0"/>
                <a:cs typeface="Arial" panose="020B0604020202020204" pitchFamily="34" charset="0"/>
              </a:rPr>
              <a:t> – the right to use the content in a wide range of ways </a:t>
            </a:r>
            <a:r>
              <a:rPr lang="en-US" sz="1900" dirty="0" smtClean="0">
                <a:latin typeface="Arial" panose="020B0604020202020204" pitchFamily="34" charset="0"/>
                <a:cs typeface="Arial" panose="020B0604020202020204" pitchFamily="34" charset="0"/>
              </a:rPr>
              <a:t>(class</a:t>
            </a:r>
            <a:r>
              <a:rPr lang="en-US" sz="1900" dirty="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media, study group, party balloons, just checking)</a:t>
            </a:r>
          </a:p>
          <a:p>
            <a:pPr fontAlgn="base"/>
            <a:endParaRPr lang="en-US" sz="1900" dirty="0">
              <a:latin typeface="Arial" panose="020B0604020202020204" pitchFamily="34" charset="0"/>
              <a:cs typeface="Arial" panose="020B0604020202020204" pitchFamily="34" charset="0"/>
            </a:endParaRPr>
          </a:p>
          <a:p>
            <a:pPr fontAlgn="base"/>
            <a:r>
              <a:rPr lang="en-US" sz="2400" b="1" dirty="0">
                <a:latin typeface="Arial" panose="020B0604020202020204" pitchFamily="34" charset="0"/>
                <a:cs typeface="Arial" panose="020B0604020202020204" pitchFamily="34" charset="0"/>
              </a:rPr>
              <a:t>Revise</a:t>
            </a:r>
            <a:r>
              <a:rPr lang="en-US" sz="1900" dirty="0">
                <a:latin typeface="Arial" panose="020B0604020202020204" pitchFamily="34" charset="0"/>
                <a:cs typeface="Arial" panose="020B0604020202020204" pitchFamily="34" charset="0"/>
              </a:rPr>
              <a:t> – the right to adapt, adjust, modify, or alter the content itself </a:t>
            </a:r>
            <a:r>
              <a:rPr lang="en-US" sz="1900" dirty="0" smtClean="0">
                <a:latin typeface="Arial" panose="020B0604020202020204" pitchFamily="34" charset="0"/>
                <a:cs typeface="Arial" panose="020B0604020202020204" pitchFamily="34" charset="0"/>
              </a:rPr>
              <a:t>(insert graphic from another source, translate into a different language, etc.)</a:t>
            </a:r>
          </a:p>
          <a:p>
            <a:pPr fontAlgn="base"/>
            <a:endParaRPr lang="en-US" sz="1900" dirty="0">
              <a:latin typeface="Arial" panose="020B0604020202020204" pitchFamily="34" charset="0"/>
              <a:cs typeface="Arial" panose="020B0604020202020204" pitchFamily="34" charset="0"/>
            </a:endParaRPr>
          </a:p>
          <a:p>
            <a:pPr fontAlgn="base"/>
            <a:r>
              <a:rPr lang="en-US" sz="2400" b="1" dirty="0">
                <a:latin typeface="Arial" panose="020B0604020202020204" pitchFamily="34" charset="0"/>
                <a:cs typeface="Arial" panose="020B0604020202020204" pitchFamily="34" charset="0"/>
              </a:rPr>
              <a:t>Remix</a:t>
            </a:r>
            <a:r>
              <a:rPr lang="en-US" sz="1900" dirty="0">
                <a:latin typeface="Arial" panose="020B0604020202020204" pitchFamily="34" charset="0"/>
                <a:cs typeface="Arial" panose="020B0604020202020204" pitchFamily="34" charset="0"/>
              </a:rPr>
              <a:t> – the right to combine the original or revised content with other open content to create something new </a:t>
            </a:r>
            <a:r>
              <a:rPr lang="en-US" sz="1900" dirty="0" smtClean="0">
                <a:latin typeface="Arial" panose="020B0604020202020204" pitchFamily="34" charset="0"/>
                <a:cs typeface="Arial" panose="020B0604020202020204" pitchFamily="34" charset="0"/>
              </a:rPr>
              <a:t>(a mashup, for example)</a:t>
            </a:r>
          </a:p>
          <a:p>
            <a:pPr fontAlgn="base"/>
            <a:endParaRPr lang="en-US" sz="1900" dirty="0">
              <a:latin typeface="Arial" panose="020B0604020202020204" pitchFamily="34" charset="0"/>
              <a:cs typeface="Arial" panose="020B0604020202020204" pitchFamily="34" charset="0"/>
            </a:endParaRPr>
          </a:p>
          <a:p>
            <a:pPr fontAlgn="base"/>
            <a:r>
              <a:rPr lang="en-US" sz="2400" b="1" dirty="0">
                <a:latin typeface="Arial" panose="020B0604020202020204" pitchFamily="34" charset="0"/>
                <a:cs typeface="Arial" panose="020B0604020202020204" pitchFamily="34" charset="0"/>
              </a:rPr>
              <a:t>Redistribute</a:t>
            </a:r>
            <a:r>
              <a:rPr lang="en-US" sz="1900" dirty="0">
                <a:latin typeface="Arial" panose="020B0604020202020204" pitchFamily="34" charset="0"/>
                <a:cs typeface="Arial" panose="020B0604020202020204" pitchFamily="34" charset="0"/>
              </a:rPr>
              <a:t> – the right to share copies of the original content, your revisions, or your remixes with others </a:t>
            </a:r>
            <a:r>
              <a:rPr lang="en-US" sz="1900" dirty="0" smtClean="0">
                <a:latin typeface="Arial" panose="020B0604020202020204" pitchFamily="34" charset="0"/>
                <a:cs typeface="Arial" panose="020B0604020202020204" pitchFamily="34" charset="0"/>
              </a:rPr>
              <a:t>(share content with a  colleague)</a:t>
            </a:r>
            <a:endParaRPr lang="en-US" sz="1900" dirty="0">
              <a:latin typeface="Arial" panose="020B0604020202020204" pitchFamily="34" charset="0"/>
              <a:cs typeface="Arial" panose="020B0604020202020204" pitchFamily="34" charset="0"/>
            </a:endParaRPr>
          </a:p>
          <a:p>
            <a:r>
              <a:rPr lang="en-US" dirty="0"/>
              <a:t/>
            </a:r>
            <a:br>
              <a:rPr lang="en-US" dirty="0"/>
            </a:br>
            <a:r>
              <a:rPr lang="en-US" dirty="0">
                <a:hlinkClick r:id="rId3"/>
              </a:rPr>
              <a:t>https://courses.lumenlearning.com/pathways/chapter/reading-the-5rs-of-oer</a:t>
            </a:r>
            <a:r>
              <a:rPr lang="en-US" dirty="0" smtClean="0">
                <a:hlinkClick r:id="rId3"/>
              </a:rPr>
              <a:t>/</a:t>
            </a:r>
            <a:r>
              <a:rPr lang="en-US" dirty="0" smtClean="0"/>
              <a:t> </a:t>
            </a:r>
            <a:endParaRPr lang="en-US" dirty="0"/>
          </a:p>
        </p:txBody>
      </p:sp>
      <p:sp>
        <p:nvSpPr>
          <p:cNvPr id="5" name="Rectangle 4">
            <a:hlinkClick r:id="rId4"/>
          </p:cNvPr>
          <p:cNvSpPr/>
          <p:nvPr/>
        </p:nvSpPr>
        <p:spPr>
          <a:xfrm>
            <a:off x="3838074" y="818147"/>
            <a:ext cx="1323473" cy="505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9486881"/>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7160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smtClean="0">
                <a:latin typeface="Arial Black"/>
                <a:cs typeface="Arial Black"/>
              </a:rPr>
              <a:t>Finding OER is difficult?</a:t>
            </a: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4"/>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26041" y="1835690"/>
            <a:ext cx="7091917" cy="4278094"/>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No!</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MIT Open Courseware</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hlinkClick r:id="rId5"/>
              </a:rPr>
              <a:t>https://</a:t>
            </a:r>
            <a:r>
              <a:rPr lang="en-US" sz="2000" dirty="0" smtClean="0">
                <a:latin typeface="Arial" panose="020B0604020202020204" pitchFamily="34" charset="0"/>
                <a:cs typeface="Arial" panose="020B0604020202020204" pitchFamily="34" charset="0"/>
                <a:hlinkClick r:id="rId5"/>
              </a:rPr>
              <a:t>ocw.mit.edu/index.htm</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Open </a:t>
            </a:r>
            <a:r>
              <a:rPr lang="en-US" sz="2000" dirty="0">
                <a:latin typeface="Arial" panose="020B0604020202020204" pitchFamily="34" charset="0"/>
                <a:cs typeface="Arial" panose="020B0604020202020204" pitchFamily="34" charset="0"/>
              </a:rPr>
              <a:t>Yale Courses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hlinkClick r:id="rId6"/>
              </a:rPr>
              <a:t>https://</a:t>
            </a:r>
            <a:r>
              <a:rPr lang="en-US" sz="2000" dirty="0" smtClean="0">
                <a:latin typeface="Arial" panose="020B0604020202020204" pitchFamily="34" charset="0"/>
                <a:cs typeface="Arial" panose="020B0604020202020204" pitchFamily="34" charset="0"/>
                <a:hlinkClick r:id="rId6"/>
              </a:rPr>
              <a:t>oyc.yal.edu/</a:t>
            </a:r>
            <a:r>
              <a:rPr lang="en-US" sz="2000" dirty="0" smtClean="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Merlot II</a:t>
            </a:r>
          </a:p>
          <a:p>
            <a:r>
              <a:rPr lang="en-US" sz="2000" dirty="0">
                <a:latin typeface="Arial" panose="020B0604020202020204" pitchFamily="34" charset="0"/>
                <a:cs typeface="Arial" panose="020B0604020202020204" pitchFamily="34" charset="0"/>
                <a:hlinkClick r:id="rId7"/>
              </a:rPr>
              <a:t>https://</a:t>
            </a:r>
            <a:r>
              <a:rPr lang="en-US" sz="2000" dirty="0" smtClean="0">
                <a:latin typeface="Arial" panose="020B0604020202020204" pitchFamily="34" charset="0"/>
                <a:cs typeface="Arial" panose="020B0604020202020204" pitchFamily="34" charset="0"/>
                <a:hlinkClick r:id="rId7"/>
              </a:rPr>
              <a:t>www.merlot.org/</a:t>
            </a:r>
            <a:r>
              <a:rPr lang="en-US" sz="2000" dirty="0" smtClean="0">
                <a:latin typeface="Arial" panose="020B0604020202020204" pitchFamily="34" charset="0"/>
                <a:cs typeface="Arial" panose="020B0604020202020204" pitchFamily="34" charset="0"/>
              </a:rPr>
              <a:t>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OER Commons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hlinkClick r:id="rId8"/>
              </a:rPr>
              <a:t>https://www.oercommons.org</a:t>
            </a:r>
            <a:r>
              <a:rPr lang="en-US" sz="2000" dirty="0" smtClean="0">
                <a:latin typeface="Arial" panose="020B0604020202020204" pitchFamily="34" charset="0"/>
                <a:cs typeface="Arial" panose="020B0604020202020204" pitchFamily="34" charset="0"/>
                <a:hlinkClick r:id="rId8"/>
              </a:rPr>
              <a:t>/</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10" name="Rectangle 9"/>
          <p:cNvSpPr/>
          <p:nvPr/>
        </p:nvSpPr>
        <p:spPr>
          <a:xfrm>
            <a:off x="1233377" y="3886206"/>
            <a:ext cx="6815470" cy="293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6802891"/>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7160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latin typeface="Arial Black"/>
              <a:cs typeface="Arial Black"/>
            </a:endParaRPr>
          </a:p>
        </p:txBody>
      </p:sp>
      <p:sp>
        <p:nvSpPr>
          <p:cNvPr id="5" name="Rectangle 4">
            <a:hlinkClick r:id="rId3"/>
          </p:cNvPr>
          <p:cNvSpPr/>
          <p:nvPr/>
        </p:nvSpPr>
        <p:spPr>
          <a:xfrm>
            <a:off x="5467927" y="5920508"/>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524" y="2520036"/>
            <a:ext cx="8380952" cy="2552381"/>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20565" y="595475"/>
            <a:ext cx="2702870" cy="1439190"/>
          </a:xfrm>
          <a:prstGeom prst="rect">
            <a:avLst/>
          </a:prstGeom>
        </p:spPr>
      </p:pic>
      <p:sp>
        <p:nvSpPr>
          <p:cNvPr id="4" name="TextBox 3"/>
          <p:cNvSpPr txBox="1"/>
          <p:nvPr/>
        </p:nvSpPr>
        <p:spPr>
          <a:xfrm>
            <a:off x="1784350" y="5356034"/>
            <a:ext cx="557530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hlinkClick r:id="rId6"/>
              </a:rPr>
              <a:t>https://www.oercommons.org</a:t>
            </a:r>
            <a:r>
              <a:rPr lang="en-US" sz="3200" dirty="0" smtClean="0">
                <a:latin typeface="Arial" panose="020B0604020202020204" pitchFamily="34" charset="0"/>
                <a:cs typeface="Arial" panose="020B0604020202020204" pitchFamily="34" charset="0"/>
                <a:hlinkClick r:id="rId6"/>
              </a:rPr>
              <a:t>/</a:t>
            </a: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4895022"/>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7160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smtClean="0">
                <a:latin typeface="Arial Black"/>
                <a:cs typeface="Arial Black"/>
              </a:rPr>
              <a:t>OER Commons: Advantages</a:t>
            </a:r>
            <a:endParaRPr lang="en-US" sz="4000" dirty="0">
              <a:latin typeface="Arial Black"/>
              <a:cs typeface="Arial Black"/>
            </a:endParaRP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63256" y="1671945"/>
            <a:ext cx="7017488" cy="4524315"/>
          </a:xfrm>
          <a:prstGeom prst="rect">
            <a:avLst/>
          </a:prstGeom>
          <a:noFill/>
        </p:spPr>
        <p:txBody>
          <a:bodyPr wrap="square" rtlCol="0">
            <a:spAutoFit/>
          </a:bodyPr>
          <a:lstStyle/>
          <a:p>
            <a:pPr marL="342900" indent="-342900">
              <a:buFont typeface="Arial" panose="020B0604020202020204" pitchFamily="34" charset="0"/>
              <a:buChar char="•"/>
            </a:pPr>
            <a:r>
              <a:rPr lang="en-US" b="1" dirty="0" smtClean="0">
                <a:latin typeface="Arial" panose="020B0604020202020204" pitchFamily="34" charset="0"/>
                <a:cs typeface="Arial" panose="020B0604020202020204" pitchFamily="34" charset="0"/>
              </a:rPr>
              <a:t>Wide arc of options </a:t>
            </a:r>
            <a:r>
              <a:rPr lang="en-US" dirty="0" smtClean="0">
                <a:latin typeface="Arial" panose="020B0604020202020204" pitchFamily="34" charset="0"/>
                <a:cs typeface="Arial" panose="020B0604020202020204" pitchFamily="34" charset="0"/>
              </a:rPr>
              <a:t>-- Can search for specific resources, collections of resources or collection providers.</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smtClean="0">
                <a:latin typeface="Arial" panose="020B0604020202020204" pitchFamily="34" charset="0"/>
                <a:cs typeface="Arial" panose="020B0604020202020204" pitchFamily="34" charset="0"/>
              </a:rPr>
              <a:t>Don’t have to work alone</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Groups provides a flexible environment to organize, create, share, and discuss resources with others in </a:t>
            </a:r>
            <a:r>
              <a:rPr lang="en-US" dirty="0" smtClean="0">
                <a:latin typeface="Arial" panose="020B0604020202020204" pitchFamily="34" charset="0"/>
                <a:cs typeface="Arial" panose="020B0604020202020204" pitchFamily="34" charset="0"/>
              </a:rPr>
              <a:t>various public or private networks. </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smtClean="0">
                <a:latin typeface="Arial" panose="020B0604020202020204" pitchFamily="34" charset="0"/>
                <a:cs typeface="Arial" panose="020B0604020202020204" pitchFamily="34" charset="0"/>
              </a:rPr>
              <a:t>Is customized </a:t>
            </a:r>
            <a:r>
              <a:rPr lang="en-US" b="1" dirty="0">
                <a:latin typeface="Arial" panose="020B0604020202020204" pitchFamily="34" charset="0"/>
                <a:cs typeface="Arial" panose="020B0604020202020204" pitchFamily="34" charset="0"/>
              </a:rPr>
              <a:t>to meet current OER needs </a:t>
            </a:r>
            <a:r>
              <a:rPr lang="en-US" dirty="0">
                <a:latin typeface="Arial" panose="020B0604020202020204" pitchFamily="34" charset="0"/>
                <a:cs typeface="Arial" panose="020B0604020202020204" pitchFamily="34" charset="0"/>
              </a:rPr>
              <a:t>and gaps unique to your organization. Curricula can be tailored to your instructional needs and areas of special interest.</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smtClean="0">
                <a:latin typeface="Arial" panose="020B0604020202020204" pitchFamily="34" charset="0"/>
                <a:cs typeface="Arial" panose="020B0604020202020204" pitchFamily="34" charset="0"/>
              </a:rPr>
              <a:t>Training even at our advanced ages can’t hurt! </a:t>
            </a:r>
            <a:r>
              <a:rPr lang="en-US" dirty="0" smtClean="0">
                <a:latin typeface="Arial" panose="020B0604020202020204" pitchFamily="34" charset="0"/>
                <a:cs typeface="Arial" panose="020B0604020202020204" pitchFamily="34" charset="0"/>
              </a:rPr>
              <a:t>The Institute for the Study of Knowledge Management in Education (</a:t>
            </a:r>
            <a:r>
              <a:rPr lang="en-US" dirty="0" smtClean="0">
                <a:solidFill>
                  <a:srgbClr val="0000FF"/>
                </a:solidFill>
                <a:latin typeface="Arial" panose="020B0604020202020204" pitchFamily="34" charset="0"/>
                <a:cs typeface="Arial" panose="020B0604020202020204" pitchFamily="34" charset="0"/>
              </a:rPr>
              <a:t>ISKME</a:t>
            </a:r>
            <a:r>
              <a:rPr lang="en-US" dirty="0" smtClean="0">
                <a:latin typeface="Arial" panose="020B0604020202020204" pitchFamily="34" charset="0"/>
                <a:cs typeface="Arial" panose="020B0604020202020204" pitchFamily="34" charset="0"/>
              </a:rPr>
              <a:t>) provides </a:t>
            </a:r>
            <a:r>
              <a:rPr lang="en-US" dirty="0">
                <a:latin typeface="Arial" panose="020B0604020202020204" pitchFamily="34" charset="0"/>
                <a:cs typeface="Arial" panose="020B0604020202020204" pitchFamily="34" charset="0"/>
              </a:rPr>
              <a:t>continuous learning, </a:t>
            </a:r>
            <a:r>
              <a:rPr lang="en-US" dirty="0" smtClean="0">
                <a:latin typeface="Arial" panose="020B0604020202020204" pitchFamily="34" charset="0"/>
                <a:cs typeface="Arial" panose="020B0604020202020204" pitchFamily="34" charset="0"/>
              </a:rPr>
              <a:t>collaboration in many areas, including OER, and has  partnership with the OER Commons.</a:t>
            </a:r>
          </a:p>
          <a:p>
            <a:endParaRPr lang="en-US"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771994"/>
            <a:ext cx="1552354" cy="3104707"/>
          </a:xfrm>
          <a:prstGeom prst="rect">
            <a:avLst/>
          </a:prstGeom>
        </p:spPr>
      </p:pic>
      <p:sp>
        <p:nvSpPr>
          <p:cNvPr id="11" name="Rectangle 10">
            <a:hlinkClick r:id="rId5"/>
          </p:cNvPr>
          <p:cNvSpPr/>
          <p:nvPr/>
        </p:nvSpPr>
        <p:spPr>
          <a:xfrm>
            <a:off x="1063256" y="6062206"/>
            <a:ext cx="786855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hlinkClick r:id="rId6"/>
          </p:cNvPr>
          <p:cNvSpPr/>
          <p:nvPr/>
        </p:nvSpPr>
        <p:spPr>
          <a:xfrm>
            <a:off x="5858540" y="5018567"/>
            <a:ext cx="786809" cy="265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8864061"/>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Rectangle 5">
            <a:hlinkClick r:id="rId4"/>
          </p:cNvPr>
          <p:cNvSpPr/>
          <p:nvPr/>
        </p:nvSpPr>
        <p:spPr>
          <a:xfrm>
            <a:off x="5467927" y="621977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65884" y="796776"/>
            <a:ext cx="3812232" cy="866996"/>
          </a:xfrm>
          <a:prstGeom prst="rect">
            <a:avLst/>
          </a:prstGeom>
        </p:spPr>
      </p:pic>
      <p:sp>
        <p:nvSpPr>
          <p:cNvPr id="11" name="TextBox 10"/>
          <p:cNvSpPr txBox="1"/>
          <p:nvPr/>
        </p:nvSpPr>
        <p:spPr>
          <a:xfrm>
            <a:off x="2473425" y="1932260"/>
            <a:ext cx="4197149" cy="461665"/>
          </a:xfrm>
          <a:prstGeom prst="rect">
            <a:avLst/>
          </a:prstGeom>
          <a:noFill/>
        </p:spPr>
        <p:txBody>
          <a:bodyPr wrap="square" rtlCol="0">
            <a:spAutoFit/>
          </a:bodyPr>
          <a:lstStyle/>
          <a:p>
            <a:r>
              <a:rPr lang="en-US" sz="2400" dirty="0">
                <a:solidFill>
                  <a:srgbClr val="0000FF"/>
                </a:solidFill>
                <a:latin typeface="Arial" panose="020B0604020202020204" pitchFamily="34" charset="0"/>
                <a:cs typeface="Arial" panose="020B0604020202020204" pitchFamily="34" charset="0"/>
                <a:hlinkClick r:id="rId6"/>
              </a:rPr>
              <a:t>https://</a:t>
            </a:r>
            <a:r>
              <a:rPr lang="en-US" sz="2400" dirty="0" smtClean="0">
                <a:solidFill>
                  <a:srgbClr val="0000FF"/>
                </a:solidFill>
                <a:latin typeface="Arial" panose="020B0604020202020204" pitchFamily="34" charset="0"/>
                <a:cs typeface="Arial" panose="020B0604020202020204" pitchFamily="34" charset="0"/>
                <a:hlinkClick r:id="rId6"/>
              </a:rPr>
              <a:t>ocw.mit.edu/index.htm</a:t>
            </a:r>
            <a:r>
              <a:rPr lang="en-US" sz="2400" dirty="0" smtClean="0">
                <a:solidFill>
                  <a:srgbClr val="0000FF"/>
                </a:solidFill>
                <a:latin typeface="Arial" panose="020B0604020202020204" pitchFamily="34" charset="0"/>
                <a:cs typeface="Arial" panose="020B0604020202020204" pitchFamily="34" charset="0"/>
              </a:rPr>
              <a:t> </a:t>
            </a:r>
            <a:endParaRPr lang="en-US" sz="2400" dirty="0">
              <a:solidFill>
                <a:srgbClr val="0000FF"/>
              </a:solidFill>
              <a:latin typeface="Arial" panose="020B0604020202020204" pitchFamily="34" charset="0"/>
              <a:cs typeface="Arial" panose="020B0604020202020204" pitchFamily="34" charset="0"/>
            </a:endParaRPr>
          </a:p>
        </p:txBody>
      </p:sp>
      <p:sp>
        <p:nvSpPr>
          <p:cNvPr id="13" name="TextBox 12"/>
          <p:cNvSpPr txBox="1"/>
          <p:nvPr/>
        </p:nvSpPr>
        <p:spPr>
          <a:xfrm>
            <a:off x="914400" y="2690037"/>
            <a:ext cx="7304567" cy="2862322"/>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Materials from 2,400 course</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300,000,000 visitors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MIT OpenCourseWare (OCW) is a web-based publication of virtually all MIT course content. OCW is open and available to the world and is a permanent MIT activity</a:t>
            </a:r>
            <a:r>
              <a:rPr lang="en-US" sz="2000" dirty="0" smtClean="0">
                <a:latin typeface="Arial" panose="020B0604020202020204" pitchFamily="34" charset="0"/>
                <a:cs typeface="Arial" panose="020B0604020202020204" pitchFamily="34" charset="0"/>
              </a:rPr>
              <a:t>.</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K-12 and Education content available</a:t>
            </a:r>
            <a:endParaRPr lang="en-US" sz="2000" dirty="0">
              <a:latin typeface="Arial" panose="020B0604020202020204" pitchFamily="34" charset="0"/>
              <a:cs typeface="Arial" panose="020B0604020202020204" pitchFamily="34" charset="0"/>
            </a:endParaRPr>
          </a:p>
        </p:txBody>
      </p:sp>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6974182" y="3521592"/>
            <a:ext cx="1933575" cy="3238500"/>
          </a:xfrm>
          <a:prstGeom prst="rect">
            <a:avLst/>
          </a:prstGeom>
        </p:spPr>
      </p:pic>
    </p:spTree>
    <p:extLst>
      <p:ext uri="{BB962C8B-B14F-4D97-AF65-F5344CB8AC3E}">
        <p14:creationId xmlns:p14="http://schemas.microsoft.com/office/powerpoint/2010/main" val="1441753506"/>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Rectangle 4">
            <a:hlinkClick r:id="rId4"/>
          </p:cNvPr>
          <p:cNvSpPr/>
          <p:nvPr/>
        </p:nvSpPr>
        <p:spPr>
          <a:xfrm>
            <a:off x="5467927" y="6020140"/>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509490"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637722" y="6012745"/>
            <a:ext cx="786855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5841" y="795550"/>
            <a:ext cx="4627094" cy="1186875"/>
          </a:xfrm>
          <a:prstGeom prst="rect">
            <a:avLst/>
          </a:prstGeom>
        </p:spPr>
      </p:pic>
      <p:sp>
        <p:nvSpPr>
          <p:cNvPr id="11" name="TextBox 10"/>
          <p:cNvSpPr txBox="1"/>
          <p:nvPr/>
        </p:nvSpPr>
        <p:spPr>
          <a:xfrm>
            <a:off x="1035455" y="2723333"/>
            <a:ext cx="7470822" cy="286232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atchphrase: </a:t>
            </a:r>
            <a:r>
              <a:rPr lang="en-US" sz="2000" b="1" dirty="0" smtClean="0">
                <a:latin typeface="Arial" panose="020B0604020202020204" pitchFamily="34" charset="0"/>
                <a:cs typeface="Arial" panose="020B0604020202020204" pitchFamily="34" charset="0"/>
              </a:rPr>
              <a:t>Open books. No catch</a:t>
            </a:r>
          </a:p>
          <a:p>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OpenStax is a nonprofit educational initiative based at Rice University, and it's our mission to give every student the tools they need to be successful in the classroom</a:t>
            </a:r>
            <a:r>
              <a:rPr lang="en-US" sz="2000" dirty="0" smtClean="0">
                <a:latin typeface="Arial" panose="020B0604020202020204" pitchFamily="34" charset="0"/>
                <a:cs typeface="Arial" panose="020B0604020202020204" pitchFamily="34" charset="0"/>
              </a:rPr>
              <a:t>.</a:t>
            </a:r>
          </a:p>
          <a:p>
            <a:endParaRPr lang="en-US" sz="2000" b="1"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STAX publishes </a:t>
            </a:r>
            <a:r>
              <a:rPr lang="en-US" sz="2000" dirty="0">
                <a:latin typeface="Arial" panose="020B0604020202020204" pitchFamily="34" charset="0"/>
                <a:cs typeface="Arial" panose="020B0604020202020204" pitchFamily="34" charset="0"/>
              </a:rPr>
              <a:t>high-quality, peer-reviewed, openly licensed college textbooks that are absolutely free online and low cost in print. </a:t>
            </a:r>
            <a:r>
              <a:rPr lang="en-US" sz="2000" b="1" dirty="0">
                <a:latin typeface="Arial" panose="020B0604020202020204" pitchFamily="34" charset="0"/>
                <a:cs typeface="Arial" panose="020B0604020202020204" pitchFamily="34" charset="0"/>
              </a:rPr>
              <a:t>Seriously</a:t>
            </a:r>
            <a:r>
              <a:rPr lang="en-US" sz="2000" dirty="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p:txBody>
      </p:sp>
      <p:sp>
        <p:nvSpPr>
          <p:cNvPr id="2" name="TextBox 1"/>
          <p:cNvSpPr txBox="1"/>
          <p:nvPr/>
        </p:nvSpPr>
        <p:spPr>
          <a:xfrm>
            <a:off x="3099072" y="2080126"/>
            <a:ext cx="2945855" cy="461665"/>
          </a:xfrm>
          <a:prstGeom prst="rect">
            <a:avLst/>
          </a:prstGeom>
          <a:noFill/>
        </p:spPr>
        <p:txBody>
          <a:bodyPr wrap="square" rtlCol="0">
            <a:spAutoFit/>
          </a:bodyPr>
          <a:lstStyle/>
          <a:p>
            <a:r>
              <a:rPr lang="en-US" sz="2400" dirty="0">
                <a:solidFill>
                  <a:srgbClr val="0000FF"/>
                </a:solidFill>
                <a:latin typeface="Arial" panose="020B0604020202020204" pitchFamily="34" charset="0"/>
                <a:cs typeface="Arial" panose="020B0604020202020204" pitchFamily="34" charset="0"/>
                <a:hlinkClick r:id="rId7"/>
              </a:rPr>
              <a:t>https://openstax.org</a:t>
            </a:r>
            <a:r>
              <a:rPr lang="en-US" sz="2400" dirty="0" smtClean="0">
                <a:solidFill>
                  <a:srgbClr val="0000FF"/>
                </a:solidFill>
                <a:latin typeface="Arial" panose="020B0604020202020204" pitchFamily="34" charset="0"/>
                <a:cs typeface="Arial" panose="020B0604020202020204" pitchFamily="34" charset="0"/>
                <a:hlinkClick r:id="rId7"/>
              </a:rPr>
              <a:t>/</a:t>
            </a:r>
            <a:r>
              <a:rPr lang="en-US" sz="2400" dirty="0" smtClean="0">
                <a:solidFill>
                  <a:srgbClr val="0000FF"/>
                </a:solidFill>
                <a:latin typeface="Arial" panose="020B0604020202020204" pitchFamily="34" charset="0"/>
                <a:cs typeface="Arial" panose="020B0604020202020204" pitchFamily="34" charset="0"/>
              </a:rPr>
              <a:t> </a:t>
            </a:r>
            <a:endParaRPr lang="en-US" sz="24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0786854"/>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28165"/>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Introductions!</a:t>
            </a:r>
            <a:endParaRPr lang="en-US" dirty="0">
              <a:latin typeface="Arial Black"/>
              <a:cs typeface="Arial Black"/>
            </a:endParaRP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962728" y="2376843"/>
            <a:ext cx="5218544"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Robert Alan Harris, Assistant Director</a:t>
            </a:r>
            <a:endParaRPr lang="en-US" dirty="0">
              <a:solidFill>
                <a:srgbClr val="0000FF"/>
              </a:solidFill>
              <a:latin typeface="Arial" panose="020B0604020202020204" pitchFamily="34" charset="0"/>
              <a:cs typeface="Arial" panose="020B0604020202020204" pitchFamily="34" charset="0"/>
            </a:endParaRPr>
          </a:p>
        </p:txBody>
      </p:sp>
      <p:sp>
        <p:nvSpPr>
          <p:cNvPr id="9" name="Rectangle 8">
            <a:hlinkClick r:id="rId4"/>
          </p:cNvPr>
          <p:cNvSpPr/>
          <p:nvPr/>
        </p:nvSpPr>
        <p:spPr>
          <a:xfrm>
            <a:off x="1962728" y="2796585"/>
            <a:ext cx="5652655" cy="3693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a:solidFill>
                  <a:srgbClr val="0000FF"/>
                </a:solidFill>
                <a:latin typeface="Arial" panose="020B0604020202020204" pitchFamily="34" charset="0"/>
                <a:cs typeface="Arial" panose="020B0604020202020204" pitchFamily="34" charset="0"/>
              </a:rPr>
              <a:t>Center for Teaching with Technology</a:t>
            </a:r>
          </a:p>
        </p:txBody>
      </p:sp>
      <p:sp>
        <p:nvSpPr>
          <p:cNvPr id="12" name="TextBox 11"/>
          <p:cNvSpPr txBox="1"/>
          <p:nvPr/>
        </p:nvSpPr>
        <p:spPr>
          <a:xfrm>
            <a:off x="1962728" y="3161673"/>
            <a:ext cx="5218544"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973 720-2451 – </a:t>
            </a:r>
            <a:r>
              <a:rPr lang="en-US" sz="2400" dirty="0" smtClean="0">
                <a:solidFill>
                  <a:srgbClr val="0000FF"/>
                </a:solidFill>
                <a:latin typeface="Arial" panose="020B0604020202020204" pitchFamily="34" charset="0"/>
                <a:cs typeface="Arial" panose="020B0604020202020204" pitchFamily="34" charset="0"/>
              </a:rPr>
              <a:t>harrisr@wpunj.edu</a:t>
            </a:r>
            <a:endParaRPr lang="en-US" sz="2400" dirty="0">
              <a:solidFill>
                <a:srgbClr val="0000FF"/>
              </a:solidFill>
              <a:latin typeface="Arial" panose="020B0604020202020204" pitchFamily="34" charset="0"/>
              <a:cs typeface="Arial" panose="020B0604020202020204" pitchFamily="34" charset="0"/>
            </a:endParaRPr>
          </a:p>
        </p:txBody>
      </p:sp>
      <p:sp>
        <p:nvSpPr>
          <p:cNvPr id="13" name="Rectangle 12">
            <a:hlinkClick r:id="rId5"/>
          </p:cNvPr>
          <p:cNvSpPr/>
          <p:nvPr/>
        </p:nvSpPr>
        <p:spPr>
          <a:xfrm>
            <a:off x="4262582" y="3280756"/>
            <a:ext cx="2669309" cy="2655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123611" y="4105135"/>
            <a:ext cx="4860637" cy="523220"/>
          </a:xfrm>
          <a:prstGeom prst="rect">
            <a:avLst/>
          </a:prstGeom>
          <a:noFill/>
        </p:spPr>
        <p:txBody>
          <a:bodyPr wrap="square" rtlCol="0">
            <a:spAutoFit/>
          </a:bodyPr>
          <a:lstStyle/>
          <a:p>
            <a:r>
              <a:rPr lang="en-US" sz="2800" b="1" i="1" dirty="0" smtClean="0">
                <a:latin typeface="Arial" panose="020B0604020202020204" pitchFamily="34" charset="0"/>
                <a:cs typeface="Arial" panose="020B0604020202020204" pitchFamily="34" charset="0"/>
              </a:rPr>
              <a:t>Your</a:t>
            </a:r>
            <a:r>
              <a:rPr lang="en-US" sz="2800" dirty="0" smtClean="0">
                <a:latin typeface="Arial" panose="020B0604020202020204" pitchFamily="34" charset="0"/>
                <a:cs typeface="Arial" panose="020B0604020202020204" pitchFamily="34" charset="0"/>
              </a:rPr>
              <a:t> name, school, subjects</a:t>
            </a:r>
            <a:r>
              <a:rPr lang="en-US" sz="2800" dirty="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332010" y="3392505"/>
            <a:ext cx="1542220" cy="3084440"/>
          </a:xfrm>
          <a:prstGeom prst="rect">
            <a:avLst/>
          </a:prstGeom>
        </p:spPr>
      </p:pic>
      <p:sp>
        <p:nvSpPr>
          <p:cNvPr id="3" name="Rectangle 2">
            <a:hlinkClick r:id="rId7"/>
          </p:cNvPr>
          <p:cNvSpPr/>
          <p:nvPr/>
        </p:nvSpPr>
        <p:spPr>
          <a:xfrm>
            <a:off x="1962728" y="2838508"/>
            <a:ext cx="5065393" cy="3274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3191161"/>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80902" y="753761"/>
            <a:ext cx="3830310" cy="1319588"/>
          </a:xfrm>
          <a:prstGeom prst="rect">
            <a:avLst/>
          </a:prstGeom>
        </p:spPr>
      </p:pic>
      <p:sp>
        <p:nvSpPr>
          <p:cNvPr id="8" name="TextBox 7"/>
          <p:cNvSpPr txBox="1"/>
          <p:nvPr/>
        </p:nvSpPr>
        <p:spPr>
          <a:xfrm>
            <a:off x="3264195" y="2109377"/>
            <a:ext cx="2746865" cy="400110"/>
          </a:xfrm>
          <a:prstGeom prst="rect">
            <a:avLst/>
          </a:prstGeom>
          <a:noFill/>
        </p:spPr>
        <p:txBody>
          <a:bodyPr wrap="square" rtlCol="0">
            <a:spAutoFit/>
          </a:bodyPr>
          <a:lstStyle/>
          <a:p>
            <a:r>
              <a:rPr lang="en-US" sz="2000" dirty="0">
                <a:solidFill>
                  <a:srgbClr val="0000FF"/>
                </a:solidFill>
                <a:latin typeface="Arial" panose="020B0604020202020204" pitchFamily="34" charset="0"/>
                <a:cs typeface="Arial" panose="020B0604020202020204" pitchFamily="34" charset="0"/>
                <a:hlinkClick r:id="rId7"/>
              </a:rPr>
              <a:t>https://</a:t>
            </a:r>
            <a:r>
              <a:rPr lang="en-US" sz="2000" dirty="0" smtClean="0">
                <a:solidFill>
                  <a:srgbClr val="0000FF"/>
                </a:solidFill>
                <a:latin typeface="Arial" panose="020B0604020202020204" pitchFamily="34" charset="0"/>
                <a:cs typeface="Arial" panose="020B0604020202020204" pitchFamily="34" charset="0"/>
                <a:hlinkClick r:id="rId7"/>
              </a:rPr>
              <a:t>www.merlot.org</a:t>
            </a:r>
            <a:r>
              <a:rPr lang="en-US" sz="2000" dirty="0" smtClean="0">
                <a:solidFill>
                  <a:srgbClr val="0000FF"/>
                </a:solidFill>
                <a:latin typeface="Arial" panose="020B0604020202020204" pitchFamily="34" charset="0"/>
                <a:cs typeface="Arial" panose="020B0604020202020204" pitchFamily="34" charset="0"/>
              </a:rPr>
              <a:t> </a:t>
            </a:r>
            <a:endParaRPr lang="en-US" sz="2000" dirty="0">
              <a:solidFill>
                <a:srgbClr val="0000FF"/>
              </a:solidFill>
              <a:latin typeface="Arial" panose="020B0604020202020204" pitchFamily="34" charset="0"/>
              <a:cs typeface="Arial" panose="020B0604020202020204" pitchFamily="34" charset="0"/>
            </a:endParaRPr>
          </a:p>
        </p:txBody>
      </p:sp>
      <p:sp>
        <p:nvSpPr>
          <p:cNvPr id="11" name="TextBox 10"/>
          <p:cNvSpPr txBox="1"/>
          <p:nvPr/>
        </p:nvSpPr>
        <p:spPr>
          <a:xfrm>
            <a:off x="893134" y="2602828"/>
            <a:ext cx="7368363" cy="378565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The MERLOT collection consists of </a:t>
            </a:r>
            <a:r>
              <a:rPr lang="en-US" sz="2000" dirty="0" smtClean="0">
                <a:latin typeface="Arial" panose="020B0604020202020204" pitchFamily="34" charset="0"/>
                <a:cs typeface="Arial" panose="020B0604020202020204" pitchFamily="34" charset="0"/>
              </a:rPr>
              <a:t>10,000+ discipline-specific </a:t>
            </a:r>
            <a:r>
              <a:rPr lang="en-US" sz="2000" b="1" dirty="0">
                <a:latin typeface="Arial" panose="020B0604020202020204" pitchFamily="34" charset="0"/>
                <a:cs typeface="Arial" panose="020B0604020202020204" pitchFamily="34" charset="0"/>
              </a:rPr>
              <a:t>learning materials</a:t>
            </a:r>
            <a:r>
              <a:rPr lang="en-US" sz="2000" dirty="0">
                <a:latin typeface="Arial" panose="020B0604020202020204" pitchFamily="34" charset="0"/>
                <a:cs typeface="Arial" panose="020B0604020202020204" pitchFamily="34" charset="0"/>
              </a:rPr>
              <a:t>, learning exercises</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together with associated comments, and bookmark collections, all intended to enhance the teaching experience of using a learning material. </a:t>
            </a: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All the materials in MERLOT are reviewed for suitability for retention in the collection. Many undergo the more extensive "peer review" for which MERLOT is famous. </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a:t>
            </a:r>
            <a:r>
              <a:rPr lang="en-US" sz="2000" dirty="0">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Content </a:t>
            </a:r>
            <a:r>
              <a:rPr lang="en-US" sz="2000" dirty="0" smtClean="0">
                <a:solidFill>
                  <a:srgbClr val="0000FF"/>
                </a:solidFill>
                <a:latin typeface="Arial" panose="020B0604020202020204" pitchFamily="34" charset="0"/>
                <a:cs typeface="Arial" panose="020B0604020202020204" pitchFamily="34" charset="0"/>
              </a:rPr>
              <a:t>Builder </a:t>
            </a:r>
            <a:r>
              <a:rPr lang="en-US" sz="2000" dirty="0" smtClean="0">
                <a:latin typeface="Arial" panose="020B0604020202020204" pitchFamily="34" charset="0"/>
                <a:cs typeface="Arial" panose="020B0604020202020204" pitchFamily="34" charset="0"/>
              </a:rPr>
              <a:t>tool works like that in the OER Commons: create and store your lessons or courses here, and share them if you please.</a:t>
            </a:r>
            <a:endParaRPr lang="en-US" sz="2000" dirty="0">
              <a:latin typeface="Arial" panose="020B0604020202020204" pitchFamily="34" charset="0"/>
              <a:cs typeface="Arial" panose="020B0604020202020204" pitchFamily="34" charset="0"/>
            </a:endParaRPr>
          </a:p>
        </p:txBody>
      </p:sp>
      <p:sp>
        <p:nvSpPr>
          <p:cNvPr id="12" name="Rectangle 11">
            <a:hlinkClick r:id="rId8"/>
          </p:cNvPr>
          <p:cNvSpPr/>
          <p:nvPr/>
        </p:nvSpPr>
        <p:spPr>
          <a:xfrm>
            <a:off x="1467293" y="5401340"/>
            <a:ext cx="1796902" cy="2870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59877"/>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Rectangle 4">
            <a:hlinkClick r:id="rId4"/>
          </p:cNvPr>
          <p:cNvSpPr/>
          <p:nvPr/>
        </p:nvSpPr>
        <p:spPr>
          <a:xfrm>
            <a:off x="5467927" y="6020140"/>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509490"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637722" y="6012745"/>
            <a:ext cx="786855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49335" y="2922925"/>
            <a:ext cx="7470822" cy="3477875"/>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1,300 	Online courses</a:t>
            </a:r>
          </a:p>
          <a:p>
            <a:r>
              <a:rPr lang="en-US" sz="2000" dirty="0" smtClean="0">
                <a:latin typeface="Arial" panose="020B0604020202020204" pitchFamily="34" charset="0"/>
                <a:cs typeface="Arial" panose="020B0604020202020204" pitchFamily="34" charset="0"/>
              </a:rPr>
              <a:t>1,500 	Movies</a:t>
            </a:r>
          </a:p>
          <a:p>
            <a:pPr marL="457200" indent="-457200">
              <a:buAutoNum type="arabicPlain" startAt="700"/>
            </a:pPr>
            <a:r>
              <a:rPr lang="en-US" sz="2000" dirty="0" smtClean="0">
                <a:latin typeface="Arial" panose="020B0604020202020204" pitchFamily="34" charset="0"/>
                <a:cs typeface="Arial" panose="020B0604020202020204" pitchFamily="34" charset="0"/>
              </a:rPr>
              <a:t>       Audio books</a:t>
            </a:r>
            <a:br>
              <a:rPr lang="en-US" sz="2000" dirty="0" smtClean="0">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Plus: audio books, e-books, textbooks, language lessons &amp; more</a:t>
            </a:r>
          </a:p>
          <a:p>
            <a:endParaRPr lang="en-US" sz="2000" dirty="0">
              <a:latin typeface="Arial" panose="020B0604020202020204" pitchFamily="34" charset="0"/>
              <a:cs typeface="Arial" panose="020B0604020202020204" pitchFamily="34" charset="0"/>
            </a:endParaRPr>
          </a:p>
          <a:p>
            <a:r>
              <a:rPr lang="en-US" sz="2000" i="1" dirty="0">
                <a:latin typeface="Arial" panose="020B0604020202020204" pitchFamily="34" charset="0"/>
                <a:cs typeface="Arial" panose="020B0604020202020204" pitchFamily="34" charset="0"/>
              </a:rPr>
              <a:t>Open Culture </a:t>
            </a:r>
            <a:r>
              <a:rPr lang="en-US" sz="2000" i="1" dirty="0" smtClean="0">
                <a:latin typeface="Arial" panose="020B0604020202020204" pitchFamily="34" charset="0"/>
                <a:cs typeface="Arial" panose="020B0604020202020204" pitchFamily="34" charset="0"/>
              </a:rPr>
              <a:t>the </a:t>
            </a:r>
            <a:r>
              <a:rPr lang="en-US" sz="2000" i="1" dirty="0">
                <a:latin typeface="Arial" panose="020B0604020202020204" pitchFamily="34" charset="0"/>
                <a:cs typeface="Arial" panose="020B0604020202020204" pitchFamily="34" charset="0"/>
              </a:rPr>
              <a:t>web for the best educational media. He finds the free courses and audio books you need, the language lessons &amp; movies you want, and plenty of enlightenment in between.</a:t>
            </a:r>
            <a:r>
              <a:rPr lang="en-US" sz="2000" dirty="0" smtClean="0">
                <a:latin typeface="Arial" panose="020B0604020202020204" pitchFamily="34" charset="0"/>
                <a:cs typeface="Arial" panose="020B0604020202020204" pitchFamily="34" charset="0"/>
              </a:rPr>
              <a:t> </a:t>
            </a:r>
          </a:p>
          <a:p>
            <a:endParaRPr lang="en-US" sz="2000" b="1" dirty="0">
              <a:latin typeface="Arial" panose="020B0604020202020204" pitchFamily="34" charset="0"/>
              <a:cs typeface="Arial" panose="020B0604020202020204" pitchFamily="34" charset="0"/>
            </a:endParaRPr>
          </a:p>
        </p:txBody>
      </p:sp>
      <p:sp>
        <p:nvSpPr>
          <p:cNvPr id="2" name="TextBox 1"/>
          <p:cNvSpPr txBox="1"/>
          <p:nvPr/>
        </p:nvSpPr>
        <p:spPr>
          <a:xfrm>
            <a:off x="2527482" y="2351225"/>
            <a:ext cx="4114528" cy="461665"/>
          </a:xfrm>
          <a:prstGeom prst="rect">
            <a:avLst/>
          </a:prstGeom>
          <a:noFill/>
        </p:spPr>
        <p:txBody>
          <a:bodyPr wrap="square" rtlCol="0">
            <a:spAutoFit/>
          </a:bodyPr>
          <a:lstStyle/>
          <a:p>
            <a:r>
              <a:rPr lang="en-US" sz="2400" dirty="0">
                <a:solidFill>
                  <a:srgbClr val="0000FF"/>
                </a:solidFill>
                <a:latin typeface="Arial" panose="020B0604020202020204" pitchFamily="34" charset="0"/>
                <a:cs typeface="Arial" panose="020B0604020202020204" pitchFamily="34" charset="0"/>
                <a:hlinkClick r:id="rId6"/>
              </a:rPr>
              <a:t>http://www.openculture.com</a:t>
            </a:r>
            <a:r>
              <a:rPr lang="en-US" sz="2000" dirty="0" smtClean="0">
                <a:solidFill>
                  <a:srgbClr val="0000FF"/>
                </a:solidFill>
                <a:latin typeface="Arial" panose="020B0604020202020204" pitchFamily="34" charset="0"/>
                <a:cs typeface="Arial" panose="020B0604020202020204" pitchFamily="34" charset="0"/>
                <a:hlinkClick r:id="rId6"/>
              </a:rPr>
              <a:t>/</a:t>
            </a:r>
            <a:endParaRPr lang="en-US" sz="2000" dirty="0">
              <a:solidFill>
                <a:srgbClr val="0000FF"/>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3774" y="760461"/>
            <a:ext cx="7546383" cy="1482484"/>
          </a:xfrm>
          <a:prstGeom prst="rect">
            <a:avLst/>
          </a:prstGeom>
        </p:spPr>
      </p:pic>
    </p:spTree>
    <p:extLst>
      <p:ext uri="{BB962C8B-B14F-4D97-AF65-F5344CB8AC3E}">
        <p14:creationId xmlns:p14="http://schemas.microsoft.com/office/powerpoint/2010/main" val="3324834284"/>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693850"/>
            <a:ext cx="9144000" cy="88458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To wit:</a:t>
            </a:r>
            <a:endParaRPr lang="en-US" dirty="0">
              <a:latin typeface="Arial Black"/>
              <a:cs typeface="Arial Black"/>
            </a:endParaRP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4"/>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43091" y="1416627"/>
            <a:ext cx="7849203" cy="5016758"/>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Reducing students’ cost of education </a:t>
            </a:r>
            <a:r>
              <a:rPr lang="en-US" sz="2000" b="1" dirty="0" smtClean="0">
                <a:latin typeface="Arial" panose="020B0604020202020204" pitchFamily="34" charset="0"/>
                <a:cs typeface="Arial" panose="020B0604020202020204" pitchFamily="34" charset="0"/>
              </a:rPr>
              <a:t>requires an initial expenditure of time and energy from faculty </a:t>
            </a:r>
            <a:r>
              <a:rPr lang="en-US" sz="2000" dirty="0" smtClean="0">
                <a:latin typeface="Arial" panose="020B0604020202020204" pitchFamily="34" charset="0"/>
                <a:cs typeface="Arial" panose="020B0604020202020204" pitchFamily="34" charset="0"/>
              </a:rPr>
              <a:t>and suggesting otherwise is misleading. </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There are </a:t>
            </a:r>
            <a:r>
              <a:rPr lang="en-US" sz="2000" b="1" dirty="0" smtClean="0">
                <a:latin typeface="Arial" panose="020B0604020202020204" pitchFamily="34" charset="0"/>
                <a:cs typeface="Arial" panose="020B0604020202020204" pitchFamily="34" charset="0"/>
              </a:rPr>
              <a:t>examples of entire districts </a:t>
            </a:r>
            <a:r>
              <a:rPr lang="en-US" sz="2000" dirty="0" smtClean="0">
                <a:latin typeface="Arial" panose="020B0604020202020204" pitchFamily="34" charset="0"/>
                <a:cs typeface="Arial" panose="020B0604020202020204" pitchFamily="34" charset="0"/>
              </a:rPr>
              <a:t>expending the time and effort needed for the conversion but these are the </a:t>
            </a:r>
            <a:r>
              <a:rPr lang="en-US" sz="2000" b="1" dirty="0" smtClean="0">
                <a:latin typeface="Arial" panose="020B0604020202020204" pitchFamily="34" charset="0"/>
                <a:cs typeface="Arial" panose="020B0604020202020204" pitchFamily="34" charset="0"/>
              </a:rPr>
              <a:t>exception</a:t>
            </a:r>
            <a:r>
              <a:rPr lang="en-US" sz="2000" dirty="0" smtClean="0">
                <a:latin typeface="Arial" panose="020B0604020202020204" pitchFamily="34" charset="0"/>
                <a:cs typeface="Arial" panose="020B0604020202020204" pitchFamily="34" charset="0"/>
              </a:rPr>
              <a:t>. </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My guess is that most teachers care deeply about children’s education and are more likely to take the step that is the average politician or lawyer. </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Still it can’t hurt to talk with your peers and see if a department, school, or district effort is possible. </a:t>
            </a:r>
          </a:p>
          <a:p>
            <a:endParaRPr lang="en-US" sz="2000" dirty="0" smtClean="0">
              <a:latin typeface="Arial" panose="020B0604020202020204" pitchFamily="34" charset="0"/>
              <a:cs typeface="Arial" panose="020B0604020202020204" pitchFamily="34" charset="0"/>
            </a:endParaRPr>
          </a:p>
          <a:p>
            <a:r>
              <a:rPr lang="en-US" sz="2000" b="1" dirty="0" smtClean="0">
                <a:solidFill>
                  <a:srgbClr val="C00000"/>
                </a:solidFill>
                <a:latin typeface="Arial" panose="020B0604020202020204" pitchFamily="34" charset="0"/>
                <a:cs typeface="Arial" panose="020B0604020202020204" pitchFamily="34" charset="0"/>
              </a:rPr>
              <a:t>Finally, OER is less time consuming with some bootstrapping, and that’s what where I can help.</a:t>
            </a:r>
            <a:endParaRPr lang="en-US" sz="20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5932393"/>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Start: Planning!</a:t>
            </a: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2424783" y="1798077"/>
            <a:ext cx="4294432" cy="830997"/>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How to you start a garden: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with a shovel or with a plan?!</a:t>
            </a:r>
            <a:endParaRPr lang="en-US" sz="24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191" y="3896015"/>
            <a:ext cx="4493466" cy="2583743"/>
          </a:xfrm>
          <a:prstGeom prst="rect">
            <a:avLst/>
          </a:prstGeom>
        </p:spPr>
      </p:pic>
      <p:sp>
        <p:nvSpPr>
          <p:cNvPr id="10" name="TextBox 9"/>
          <p:cNvSpPr txBox="1"/>
          <p:nvPr/>
        </p:nvSpPr>
        <p:spPr>
          <a:xfrm>
            <a:off x="4757912" y="3451344"/>
            <a:ext cx="3492750" cy="1938992"/>
          </a:xfrm>
          <a:prstGeom prst="rect">
            <a:avLst/>
          </a:prstGeom>
          <a:noFill/>
        </p:spPr>
        <p:txBody>
          <a:bodyPr wrap="square" rtlCol="0">
            <a:spAutoFit/>
          </a:bodyPr>
          <a:lstStyle/>
          <a:p>
            <a:pPr marL="342900" indent="-342900">
              <a:buFont typeface="Courier New" panose="02070309020205020404" pitchFamily="49" charset="0"/>
              <a:buChar char="o"/>
            </a:pPr>
            <a:r>
              <a:rPr lang="en-US" sz="2400" b="1" dirty="0" smtClean="0">
                <a:latin typeface="Arial" panose="020B0604020202020204" pitchFamily="34" charset="0"/>
                <a:cs typeface="Arial" panose="020B0604020202020204" pitchFamily="34" charset="0"/>
              </a:rPr>
              <a:t>Subject</a:t>
            </a:r>
            <a:br>
              <a:rPr lang="en-US" sz="2400" b="1" dirty="0" smtClean="0">
                <a:latin typeface="Arial" panose="020B0604020202020204" pitchFamily="34" charset="0"/>
                <a:cs typeface="Arial" panose="020B0604020202020204" pitchFamily="34" charset="0"/>
              </a:rPr>
            </a:br>
            <a:endParaRPr lang="en-US" sz="2400" b="1" dirty="0" smtClean="0">
              <a:latin typeface="Arial" panose="020B0604020202020204" pitchFamily="34" charset="0"/>
              <a:cs typeface="Arial" panose="020B0604020202020204" pitchFamily="34" charset="0"/>
            </a:endParaRPr>
          </a:p>
          <a:p>
            <a:pPr marL="342900" indent="-342900">
              <a:buFont typeface="Courier New" panose="02070309020205020404" pitchFamily="49" charset="0"/>
              <a:buChar char="o"/>
            </a:pPr>
            <a:r>
              <a:rPr lang="en-US" sz="2400" b="1" dirty="0" smtClean="0">
                <a:latin typeface="Arial" panose="020B0604020202020204" pitchFamily="34" charset="0"/>
                <a:cs typeface="Arial" panose="020B0604020202020204" pitchFamily="34" charset="0"/>
              </a:rPr>
              <a:t>Course outline</a:t>
            </a:r>
            <a:br>
              <a:rPr lang="en-US" sz="2400" b="1" dirty="0" smtClean="0">
                <a:latin typeface="Arial" panose="020B0604020202020204" pitchFamily="34" charset="0"/>
                <a:cs typeface="Arial" panose="020B0604020202020204" pitchFamily="34" charset="0"/>
              </a:rPr>
            </a:br>
            <a:endParaRPr lang="en-US" sz="2400" b="1" dirty="0" smtClean="0">
              <a:latin typeface="Arial" panose="020B0604020202020204" pitchFamily="34" charset="0"/>
              <a:cs typeface="Arial" panose="020B0604020202020204" pitchFamily="34" charset="0"/>
            </a:endParaRPr>
          </a:p>
          <a:p>
            <a:pPr marL="342900" indent="-342900">
              <a:buFont typeface="Courier New" panose="02070309020205020404" pitchFamily="49" charset="0"/>
              <a:buChar char="o"/>
            </a:pPr>
            <a:r>
              <a:rPr lang="en-US" sz="2400" b="1" dirty="0" smtClean="0">
                <a:latin typeface="Arial" panose="020B0604020202020204" pitchFamily="34" charset="0"/>
                <a:cs typeface="Arial" panose="020B0604020202020204" pitchFamily="34" charset="0"/>
              </a:rPr>
              <a:t>Materials</a:t>
            </a:r>
          </a:p>
        </p:txBody>
      </p:sp>
      <p:sp>
        <p:nvSpPr>
          <p:cNvPr id="11" name="TextBox 10"/>
          <p:cNvSpPr txBox="1"/>
          <p:nvPr/>
        </p:nvSpPr>
        <p:spPr>
          <a:xfrm>
            <a:off x="3788125" y="2753596"/>
            <a:ext cx="1939575"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The course</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8624523"/>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05545"/>
            <a:ext cx="9144000" cy="80823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Questions?</a:t>
            </a:r>
            <a:endParaRPr lang="en-US" dirty="0">
              <a:latin typeface="Arial Black"/>
              <a:cs typeface="Arial Black"/>
            </a:endParaRPr>
          </a:p>
        </p:txBody>
      </p:sp>
      <p:sp>
        <p:nvSpPr>
          <p:cNvPr id="5" name="Rectangle 4">
            <a:hlinkClick r:id="rId3"/>
          </p:cNvPr>
          <p:cNvSpPr/>
          <p:nvPr/>
        </p:nvSpPr>
        <p:spPr>
          <a:xfrm>
            <a:off x="5467927" y="6038550"/>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4"/>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084879" y="1859340"/>
            <a:ext cx="5045593" cy="1015663"/>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Robert Alan Harris </a:t>
            </a:r>
          </a:p>
          <a:p>
            <a:r>
              <a:rPr lang="en-US" sz="2000" dirty="0" smtClean="0">
                <a:solidFill>
                  <a:srgbClr val="0000FF"/>
                </a:solidFill>
                <a:latin typeface="Arial" panose="020B0604020202020204" pitchFamily="34" charset="0"/>
                <a:cs typeface="Arial" panose="020B0604020202020204" pitchFamily="34" charset="0"/>
              </a:rPr>
              <a:t>harrisr@wpunj.edu</a:t>
            </a:r>
            <a:endParaRPr lang="en-US" sz="2000" dirty="0">
              <a:latin typeface="Arial" panose="020B0604020202020204" pitchFamily="34" charset="0"/>
              <a:cs typeface="Arial" panose="020B0604020202020204" pitchFamily="34" charset="0"/>
            </a:endParaRPr>
          </a:p>
          <a:p>
            <a:r>
              <a:rPr lang="en-US" sz="2000" dirty="0" smtClean="0">
                <a:solidFill>
                  <a:schemeClr val="accent6">
                    <a:lumMod val="75000"/>
                  </a:schemeClr>
                </a:solidFill>
                <a:latin typeface="Arial" panose="020B0604020202020204" pitchFamily="34" charset="0"/>
                <a:cs typeface="Arial" panose="020B0604020202020204" pitchFamily="34" charset="0"/>
                <a:hlinkClick r:id="rId5"/>
              </a:rPr>
              <a:t>https</a:t>
            </a:r>
            <a:r>
              <a:rPr lang="en-US" sz="2000" dirty="0">
                <a:solidFill>
                  <a:schemeClr val="accent6">
                    <a:lumMod val="75000"/>
                  </a:schemeClr>
                </a:solidFill>
                <a:latin typeface="Arial" panose="020B0604020202020204" pitchFamily="34" charset="0"/>
                <a:cs typeface="Arial" panose="020B0604020202020204" pitchFamily="34" charset="0"/>
                <a:hlinkClick r:id="rId5"/>
              </a:rPr>
              <a:t>://</a:t>
            </a:r>
            <a:r>
              <a:rPr lang="en-US" sz="2000" dirty="0" smtClean="0">
                <a:solidFill>
                  <a:schemeClr val="accent6">
                    <a:lumMod val="75000"/>
                  </a:schemeClr>
                </a:solidFill>
                <a:latin typeface="Arial" panose="020B0604020202020204" pitchFamily="34" charset="0"/>
                <a:cs typeface="Arial" panose="020B0604020202020204" pitchFamily="34" charset="0"/>
                <a:hlinkClick r:id="rId5"/>
              </a:rPr>
              <a:t>www.wpunj.edu/irt/ctt/oer/</a:t>
            </a:r>
            <a:endParaRPr lang="en-US" sz="2000" dirty="0" smtClean="0">
              <a:solidFill>
                <a:schemeClr val="accent6">
                  <a:lumMod val="75000"/>
                </a:schemeClr>
              </a:solidFill>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162" y="3334594"/>
            <a:ext cx="1646165" cy="3292329"/>
          </a:xfrm>
          <a:prstGeom prst="rect">
            <a:avLst/>
          </a:prstGeom>
        </p:spPr>
      </p:pic>
      <p:sp>
        <p:nvSpPr>
          <p:cNvPr id="3" name="Rectangle 2">
            <a:hlinkClick r:id="rId7"/>
          </p:cNvPr>
          <p:cNvSpPr/>
          <p:nvPr/>
        </p:nvSpPr>
        <p:spPr>
          <a:xfrm>
            <a:off x="2083913" y="5539563"/>
            <a:ext cx="2722003" cy="2977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7"/>
          </p:cNvPr>
          <p:cNvSpPr/>
          <p:nvPr/>
        </p:nvSpPr>
        <p:spPr>
          <a:xfrm>
            <a:off x="2137076" y="2212726"/>
            <a:ext cx="2668840" cy="308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084878" y="3295294"/>
            <a:ext cx="6017721" cy="286232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Presentation</a:t>
            </a:r>
          </a:p>
          <a:p>
            <a:r>
              <a:rPr lang="en-US" sz="2000" dirty="0" smtClean="0">
                <a:solidFill>
                  <a:srgbClr val="0000FF"/>
                </a:solidFill>
                <a:latin typeface="Arial" panose="020B0604020202020204" pitchFamily="34" charset="0"/>
                <a:cs typeface="Arial" panose="020B0604020202020204" pitchFamily="34" charset="0"/>
                <a:hlinkClick r:id="rId8"/>
              </a:rPr>
              <a:t>http://bit.ly/wpu-oer-022019</a:t>
            </a:r>
            <a:r>
              <a:rPr lang="en-US" sz="2000" dirty="0" smtClean="0">
                <a:solidFill>
                  <a:srgbClr val="0000FF"/>
                </a:solidFill>
                <a:latin typeface="Arial" panose="020B0604020202020204" pitchFamily="34" charset="0"/>
                <a:cs typeface="Arial" panose="020B0604020202020204" pitchFamily="34" charset="0"/>
              </a:rPr>
              <a:t/>
            </a:r>
            <a:br>
              <a:rPr lang="en-US" sz="2000" dirty="0" smtClean="0">
                <a:solidFill>
                  <a:srgbClr val="0000FF"/>
                </a:solidFill>
                <a:latin typeface="Arial" panose="020B0604020202020204" pitchFamily="34" charset="0"/>
                <a:cs typeface="Arial" panose="020B0604020202020204" pitchFamily="34" charset="0"/>
              </a:rPr>
            </a:b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Bibliography</a:t>
            </a:r>
            <a:endParaRPr lang="en-US" sz="2000" dirty="0">
              <a:latin typeface="Arial" panose="020B0604020202020204" pitchFamily="34" charset="0"/>
              <a:cs typeface="Arial" panose="020B0604020202020204" pitchFamily="34" charset="0"/>
            </a:endParaRPr>
          </a:p>
          <a:p>
            <a:r>
              <a:rPr lang="en-US" sz="2000" dirty="0" smtClean="0">
                <a:solidFill>
                  <a:srgbClr val="0000FF"/>
                </a:solidFill>
                <a:latin typeface="Arial" panose="020B0604020202020204" pitchFamily="34" charset="0"/>
                <a:cs typeface="Arial" panose="020B0604020202020204" pitchFamily="34" charset="0"/>
                <a:hlinkClick r:id="rId9"/>
              </a:rPr>
              <a:t>http</a:t>
            </a:r>
            <a:r>
              <a:rPr lang="en-US" sz="2000" dirty="0">
                <a:solidFill>
                  <a:srgbClr val="0000FF"/>
                </a:solidFill>
                <a:latin typeface="Arial" panose="020B0604020202020204" pitchFamily="34" charset="0"/>
                <a:cs typeface="Arial" panose="020B0604020202020204" pitchFamily="34" charset="0"/>
                <a:hlinkClick r:id="rId9"/>
              </a:rPr>
              <a:t>://</a:t>
            </a:r>
            <a:r>
              <a:rPr lang="en-US" sz="2000" dirty="0" smtClean="0">
                <a:solidFill>
                  <a:srgbClr val="0000FF"/>
                </a:solidFill>
                <a:latin typeface="Arial" panose="020B0604020202020204" pitchFamily="34" charset="0"/>
                <a:cs typeface="Arial" panose="020B0604020202020204" pitchFamily="34" charset="0"/>
                <a:hlinkClick r:id="rId9"/>
              </a:rPr>
              <a:t>bit.ly/wpu-oer-biblio</a:t>
            </a:r>
            <a:endParaRPr lang="en-US" sz="2000" dirty="0" smtClean="0">
              <a:solidFill>
                <a:srgbClr val="0000FF"/>
              </a:solidFill>
              <a:latin typeface="Arial" panose="020B0604020202020204" pitchFamily="34" charset="0"/>
              <a:cs typeface="Arial" panose="020B0604020202020204" pitchFamily="34" charset="0"/>
            </a:endParaRPr>
          </a:p>
          <a:p>
            <a:endParaRPr lang="en-US" sz="2000" dirty="0">
              <a:solidFill>
                <a:srgbClr val="0000FF"/>
              </a:solidFill>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Resources</a:t>
            </a:r>
            <a:endParaRPr lang="en-US" sz="2000" dirty="0">
              <a:latin typeface="Arial" panose="020B0604020202020204" pitchFamily="34" charset="0"/>
              <a:cs typeface="Arial" panose="020B0604020202020204" pitchFamily="34" charset="0"/>
            </a:endParaRPr>
          </a:p>
          <a:p>
            <a:r>
              <a:rPr lang="en-US" sz="2000" dirty="0">
                <a:solidFill>
                  <a:srgbClr val="0000FF"/>
                </a:solidFill>
                <a:latin typeface="Arial" panose="020B0604020202020204" pitchFamily="34" charset="0"/>
                <a:cs typeface="Arial" panose="020B0604020202020204" pitchFamily="34" charset="0"/>
                <a:hlinkClick r:id="rId10"/>
              </a:rPr>
              <a:t>http://</a:t>
            </a:r>
            <a:r>
              <a:rPr lang="en-US" sz="2000" dirty="0" smtClean="0">
                <a:solidFill>
                  <a:srgbClr val="0000FF"/>
                </a:solidFill>
                <a:latin typeface="Arial" panose="020B0604020202020204" pitchFamily="34" charset="0"/>
                <a:cs typeface="Arial" panose="020B0604020202020204" pitchFamily="34" charset="0"/>
                <a:hlinkClick r:id="rId10"/>
              </a:rPr>
              <a:t>bit.ly/wpu-oer-resources</a:t>
            </a:r>
            <a:r>
              <a:rPr lang="en-US" sz="2000" dirty="0" smtClean="0">
                <a:solidFill>
                  <a:srgbClr val="0000FF"/>
                </a:solidFill>
                <a:latin typeface="Arial" panose="020B0604020202020204" pitchFamily="34" charset="0"/>
                <a:cs typeface="Arial" panose="020B0604020202020204" pitchFamily="34" charset="0"/>
              </a:rPr>
              <a:t> </a:t>
            </a:r>
            <a:endParaRPr lang="en-US" sz="2000" dirty="0">
              <a:solidFill>
                <a:srgbClr val="0000FF"/>
              </a:solidFill>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13" name="Rectangle 12">
            <a:hlinkClick r:id="rId9"/>
          </p:cNvPr>
          <p:cNvSpPr/>
          <p:nvPr/>
        </p:nvSpPr>
        <p:spPr>
          <a:xfrm>
            <a:off x="2186836" y="4635795"/>
            <a:ext cx="2883928" cy="244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hlinkClick r:id="rId10"/>
          </p:cNvPr>
          <p:cNvSpPr/>
          <p:nvPr/>
        </p:nvSpPr>
        <p:spPr>
          <a:xfrm>
            <a:off x="2197959" y="4918703"/>
            <a:ext cx="3281091" cy="266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hlinkClick r:id="rId3"/>
          </p:cNvPr>
          <p:cNvSpPr/>
          <p:nvPr/>
        </p:nvSpPr>
        <p:spPr>
          <a:xfrm>
            <a:off x="2186835" y="5837274"/>
            <a:ext cx="3193239" cy="3193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hlinkClick r:id="rId4"/>
          </p:cNvPr>
          <p:cNvSpPr/>
          <p:nvPr/>
        </p:nvSpPr>
        <p:spPr>
          <a:xfrm>
            <a:off x="2084879" y="6156591"/>
            <a:ext cx="3911884" cy="244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hlinkClick r:id="rId5"/>
          </p:cNvPr>
          <p:cNvSpPr/>
          <p:nvPr/>
        </p:nvSpPr>
        <p:spPr>
          <a:xfrm>
            <a:off x="2137076" y="2846625"/>
            <a:ext cx="3848985" cy="291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2296867"/>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2918691" y="2534078"/>
            <a:ext cx="3315854" cy="16782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extBox 1"/>
          <p:cNvSpPr txBox="1"/>
          <p:nvPr/>
        </p:nvSpPr>
        <p:spPr>
          <a:xfrm>
            <a:off x="1310474" y="4359504"/>
            <a:ext cx="7113320" cy="1569660"/>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Robert Alan Harris, </a:t>
            </a:r>
            <a:r>
              <a:rPr lang="en-US" sz="2400" dirty="0">
                <a:latin typeface="Arial" panose="020B0604020202020204" pitchFamily="34" charset="0"/>
                <a:cs typeface="Arial" panose="020B0604020202020204" pitchFamily="34" charset="0"/>
              </a:rPr>
              <a:t>Assistant Director</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Center for Teaching with Technology</a:t>
            </a:r>
          </a:p>
          <a:p>
            <a:r>
              <a:rPr lang="en-US" sz="2400" dirty="0" smtClean="0">
                <a:latin typeface="Arial" panose="020B0604020202020204" pitchFamily="34" charset="0"/>
                <a:cs typeface="Arial" panose="020B0604020202020204" pitchFamily="34" charset="0"/>
              </a:rPr>
              <a:t>Library 120H – </a:t>
            </a:r>
            <a:r>
              <a:rPr lang="en-US" sz="2400" dirty="0" smtClean="0">
                <a:solidFill>
                  <a:srgbClr val="0000FF"/>
                </a:solidFill>
                <a:latin typeface="Arial" panose="020B0604020202020204" pitchFamily="34" charset="0"/>
                <a:cs typeface="Arial" panose="020B0604020202020204" pitchFamily="34" charset="0"/>
              </a:rPr>
              <a:t>harrisr@wpunj.edu</a:t>
            </a:r>
            <a:r>
              <a:rPr lang="en-US" sz="2400" dirty="0" smtClean="0">
                <a:latin typeface="Arial" panose="020B0604020202020204" pitchFamily="34" charset="0"/>
                <a:cs typeface="Arial" panose="020B0604020202020204" pitchFamily="34" charset="0"/>
              </a:rPr>
              <a:t> – 973-720-2451</a:t>
            </a:r>
          </a:p>
          <a:p>
            <a:r>
              <a:rPr lang="en-US" sz="2400" dirty="0" smtClean="0">
                <a:latin typeface="Arial" panose="020B0604020202020204" pitchFamily="34" charset="0"/>
                <a:cs typeface="Arial" panose="020B0604020202020204" pitchFamily="34" charset="0"/>
              </a:rPr>
              <a:t>William Paterson University, </a:t>
            </a:r>
            <a:r>
              <a:rPr lang="en-US" sz="2400" dirty="0" smtClean="0">
                <a:solidFill>
                  <a:srgbClr val="0000FF"/>
                </a:solidFill>
                <a:latin typeface="Arial" panose="020B0604020202020204" pitchFamily="34" charset="0"/>
                <a:cs typeface="Arial" panose="020B0604020202020204" pitchFamily="34" charset="0"/>
              </a:rPr>
              <a:t>www.wpunj.edu</a:t>
            </a:r>
            <a:endParaRPr lang="en-US" sz="2400" dirty="0">
              <a:solidFill>
                <a:srgbClr val="0000FF"/>
              </a:solidFill>
              <a:latin typeface="Arial" panose="020B0604020202020204" pitchFamily="34" charset="0"/>
              <a:cs typeface="Arial" panose="020B0604020202020204" pitchFamily="34" charset="0"/>
            </a:endParaRPr>
          </a:p>
        </p:txBody>
      </p:sp>
      <p:sp>
        <p:nvSpPr>
          <p:cNvPr id="3" name="TextBox 2"/>
          <p:cNvSpPr txBox="1"/>
          <p:nvPr/>
        </p:nvSpPr>
        <p:spPr>
          <a:xfrm>
            <a:off x="1246455" y="614756"/>
            <a:ext cx="6680115" cy="2123658"/>
          </a:xfrm>
          <a:prstGeom prst="rect">
            <a:avLst/>
          </a:prstGeom>
          <a:noFill/>
        </p:spPr>
        <p:txBody>
          <a:bodyPr wrap="square" rtlCol="0">
            <a:spAutoFit/>
          </a:bodyPr>
          <a:lstStyle/>
          <a:p>
            <a:pPr algn="ctr"/>
            <a:r>
              <a:rPr lang="en-US" sz="3600" b="1" dirty="0">
                <a:latin typeface="Arial" panose="020B0604020202020204" pitchFamily="34" charset="0"/>
                <a:cs typeface="Arial" panose="020B0604020202020204" pitchFamily="34" charset="0"/>
              </a:rPr>
              <a:t>Yes, we can! </a:t>
            </a:r>
            <a:br>
              <a:rPr lang="en-US" sz="3600" b="1" dirty="0">
                <a:latin typeface="Arial" panose="020B0604020202020204" pitchFamily="34" charset="0"/>
                <a:cs typeface="Arial" panose="020B0604020202020204" pitchFamily="34" charset="0"/>
              </a:rPr>
            </a:br>
            <a:r>
              <a:rPr lang="en-US" sz="3600" i="1" dirty="0">
                <a:latin typeface="Arial" panose="020B0604020202020204" pitchFamily="34" charset="0"/>
                <a:cs typeface="Arial" panose="020B0604020202020204" pitchFamily="34" charset="0"/>
              </a:rPr>
              <a:t>A hands-on approach to </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Open Educational </a:t>
            </a:r>
            <a:r>
              <a:rPr lang="en-US" sz="3600" b="1" dirty="0" smtClean="0">
                <a:latin typeface="Arial" panose="020B0604020202020204" pitchFamily="34" charset="0"/>
                <a:cs typeface="Arial" panose="020B0604020202020204" pitchFamily="34" charset="0"/>
              </a:rPr>
              <a:t>Resources</a:t>
            </a:r>
          </a:p>
          <a:p>
            <a:pPr algn="r"/>
            <a:r>
              <a:rPr lang="en-US" sz="2400" i="1" dirty="0" smtClean="0"/>
              <a:t>2018-11-29/30</a:t>
            </a:r>
            <a:endParaRPr lang="en-US" sz="2400" i="1" dirty="0"/>
          </a:p>
        </p:txBody>
      </p:sp>
      <p:sp>
        <p:nvSpPr>
          <p:cNvPr id="4" name="Rectangle 3">
            <a:hlinkClick r:id="rId4"/>
          </p:cNvPr>
          <p:cNvSpPr/>
          <p:nvPr/>
        </p:nvSpPr>
        <p:spPr>
          <a:xfrm>
            <a:off x="4586513" y="5855855"/>
            <a:ext cx="2192978" cy="31403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817091" y="5486400"/>
            <a:ext cx="2641600" cy="295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2817091" y="5486400"/>
            <a:ext cx="2641600" cy="295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817091" y="5486400"/>
            <a:ext cx="2641600" cy="295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hlinkClick r:id="rId5"/>
          </p:cNvPr>
          <p:cNvSpPr/>
          <p:nvPr/>
        </p:nvSpPr>
        <p:spPr>
          <a:xfrm>
            <a:off x="2817091" y="5486400"/>
            <a:ext cx="2641600" cy="29556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91345" y="2671762"/>
            <a:ext cx="2743200" cy="1514475"/>
          </a:xfrm>
          <a:prstGeom prst="rect">
            <a:avLst/>
          </a:prstGeom>
        </p:spPr>
      </p:pic>
    </p:spTree>
    <p:extLst>
      <p:ext uri="{BB962C8B-B14F-4D97-AF65-F5344CB8AC3E}">
        <p14:creationId xmlns:p14="http://schemas.microsoft.com/office/powerpoint/2010/main" val="2085867824"/>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1009453"/>
            <a:ext cx="9144000" cy="1173194"/>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What are </a:t>
            </a:r>
          </a:p>
          <a:p>
            <a:r>
              <a:rPr lang="en-US" dirty="0" smtClean="0">
                <a:latin typeface="Arial Black"/>
                <a:cs typeface="Arial Black"/>
              </a:rPr>
              <a:t>Open Educational Resources?</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812750" y="2208047"/>
            <a:ext cx="7518500" cy="2246769"/>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Open </a:t>
            </a:r>
            <a:r>
              <a:rPr lang="en-US" sz="2000" dirty="0">
                <a:latin typeface="Arial" panose="020B0604020202020204" pitchFamily="34" charset="0"/>
                <a:cs typeface="Arial" panose="020B0604020202020204" pitchFamily="34" charset="0"/>
              </a:rPr>
              <a:t>Educational Resources (OER) are teaching, learning and research materials in any medium – digital or otherwise – that reside in the public domain or have been released under an open license that permits no-cost access, use, adaptation and redistribution by others with no or limited restrictions.</a:t>
            </a:r>
            <a:r>
              <a:rPr lang="en-US" sz="2000" i="1" dirty="0">
                <a:latin typeface="Arial" panose="020B0604020202020204" pitchFamily="34" charset="0"/>
                <a:cs typeface="Arial" panose="020B0604020202020204" pitchFamily="34" charset="0"/>
              </a:rPr>
              <a:t/>
            </a:r>
            <a:br>
              <a:rPr lang="en-US" sz="2000" i="1" dirty="0">
                <a:latin typeface="Arial" panose="020B0604020202020204" pitchFamily="34" charset="0"/>
                <a:cs typeface="Arial" panose="020B0604020202020204" pitchFamily="34" charset="0"/>
              </a:rPr>
            </a:br>
            <a:r>
              <a:rPr lang="en-US" sz="2000" i="1" dirty="0">
                <a:solidFill>
                  <a:srgbClr val="0000FF"/>
                </a:solidFill>
                <a:latin typeface="Arial" panose="020B0604020202020204" pitchFamily="34" charset="0"/>
                <a:cs typeface="Arial" panose="020B0604020202020204" pitchFamily="34" charset="0"/>
              </a:rPr>
              <a:t>https://en.unesco.org/themes/building-knowledge-societies/oer</a:t>
            </a:r>
            <a:endParaRPr lang="en-US" sz="2000" dirty="0">
              <a:solidFill>
                <a:srgbClr val="0000FF"/>
              </a:solidFill>
              <a:latin typeface="Arial" panose="020B0604020202020204" pitchFamily="34" charset="0"/>
              <a:cs typeface="Arial" panose="020B0604020202020204" pitchFamily="34" charset="0"/>
            </a:endParaRPr>
          </a:p>
        </p:txBody>
      </p:sp>
      <p:sp>
        <p:nvSpPr>
          <p:cNvPr id="8" name="TextBox 7"/>
          <p:cNvSpPr txBox="1"/>
          <p:nvPr/>
        </p:nvSpPr>
        <p:spPr>
          <a:xfrm>
            <a:off x="1448078" y="4613206"/>
            <a:ext cx="6494443" cy="1384995"/>
          </a:xfrm>
          <a:prstGeom prst="rect">
            <a:avLst/>
          </a:prstGeom>
          <a:noFill/>
        </p:spPr>
        <p:txBody>
          <a:bodyPr wrap="square" rtlCol="0">
            <a:spAutoFit/>
          </a:bodyPr>
          <a:lstStyle/>
          <a:p>
            <a:pPr algn="ctr"/>
            <a:r>
              <a:rPr lang="en-US" sz="2800" dirty="0" smtClean="0"/>
              <a:t>Neither the concept or the need is new, but  both the demand for change and the tools to effect it are both developing rapidly.  </a:t>
            </a:r>
            <a:endParaRPr lang="en-US" sz="2400" i="1" dirty="0"/>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330" y="4001600"/>
            <a:ext cx="1338748" cy="2677495"/>
          </a:xfrm>
          <a:prstGeom prst="rect">
            <a:avLst/>
          </a:prstGeom>
        </p:spPr>
      </p:pic>
      <p:sp>
        <p:nvSpPr>
          <p:cNvPr id="3" name="Rectangle 2">
            <a:hlinkClick r:id="rId7"/>
          </p:cNvPr>
          <p:cNvSpPr/>
          <p:nvPr/>
        </p:nvSpPr>
        <p:spPr>
          <a:xfrm>
            <a:off x="812750" y="3806114"/>
            <a:ext cx="7129771" cy="308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4994260"/>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24846" y="697318"/>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History</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27658" y="1813880"/>
            <a:ext cx="8288684" cy="120032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The term "open educational resources" was first adopted at </a:t>
            </a:r>
            <a:r>
              <a:rPr lang="en-US" sz="2400" dirty="0">
                <a:solidFill>
                  <a:srgbClr val="0000FF"/>
                </a:solidFill>
                <a:latin typeface="Arial" panose="020B0604020202020204" pitchFamily="34" charset="0"/>
                <a:cs typeface="Arial" panose="020B0604020202020204" pitchFamily="34" charset="0"/>
              </a:rPr>
              <a:t>UNESCO's</a:t>
            </a:r>
            <a:r>
              <a:rPr lang="en-US" sz="2400" dirty="0">
                <a:latin typeface="Arial" panose="020B0604020202020204" pitchFamily="34" charset="0"/>
                <a:cs typeface="Arial" panose="020B0604020202020204" pitchFamily="34" charset="0"/>
              </a:rPr>
              <a:t> 2002 Forum on the Impact of Open Courseware for Higher Education in Developing Countries</a:t>
            </a:r>
            <a:r>
              <a:rPr lang="en-US" sz="2400" dirty="0" smtClean="0">
                <a:latin typeface="Arial" panose="020B0604020202020204" pitchFamily="34" charset="0"/>
                <a:cs typeface="Arial" panose="020B0604020202020204" pitchFamily="34" charset="0"/>
              </a:rPr>
              <a:t>.</a:t>
            </a:r>
            <a:endParaRPr lang="en-US" sz="2000" dirty="0">
              <a:solidFill>
                <a:srgbClr val="0000FF"/>
              </a:solidFill>
              <a:latin typeface="Arial" panose="020B0604020202020204" pitchFamily="34" charset="0"/>
              <a:cs typeface="Arial" panose="020B0604020202020204" pitchFamily="34" charset="0"/>
            </a:endParaRPr>
          </a:p>
        </p:txBody>
      </p:sp>
      <p:sp>
        <p:nvSpPr>
          <p:cNvPr id="3" name="Rectangle 2">
            <a:hlinkClick r:id="rId6"/>
          </p:cNvPr>
          <p:cNvSpPr/>
          <p:nvPr/>
        </p:nvSpPr>
        <p:spPr>
          <a:xfrm>
            <a:off x="2317898" y="2392326"/>
            <a:ext cx="1552353" cy="2551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
        <p:nvSpPr>
          <p:cNvPr id="12" name="Rectangle 11">
            <a:hlinkClick r:id="rId7"/>
          </p:cNvPr>
          <p:cNvSpPr/>
          <p:nvPr/>
        </p:nvSpPr>
        <p:spPr>
          <a:xfrm>
            <a:off x="1662443" y="4315862"/>
            <a:ext cx="57912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i="1" dirty="0">
              <a:latin typeface="Arial" panose="020B0604020202020204" pitchFamily="34" charset="0"/>
              <a:cs typeface="Arial" panose="020B0604020202020204" pitchFamily="34" charset="0"/>
            </a:endParaRPr>
          </a:p>
        </p:txBody>
      </p:sp>
      <p:sp>
        <p:nvSpPr>
          <p:cNvPr id="4" name="TextBox 3">
            <a:hlinkClick r:id="rId8"/>
          </p:cNvPr>
          <p:cNvSpPr txBox="1"/>
          <p:nvPr/>
        </p:nvSpPr>
        <p:spPr>
          <a:xfrm>
            <a:off x="920195" y="5389780"/>
            <a:ext cx="7353301" cy="400110"/>
          </a:xfrm>
          <a:prstGeom prst="rect">
            <a:avLst/>
          </a:prstGeom>
          <a:noFill/>
        </p:spPr>
        <p:txBody>
          <a:bodyPr wrap="square" rtlCol="0">
            <a:spAutoFit/>
          </a:bodyPr>
          <a:lstStyle/>
          <a:p>
            <a:r>
              <a:rPr lang="en-US" sz="2000" u="sng" dirty="0">
                <a:solidFill>
                  <a:srgbClr val="0000FF"/>
                </a:solidFill>
                <a:latin typeface="Arial" panose="020B0604020202020204" pitchFamily="34" charset="0"/>
                <a:cs typeface="Arial" panose="020B0604020202020204" pitchFamily="34" charset="0"/>
              </a:rPr>
              <a:t>https://en.unesco.org/themes/building-knowledge-societies/oer</a:t>
            </a:r>
          </a:p>
        </p:txBody>
      </p:sp>
      <p:sp>
        <p:nvSpPr>
          <p:cNvPr id="13" name="TextBox 12"/>
          <p:cNvSpPr txBox="1"/>
          <p:nvPr/>
        </p:nvSpPr>
        <p:spPr>
          <a:xfrm>
            <a:off x="727261" y="3335529"/>
            <a:ext cx="7661564" cy="1631216"/>
          </a:xfrm>
          <a:prstGeom prst="rect">
            <a:avLst/>
          </a:prstGeom>
          <a:noFill/>
        </p:spPr>
        <p:txBody>
          <a:bodyPr wrap="square" rtlCol="0">
            <a:spAutoFit/>
          </a:bodyPr>
          <a:lstStyle/>
          <a:p>
            <a:r>
              <a:rPr lang="en-US" sz="2000" b="1" i="1" dirty="0" smtClean="0">
                <a:latin typeface="Arial" panose="020B0604020202020204" pitchFamily="34" charset="0"/>
                <a:cs typeface="Arial" panose="020B0604020202020204" pitchFamily="34" charset="0"/>
              </a:rPr>
              <a:t>“Open </a:t>
            </a:r>
            <a:r>
              <a:rPr lang="en-US" sz="2000" b="1" i="1" dirty="0">
                <a:latin typeface="Arial" panose="020B0604020202020204" pitchFamily="34" charset="0"/>
                <a:cs typeface="Arial" panose="020B0604020202020204" pitchFamily="34" charset="0"/>
              </a:rPr>
              <a:t>Educational Resources (OER) are teaching, learning and research materials in any medium – digital or otherwise – that reside in the public domain or have been released under an open license that permits no-cost access, use, adaptation and redistribution by others with no or limited restrictions</a:t>
            </a:r>
            <a:r>
              <a:rPr lang="en-US" sz="2000" b="1" i="1" dirty="0" smtClean="0">
                <a:latin typeface="Arial" panose="020B0604020202020204" pitchFamily="34" charset="0"/>
                <a:cs typeface="Arial" panose="020B0604020202020204" pitchFamily="34" charset="0"/>
              </a:rPr>
              <a:t>.”</a:t>
            </a:r>
            <a:endParaRPr lang="en-US"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566863"/>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568789"/>
            <a:ext cx="9144000" cy="1328305"/>
          </a:xfrm>
          <a:prstGeom prst="rect">
            <a:avLst/>
          </a:prstGeom>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Why are we using </a:t>
            </a:r>
          </a:p>
          <a:p>
            <a:r>
              <a:rPr lang="en-US" dirty="0" smtClean="0">
                <a:latin typeface="Arial Black"/>
                <a:cs typeface="Arial Black"/>
              </a:rPr>
              <a:t>Open Educational Resources?</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812750" y="2208047"/>
            <a:ext cx="7518500" cy="378565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The </a:t>
            </a:r>
            <a:r>
              <a:rPr lang="en-US" sz="2000" b="1" dirty="0">
                <a:latin typeface="Arial" panose="020B0604020202020204" pitchFamily="34" charset="0"/>
                <a:cs typeface="Arial" panose="020B0604020202020204" pitchFamily="34" charset="0"/>
              </a:rPr>
              <a:t>cost of textbooks has continued to impact students </a:t>
            </a:r>
            <a:r>
              <a:rPr lang="en-US" sz="2000" dirty="0">
                <a:latin typeface="Arial" panose="020B0604020202020204" pitchFamily="34" charset="0"/>
                <a:cs typeface="Arial" panose="020B0604020202020204" pitchFamily="34" charset="0"/>
              </a:rPr>
              <a:t>in higher education. Students have reported that they make decisions on which courses to take based on the specific cost of </a:t>
            </a:r>
            <a:r>
              <a:rPr lang="en-US" sz="2000" dirty="0" smtClean="0">
                <a:latin typeface="Arial" panose="020B0604020202020204" pitchFamily="34" charset="0"/>
                <a:cs typeface="Arial" panose="020B0604020202020204" pitchFamily="34" charset="0"/>
              </a:rPr>
              <a:t>textbooks . . </a:t>
            </a:r>
            <a:r>
              <a:rPr lang="en-US" sz="2000" dirty="0">
                <a:latin typeface="Arial" panose="020B0604020202020204" pitchFamily="34" charset="0"/>
                <a:cs typeface="Arial" panose="020B0604020202020204" pitchFamily="34" charset="0"/>
              </a:rPr>
              <a:t>. We found that </a:t>
            </a:r>
            <a:r>
              <a:rPr lang="en-US" sz="2000" b="1" dirty="0">
                <a:latin typeface="Arial" panose="020B0604020202020204" pitchFamily="34" charset="0"/>
                <a:cs typeface="Arial" panose="020B0604020202020204" pitchFamily="34" charset="0"/>
              </a:rPr>
              <a:t>66% of students at this institution have not purchased a textbook due to cost</a:t>
            </a:r>
            <a:r>
              <a:rPr lang="en-US" sz="2000" dirty="0">
                <a:latin typeface="Arial" panose="020B0604020202020204" pitchFamily="34" charset="0"/>
                <a:cs typeface="Arial" panose="020B0604020202020204" pitchFamily="34" charset="0"/>
              </a:rPr>
              <a:t>. We also discovered that </a:t>
            </a:r>
            <a:r>
              <a:rPr lang="en-US" sz="2000" b="1" dirty="0">
                <a:latin typeface="Arial" panose="020B0604020202020204" pitchFamily="34" charset="0"/>
                <a:cs typeface="Arial" panose="020B0604020202020204" pitchFamily="34" charset="0"/>
              </a:rPr>
              <a:t>91% of faculty at this institution would be willing to use OER alternatives </a:t>
            </a:r>
            <a:r>
              <a:rPr lang="en-US" sz="2000" dirty="0">
                <a:latin typeface="Arial" panose="020B0604020202020204" pitchFamily="34" charset="0"/>
                <a:cs typeface="Arial" panose="020B0604020202020204" pitchFamily="34" charset="0"/>
              </a:rPr>
              <a:t>and that 53% of them would welcome assistance identifying and adapting materials for their course</a:t>
            </a:r>
            <a:r>
              <a:rPr lang="en-US" sz="2000" i="1" dirty="0">
                <a:latin typeface="Arial" panose="020B0604020202020204" pitchFamily="34" charset="0"/>
                <a:cs typeface="Arial" panose="020B0604020202020204" pitchFamily="34" charset="0"/>
              </a:rPr>
              <a:t/>
            </a:r>
            <a:br>
              <a:rPr lang="en-US" sz="2000" i="1" dirty="0">
                <a:latin typeface="Arial" panose="020B0604020202020204" pitchFamily="34" charset="0"/>
                <a:cs typeface="Arial" panose="020B0604020202020204" pitchFamily="34" charset="0"/>
              </a:rPr>
            </a:br>
            <a:endParaRPr lang="en-US" sz="2000" i="1" dirty="0" smtClean="0">
              <a:latin typeface="Arial" panose="020B0604020202020204" pitchFamily="34" charset="0"/>
              <a:cs typeface="Arial" panose="020B0604020202020204" pitchFamily="34" charset="0"/>
            </a:endParaRPr>
          </a:p>
          <a:p>
            <a:r>
              <a:rPr lang="en-US" sz="2000" dirty="0">
                <a:solidFill>
                  <a:srgbClr val="0000FF"/>
                </a:solidFill>
                <a:latin typeface="Arial" panose="020B0604020202020204" pitchFamily="34" charset="0"/>
                <a:cs typeface="Arial" panose="020B0604020202020204" pitchFamily="34" charset="0"/>
                <a:hlinkClick r:id="rId6"/>
              </a:rPr>
              <a:t>Analysis of Student and Faculty Perceptions of Textbook Costs in Higher </a:t>
            </a:r>
            <a:r>
              <a:rPr lang="en-US" sz="2000" dirty="0" smtClean="0">
                <a:solidFill>
                  <a:srgbClr val="0000FF"/>
                </a:solidFill>
                <a:latin typeface="Arial" panose="020B0604020202020204" pitchFamily="34" charset="0"/>
                <a:cs typeface="Arial" panose="020B0604020202020204" pitchFamily="34" charset="0"/>
                <a:hlinkClick r:id="rId6"/>
              </a:rPr>
              <a:t>Education</a:t>
            </a:r>
            <a:r>
              <a:rPr lang="en-US" sz="2000" dirty="0" smtClean="0">
                <a:latin typeface="Arial" panose="020B0604020202020204" pitchFamily="34" charset="0"/>
                <a:cs typeface="Arial" panose="020B0604020202020204" pitchFamily="34" charset="0"/>
              </a:rPr>
              <a:t>, Martin et. al., </a:t>
            </a:r>
            <a:r>
              <a:rPr lang="en-US" sz="2000" i="1" dirty="0" smtClean="0">
                <a:latin typeface="Arial" panose="020B0604020202020204" pitchFamily="34" charset="0"/>
                <a:cs typeface="Arial" panose="020B0604020202020204" pitchFamily="34" charset="0"/>
              </a:rPr>
              <a:t>Open Praxis</a:t>
            </a:r>
            <a:r>
              <a:rPr lang="en-US" sz="2000" dirty="0" smtClean="0">
                <a:latin typeface="Arial" panose="020B0604020202020204" pitchFamily="34" charset="0"/>
                <a:cs typeface="Arial" panose="020B0604020202020204" pitchFamily="34" charset="0"/>
              </a:rPr>
              <a:t>, 2017</a:t>
            </a:r>
            <a:endParaRPr lang="en-US" sz="2000" dirty="0">
              <a:solidFill>
                <a:srgbClr val="0000FF"/>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8008493" y="4114800"/>
            <a:ext cx="1199598" cy="2399195"/>
          </a:xfrm>
          <a:prstGeom prst="rect">
            <a:avLst/>
          </a:prstGeom>
        </p:spPr>
      </p:pic>
      <p:sp>
        <p:nvSpPr>
          <p:cNvPr id="3" name="Rectangle 2">
            <a:hlinkClick r:id="rId8"/>
          </p:cNvPr>
          <p:cNvSpPr/>
          <p:nvPr/>
        </p:nvSpPr>
        <p:spPr>
          <a:xfrm>
            <a:off x="812750" y="3806114"/>
            <a:ext cx="7129771" cy="308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128433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Studies</a:t>
            </a:r>
            <a:endParaRPr lang="en-US" dirty="0">
              <a:latin typeface="Arial Black"/>
              <a:cs typeface="Arial Black"/>
            </a:endParaRPr>
          </a:p>
        </p:txBody>
      </p:sp>
      <p:sp>
        <p:nvSpPr>
          <p:cNvPr id="5" name="Rectangle 4">
            <a:hlinkClick r:id="rId4"/>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hlinkClick r:id="rId5"/>
          </p:cNvPr>
          <p:cNvSpPr/>
          <p:nvPr/>
        </p:nvSpPr>
        <p:spPr>
          <a:xfrm>
            <a:off x="299529" y="2477386"/>
            <a:ext cx="4144880" cy="354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6"/>
          </p:cNvPr>
          <p:cNvSpPr txBox="1"/>
          <p:nvPr/>
        </p:nvSpPr>
        <p:spPr>
          <a:xfrm>
            <a:off x="469900" y="1818295"/>
            <a:ext cx="7969250" cy="120032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Hilton</a:t>
            </a:r>
            <a:r>
              <a:rPr lang="en-US" dirty="0" smtClean="0">
                <a:latin typeface="Arial" panose="020B0604020202020204" pitchFamily="34" charset="0"/>
                <a:cs typeface="Arial" panose="020B0604020202020204" pitchFamily="34" charset="0"/>
              </a:rPr>
              <a:t>, et. Al., </a:t>
            </a:r>
            <a:r>
              <a:rPr lang="en-US" dirty="0">
                <a:latin typeface="Arial" panose="020B0604020202020204" pitchFamily="34" charset="0"/>
                <a:cs typeface="Arial" panose="020B0604020202020204" pitchFamily="34" charset="0"/>
              </a:rPr>
              <a:t>2016</a:t>
            </a:r>
          </a:p>
          <a:p>
            <a:r>
              <a:rPr lang="en-US" dirty="0" smtClean="0">
                <a:solidFill>
                  <a:srgbClr val="0000FF"/>
                </a:solidFill>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Open educational resources and college textbook choices: a review of research on efficacy and perceptions.” </a:t>
            </a:r>
          </a:p>
          <a:p>
            <a:r>
              <a:rPr lang="en-US" dirty="0">
                <a:latin typeface="Arial" panose="020B0604020202020204" pitchFamily="34" charset="0"/>
                <a:cs typeface="Arial" panose="020B0604020202020204" pitchFamily="34" charset="0"/>
                <a:hlinkClick r:id="rId7"/>
              </a:rPr>
              <a:t> </a:t>
            </a:r>
            <a:r>
              <a:rPr lang="en-US" i="1" dirty="0">
                <a:latin typeface="Arial" panose="020B0604020202020204" pitchFamily="34" charset="0"/>
                <a:cs typeface="Arial" panose="020B0604020202020204" pitchFamily="34" charset="0"/>
                <a:hlinkClick r:id="rId7"/>
              </a:rPr>
              <a:t>Education Technology Research </a:t>
            </a:r>
            <a:r>
              <a:rPr lang="en-US" i="1" dirty="0" smtClean="0">
                <a:latin typeface="Arial" panose="020B0604020202020204" pitchFamily="34" charset="0"/>
                <a:cs typeface="Arial" panose="020B0604020202020204" pitchFamily="34" charset="0"/>
                <a:hlinkClick r:id="rId7"/>
              </a:rPr>
              <a:t>Development, </a:t>
            </a:r>
            <a:r>
              <a:rPr lang="en-US" dirty="0">
                <a:latin typeface="Arial" panose="020B0604020202020204" pitchFamily="34" charset="0"/>
                <a:cs typeface="Arial" panose="020B0604020202020204" pitchFamily="34" charset="0"/>
                <a:hlinkClick r:id="rId7"/>
              </a:rPr>
              <a:t>64(4) · February </a:t>
            </a:r>
            <a:r>
              <a:rPr lang="en-US" dirty="0" smtClean="0">
                <a:latin typeface="Arial" panose="020B0604020202020204" pitchFamily="34" charset="0"/>
                <a:cs typeface="Arial" panose="020B0604020202020204" pitchFamily="34" charset="0"/>
                <a:hlinkClick r:id="rId7"/>
              </a:rPr>
              <a:t>2016</a:t>
            </a:r>
            <a:endParaRPr lang="en-US" dirty="0">
              <a:solidFill>
                <a:srgbClr val="0000FF"/>
              </a:solidFill>
              <a:latin typeface="Arial" panose="020B0604020202020204" pitchFamily="34" charset="0"/>
              <a:cs typeface="Arial" panose="020B0604020202020204" pitchFamily="34" charset="0"/>
            </a:endParaRPr>
          </a:p>
        </p:txBody>
      </p:sp>
      <p:sp>
        <p:nvSpPr>
          <p:cNvPr id="9" name="TextBox 8"/>
          <p:cNvSpPr txBox="1"/>
          <p:nvPr/>
        </p:nvSpPr>
        <p:spPr>
          <a:xfrm>
            <a:off x="755650" y="3205605"/>
            <a:ext cx="7683500" cy="255454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 synthesis of] the </a:t>
            </a:r>
            <a:r>
              <a:rPr lang="en-US" sz="2000" dirty="0">
                <a:latin typeface="Arial" panose="020B0604020202020204" pitchFamily="34" charset="0"/>
                <a:cs typeface="Arial" panose="020B0604020202020204" pitchFamily="34" charset="0"/>
              </a:rPr>
              <a:t>results of 16 studies that examine </a:t>
            </a:r>
            <a:r>
              <a:rPr lang="en-US" sz="2000" dirty="0" smtClean="0">
                <a:latin typeface="Arial" panose="020B0604020202020204" pitchFamily="34" charset="0"/>
                <a:cs typeface="Arial" panose="020B0604020202020204" pitchFamily="34" charset="0"/>
              </a:rPr>
              <a:t>. . .  </a:t>
            </a:r>
            <a:r>
              <a:rPr lang="en-US" sz="2000" dirty="0">
                <a:latin typeface="Arial" panose="020B0604020202020204" pitchFamily="34" charset="0"/>
                <a:cs typeface="Arial" panose="020B0604020202020204" pitchFamily="34" charset="0"/>
              </a:rPr>
              <a:t>the influence of OER on student learning outcomes in higher education settings or </a:t>
            </a:r>
            <a:r>
              <a:rPr lang="en-US" sz="2000" dirty="0" smtClean="0">
                <a:latin typeface="Arial" panose="020B0604020202020204" pitchFamily="34" charset="0"/>
                <a:cs typeface="Arial" panose="020B0604020202020204" pitchFamily="34" charset="0"/>
              </a:rPr>
              <a:t>. . .  </a:t>
            </a:r>
            <a:r>
              <a:rPr lang="en-US" sz="2000" dirty="0">
                <a:latin typeface="Arial" panose="020B0604020202020204" pitchFamily="34" charset="0"/>
                <a:cs typeface="Arial" panose="020B0604020202020204" pitchFamily="34" charset="0"/>
              </a:rPr>
              <a:t>the perceptions of college students and instructors of </a:t>
            </a:r>
            <a:r>
              <a:rPr lang="en-US" sz="2000" dirty="0" smtClean="0">
                <a:latin typeface="Arial" panose="020B0604020202020204" pitchFamily="34" charset="0"/>
                <a:cs typeface="Arial" panose="020B0604020202020204" pitchFamily="34" charset="0"/>
              </a:rPr>
              <a:t>OER . . . indicate </a:t>
            </a:r>
            <a:r>
              <a:rPr lang="en-US" sz="2000" dirty="0">
                <a:latin typeface="Arial" panose="020B0604020202020204" pitchFamily="34" charset="0"/>
                <a:cs typeface="Arial" panose="020B0604020202020204" pitchFamily="34" charset="0"/>
              </a:rPr>
              <a:t>that </a:t>
            </a:r>
            <a:r>
              <a:rPr lang="en-US" sz="2000" b="1" dirty="0">
                <a:latin typeface="Arial" panose="020B0604020202020204" pitchFamily="34" charset="0"/>
                <a:cs typeface="Arial" panose="020B0604020202020204" pitchFamily="34" charset="0"/>
              </a:rPr>
              <a:t>students generally achieve the same learning outcomes when OER are utilized </a:t>
            </a:r>
            <a:r>
              <a:rPr lang="en-US" sz="2000" dirty="0">
                <a:latin typeface="Arial" panose="020B0604020202020204" pitchFamily="34" charset="0"/>
                <a:cs typeface="Arial" panose="020B0604020202020204" pitchFamily="34" charset="0"/>
              </a:rPr>
              <a:t>and </a:t>
            </a:r>
            <a:r>
              <a:rPr lang="en-US" sz="2000" dirty="0" smtClean="0">
                <a:latin typeface="Arial" panose="020B0604020202020204" pitchFamily="34" charset="0"/>
                <a:cs typeface="Arial" panose="020B0604020202020204" pitchFamily="34" charset="0"/>
              </a:rPr>
              <a:t>. . </a:t>
            </a:r>
            <a:r>
              <a:rPr lang="en-US" sz="2000" b="1" dirty="0" smtClean="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save significant amounts of money</a:t>
            </a:r>
            <a:r>
              <a:rPr lang="en-US" sz="2000" dirty="0">
                <a:latin typeface="Arial" panose="020B0604020202020204" pitchFamily="34" charset="0"/>
                <a:cs typeface="Arial" panose="020B0604020202020204" pitchFamily="34" charset="0"/>
              </a:rPr>
              <a:t>. Studies across a variety of settings indicate that </a:t>
            </a:r>
            <a:r>
              <a:rPr lang="en-US" sz="2000" b="1" dirty="0">
                <a:latin typeface="Arial" panose="020B0604020202020204" pitchFamily="34" charset="0"/>
                <a:cs typeface="Arial" panose="020B0604020202020204" pitchFamily="34" charset="0"/>
              </a:rPr>
              <a:t>both students and faculty are generally positive regarding OER.</a:t>
            </a:r>
            <a:endParaRPr lang="en-US"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984845"/>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Studies</a:t>
            </a:r>
            <a:endParaRPr lang="en-US" dirty="0">
              <a:latin typeface="Arial Black"/>
              <a:cs typeface="Arial Black"/>
            </a:endParaRP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40083" y="1565504"/>
            <a:ext cx="8544942" cy="1477328"/>
          </a:xfrm>
          <a:prstGeom prst="rect">
            <a:avLst/>
          </a:prstGeom>
          <a:noFill/>
        </p:spPr>
        <p:txBody>
          <a:bodyPr wrap="square" rtlCol="0">
            <a:spAutoFit/>
          </a:bodyPr>
          <a:lstStyle/>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Fischer, L. et. al. (2015)</a:t>
            </a:r>
            <a:br>
              <a:rPr lang="en-US" dirty="0" smtClean="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 multi-institutional study of the impact of open textbook adoption on the learning outcomes of post-secondary students"</a:t>
            </a:r>
            <a:r>
              <a:rPr lang="en-US" i="1" dirty="0">
                <a:latin typeface="Arial" panose="020B0604020202020204" pitchFamily="34" charset="0"/>
                <a:cs typeface="Arial" panose="020B0604020202020204" pitchFamily="34" charset="0"/>
              </a:rPr>
              <a:t/>
            </a:r>
            <a:br>
              <a:rPr lang="en-US" i="1" dirty="0">
                <a:latin typeface="Arial" panose="020B0604020202020204" pitchFamily="34" charset="0"/>
                <a:cs typeface="Arial" panose="020B0604020202020204" pitchFamily="34" charset="0"/>
              </a:rPr>
            </a:br>
            <a:r>
              <a:rPr lang="en-US" i="1" dirty="0">
                <a:solidFill>
                  <a:srgbClr val="0000FF"/>
                </a:solidFill>
                <a:latin typeface="Arial" panose="020B0604020202020204" pitchFamily="34" charset="0"/>
                <a:cs typeface="Arial" panose="020B0604020202020204" pitchFamily="34" charset="0"/>
                <a:hlinkClick r:id="rId4"/>
              </a:rPr>
              <a:t>Journal of Computing in Higher </a:t>
            </a:r>
            <a:r>
              <a:rPr lang="en-US" i="1" dirty="0" smtClean="0">
                <a:solidFill>
                  <a:srgbClr val="0000FF"/>
                </a:solidFill>
                <a:latin typeface="Arial" panose="020B0604020202020204" pitchFamily="34" charset="0"/>
                <a:cs typeface="Arial" panose="020B0604020202020204" pitchFamily="34" charset="0"/>
                <a:hlinkClick r:id="rId4"/>
              </a:rPr>
              <a:t>Education 27(3), 159-172</a:t>
            </a:r>
            <a:endParaRPr lang="en-US" dirty="0" smtClean="0">
              <a:solidFill>
                <a:srgbClr val="0000FF"/>
              </a:solidFill>
              <a:latin typeface="Arial" panose="020B0604020202020204" pitchFamily="34" charset="0"/>
              <a:cs typeface="Arial" panose="020B0604020202020204" pitchFamily="34" charset="0"/>
            </a:endParaRPr>
          </a:p>
        </p:txBody>
      </p:sp>
      <p:sp>
        <p:nvSpPr>
          <p:cNvPr id="3" name="TextBox 2"/>
          <p:cNvSpPr txBox="1"/>
          <p:nvPr/>
        </p:nvSpPr>
        <p:spPr>
          <a:xfrm>
            <a:off x="632200" y="3042832"/>
            <a:ext cx="7624417" cy="397031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Begins with a comprehensive review if literature citing the results of similar studies which </a:t>
            </a:r>
            <a:r>
              <a:rPr lang="en-US" dirty="0" smtClean="0">
                <a:latin typeface="Arial" panose="020B0604020202020204" pitchFamily="34" charset="0"/>
                <a:cs typeface="Arial" panose="020B0604020202020204" pitchFamily="34" charset="0"/>
              </a:rPr>
              <a:t>is </a:t>
            </a:r>
            <a:r>
              <a:rPr lang="en-US" dirty="0">
                <a:latin typeface="Arial" panose="020B0604020202020204" pitchFamily="34" charset="0"/>
                <a:cs typeface="Arial" panose="020B0604020202020204" pitchFamily="34" charset="0"/>
              </a:rPr>
              <a:t>itself worth the price of admission.</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en-US" dirty="0">
                <a:latin typeface="Arial" panose="020B0604020202020204" pitchFamily="34" charset="0"/>
                <a:cs typeface="Arial" panose="020B0604020202020204" pitchFamily="34" charset="0"/>
              </a:rPr>
              <a:t>1. Comparing students who [use / don't use] OER is there a difference in the number of students who complete a course?</a:t>
            </a:r>
          </a:p>
          <a:p>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Result</a:t>
            </a:r>
            <a:r>
              <a:rPr lang="en-US"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NO</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significant </a:t>
            </a:r>
            <a:r>
              <a:rPr lang="en-US" dirty="0" smtClean="0">
                <a:latin typeface="Arial" panose="020B0604020202020204" pitchFamily="34" charset="0"/>
                <a:cs typeface="Arial" panose="020B0604020202020204" pitchFamily="34" charset="0"/>
              </a:rPr>
              <a:t>difference</a:t>
            </a:r>
          </a:p>
          <a:p>
            <a:pPr marL="285750" indent="-285750">
              <a:buFont typeface="Courier New" panose="02070309020205020404" pitchFamily="49" charset="0"/>
              <a:buChar char="o"/>
            </a:pPr>
            <a:r>
              <a:rPr lang="en-US" dirty="0" smtClean="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Comparing students who [use / don't use] OER is there a difference in the number of students who pass a course with a C- or better grade</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NO</a:t>
            </a:r>
            <a:endParaRPr lang="en-US" b="1"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r>
              <a:rPr lang="en-US" dirty="0" smtClean="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Comparing students who [use / don't use] OER is there a difference in the course grade</a:t>
            </a:r>
            <a:r>
              <a:rPr lang="en-US"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NO</a:t>
            </a:r>
          </a:p>
          <a:p>
            <a:pPr marL="285750" indent="-285750">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285750" indent="-285750">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p:txBody>
      </p:sp>
      <p:sp>
        <p:nvSpPr>
          <p:cNvPr id="4" name="Rectangle 3">
            <a:hlinkClick r:id="rId5"/>
          </p:cNvPr>
          <p:cNvSpPr/>
          <p:nvPr/>
        </p:nvSpPr>
        <p:spPr>
          <a:xfrm>
            <a:off x="299529" y="2477386"/>
            <a:ext cx="4144880" cy="354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282984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132830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latin typeface="Arial Black"/>
                <a:cs typeface="Arial Black"/>
              </a:rPr>
              <a:t>Studies</a:t>
            </a:r>
            <a:endParaRPr lang="en-US" dirty="0">
              <a:latin typeface="Arial Black"/>
              <a:cs typeface="Arial Black"/>
            </a:endParaRPr>
          </a:p>
        </p:txBody>
      </p:sp>
      <p:sp>
        <p:nvSpPr>
          <p:cNvPr id="5" name="Rectangle 4">
            <a:hlinkClick r:id="rId3"/>
          </p:cNvPr>
          <p:cNvSpPr/>
          <p:nvPr/>
        </p:nvSpPr>
        <p:spPr>
          <a:xfrm>
            <a:off x="5467927" y="5920509"/>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hlinkClick r:id="rId4"/>
          </p:cNvPr>
          <p:cNvSpPr/>
          <p:nvPr/>
        </p:nvSpPr>
        <p:spPr>
          <a:xfrm>
            <a:off x="299529" y="2477386"/>
            <a:ext cx="4144880" cy="354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27827" y="3260908"/>
            <a:ext cx="8051800" cy="224676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Drawing on case studies of OER initiatives globally, the article discusses field-tested solutions to addressing those challenges </a:t>
            </a:r>
            <a:r>
              <a:rPr lang="en-US" sz="2000" dirty="0" smtClean="0">
                <a:latin typeface="Arial" panose="020B0604020202020204" pitchFamily="34" charset="0"/>
                <a:cs typeface="Arial" panose="020B0604020202020204" pitchFamily="34" charset="0"/>
              </a:rPr>
              <a:t>[and concludes with a] framework </a:t>
            </a:r>
            <a:r>
              <a:rPr lang="en-US" sz="2000" dirty="0">
                <a:latin typeface="Arial" panose="020B0604020202020204" pitchFamily="34" charset="0"/>
                <a:cs typeface="Arial" panose="020B0604020202020204" pitchFamily="34" charset="0"/>
              </a:rPr>
              <a:t>that highlights the importance of </a:t>
            </a:r>
            <a:r>
              <a:rPr lang="en-US" sz="2000" b="1" dirty="0">
                <a:latin typeface="Arial" panose="020B0604020202020204" pitchFamily="34" charset="0"/>
                <a:cs typeface="Arial" panose="020B0604020202020204" pitchFamily="34" charset="0"/>
              </a:rPr>
              <a:t>weighing the efficiencies afforded by a higher level of institutional control in OER implementation </a:t>
            </a:r>
            <a:r>
              <a:rPr lang="en-US" sz="2000" dirty="0">
                <a:latin typeface="Arial" panose="020B0604020202020204" pitchFamily="34" charset="0"/>
                <a:cs typeface="Arial" panose="020B0604020202020204" pitchFamily="34" charset="0"/>
              </a:rPr>
              <a:t>efforts, with the </a:t>
            </a:r>
            <a:r>
              <a:rPr lang="en-US" sz="2000" b="1" dirty="0">
                <a:latin typeface="Arial" panose="020B0604020202020204" pitchFamily="34" charset="0"/>
                <a:cs typeface="Arial" panose="020B0604020202020204" pitchFamily="34" charset="0"/>
              </a:rPr>
              <a:t>need for individual freedom on behalf of faculty to creatively use and adapt OER.</a:t>
            </a:r>
            <a:endParaRPr lang="en-US" sz="2000" b="1" i="1" dirty="0">
              <a:latin typeface="Arial" panose="020B0604020202020204" pitchFamily="34" charset="0"/>
              <a:cs typeface="Arial" panose="020B0604020202020204" pitchFamily="34" charset="0"/>
            </a:endParaRPr>
          </a:p>
        </p:txBody>
      </p:sp>
      <p:sp>
        <p:nvSpPr>
          <p:cNvPr id="9" name="TextBox 8"/>
          <p:cNvSpPr txBox="1"/>
          <p:nvPr/>
        </p:nvSpPr>
        <p:spPr>
          <a:xfrm>
            <a:off x="527827" y="1859308"/>
            <a:ext cx="8070073" cy="1200329"/>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Judith, K. et al., 2016</a:t>
            </a:r>
          </a:p>
          <a:p>
            <a:r>
              <a:rPr lang="en-US" b="1" dirty="0">
                <a:latin typeface="Arial" panose="020B0604020202020204" pitchFamily="34" charset="0"/>
                <a:cs typeface="Arial" panose="020B0604020202020204" pitchFamily="34" charset="0"/>
              </a:rPr>
              <a:t>“Assessing the potential for openness: A framework for examining course-level OER implementation in higher education”</a:t>
            </a:r>
            <a:r>
              <a:rPr lang="en-US" dirty="0">
                <a:solidFill>
                  <a:srgbClr val="0000FF"/>
                </a:solidFill>
                <a:latin typeface="Arial" panose="020B0604020202020204" pitchFamily="34" charset="0"/>
                <a:cs typeface="Arial" panose="020B0604020202020204" pitchFamily="34" charset="0"/>
              </a:rPr>
              <a:t> </a:t>
            </a:r>
          </a:p>
          <a:p>
            <a:r>
              <a:rPr lang="en-US" i="1" u="sng" dirty="0" smtClean="0">
                <a:solidFill>
                  <a:srgbClr val="0000FF"/>
                </a:solidFill>
                <a:latin typeface="Arial" panose="020B0604020202020204" pitchFamily="34" charset="0"/>
                <a:cs typeface="Arial" panose="020B0604020202020204" pitchFamily="34" charset="0"/>
                <a:hlinkClick r:id="rId5"/>
              </a:rPr>
              <a:t>Education </a:t>
            </a:r>
            <a:r>
              <a:rPr lang="en-US" i="1" u="sng" dirty="0">
                <a:solidFill>
                  <a:srgbClr val="0000FF"/>
                </a:solidFill>
                <a:latin typeface="Arial" panose="020B0604020202020204" pitchFamily="34" charset="0"/>
                <a:cs typeface="Arial" panose="020B0604020202020204" pitchFamily="34" charset="0"/>
                <a:hlinkClick r:id="rId5"/>
              </a:rPr>
              <a:t>P</a:t>
            </a:r>
            <a:r>
              <a:rPr lang="en-US" i="1" u="sng" dirty="0" smtClean="0">
                <a:solidFill>
                  <a:srgbClr val="0000FF"/>
                </a:solidFill>
                <a:latin typeface="Arial" panose="020B0604020202020204" pitchFamily="34" charset="0"/>
                <a:cs typeface="Arial" panose="020B0604020202020204" pitchFamily="34" charset="0"/>
                <a:hlinkClick r:id="rId5"/>
              </a:rPr>
              <a:t>olicy </a:t>
            </a:r>
            <a:r>
              <a:rPr lang="en-US" i="1" u="sng" dirty="0">
                <a:solidFill>
                  <a:srgbClr val="0000FF"/>
                </a:solidFill>
                <a:latin typeface="Arial" panose="020B0604020202020204" pitchFamily="34" charset="0"/>
                <a:cs typeface="Arial" panose="020B0604020202020204" pitchFamily="34" charset="0"/>
                <a:hlinkClick r:id="rId5"/>
              </a:rPr>
              <a:t>A</a:t>
            </a:r>
            <a:r>
              <a:rPr lang="en-US" i="1" u="sng" dirty="0" smtClean="0">
                <a:solidFill>
                  <a:srgbClr val="0000FF"/>
                </a:solidFill>
                <a:latin typeface="Arial" panose="020B0604020202020204" pitchFamily="34" charset="0"/>
                <a:cs typeface="Arial" panose="020B0604020202020204" pitchFamily="34" charset="0"/>
                <a:hlinkClick r:id="rId5"/>
              </a:rPr>
              <a:t>nalysis Archives</a:t>
            </a:r>
            <a:r>
              <a:rPr lang="en-US" u="sng" dirty="0" smtClean="0">
                <a:solidFill>
                  <a:srgbClr val="0000FF"/>
                </a:solidFill>
                <a:latin typeface="Arial" panose="020B0604020202020204" pitchFamily="34" charset="0"/>
                <a:cs typeface="Arial" panose="020B0604020202020204" pitchFamily="34" charset="0"/>
                <a:hlinkClick r:id="rId5"/>
              </a:rPr>
              <a:t>, March 2016 </a:t>
            </a:r>
            <a:endParaRPr lang="en-US" u="sng" dirty="0">
              <a:solidFill>
                <a:srgbClr val="0000FF"/>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5559563" y="5418206"/>
            <a:ext cx="2879587" cy="1439794"/>
          </a:xfrm>
          <a:prstGeom prst="rect">
            <a:avLst/>
          </a:prstGeom>
        </p:spPr>
      </p:pic>
    </p:spTree>
    <p:extLst>
      <p:ext uri="{BB962C8B-B14F-4D97-AF65-F5344CB8AC3E}">
        <p14:creationId xmlns:p14="http://schemas.microsoft.com/office/powerpoint/2010/main" val="1740200763"/>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0" y="719817"/>
            <a:ext cx="9144000" cy="7160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latin typeface="Arial Black"/>
              <a:cs typeface="Arial Black"/>
            </a:endParaRPr>
          </a:p>
        </p:txBody>
      </p:sp>
      <p:sp>
        <p:nvSpPr>
          <p:cNvPr id="5" name="Rectangle 4">
            <a:hlinkClick r:id="rId4"/>
          </p:cNvPr>
          <p:cNvSpPr/>
          <p:nvPr/>
        </p:nvSpPr>
        <p:spPr>
          <a:xfrm>
            <a:off x="5421668" y="5963380"/>
            <a:ext cx="2927928" cy="23608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hlinkClick r:id="rId5"/>
          </p:cNvPr>
          <p:cNvSpPr/>
          <p:nvPr/>
        </p:nvSpPr>
        <p:spPr>
          <a:xfrm>
            <a:off x="5467927" y="6156592"/>
            <a:ext cx="3325091" cy="24420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81250" y="635408"/>
            <a:ext cx="4381500" cy="1038225"/>
          </a:xfrm>
          <a:prstGeom prst="rect">
            <a:avLst/>
          </a:prstGeom>
        </p:spPr>
      </p:pic>
      <p:sp>
        <p:nvSpPr>
          <p:cNvPr id="9" name="TextBox 8">
            <a:hlinkClick r:id="rId7"/>
          </p:cNvPr>
          <p:cNvSpPr txBox="1"/>
          <p:nvPr/>
        </p:nvSpPr>
        <p:spPr>
          <a:xfrm>
            <a:off x="2841171" y="1967784"/>
            <a:ext cx="3461657" cy="400110"/>
          </a:xfrm>
          <a:prstGeom prst="rect">
            <a:avLst/>
          </a:prstGeom>
          <a:noFill/>
          <a:ln>
            <a:noFill/>
          </a:ln>
        </p:spPr>
        <p:txBody>
          <a:bodyPr wrap="square" rtlCol="0">
            <a:spAutoFit/>
          </a:bodyPr>
          <a:lstStyle/>
          <a:p>
            <a:r>
              <a:rPr lang="en-US" sz="2000" dirty="0">
                <a:solidFill>
                  <a:srgbClr val="0000FF"/>
                </a:solidFill>
                <a:latin typeface="Arial" panose="020B0604020202020204" pitchFamily="34" charset="0"/>
                <a:cs typeface="Arial" panose="020B0604020202020204" pitchFamily="34" charset="0"/>
              </a:rPr>
              <a:t>https://creativecommons.org/</a:t>
            </a:r>
          </a:p>
        </p:txBody>
      </p:sp>
      <p:sp>
        <p:nvSpPr>
          <p:cNvPr id="3" name="Rectangle 2">
            <a:hlinkClick r:id="rId7"/>
          </p:cNvPr>
          <p:cNvSpPr/>
          <p:nvPr/>
        </p:nvSpPr>
        <p:spPr>
          <a:xfrm>
            <a:off x="2841171" y="2043940"/>
            <a:ext cx="3461657" cy="323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1164265" y="2614609"/>
            <a:ext cx="6943060" cy="160043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Share, Collaborate, Remix, Reuse</a:t>
            </a:r>
          </a:p>
          <a:p>
            <a:r>
              <a:rPr lang="en-US" sz="2000" i="1" dirty="0" smtClean="0">
                <a:latin typeface="Arial" panose="020B0604020202020204" pitchFamily="34" charset="0"/>
                <a:cs typeface="Arial" panose="020B0604020202020204" pitchFamily="34" charset="0"/>
              </a:rPr>
              <a:t>“We’re </a:t>
            </a:r>
            <a:r>
              <a:rPr lang="en-US" sz="2000" i="1" dirty="0">
                <a:latin typeface="Arial" panose="020B0604020202020204" pitchFamily="34" charset="0"/>
                <a:cs typeface="Arial" panose="020B0604020202020204" pitchFamily="34" charset="0"/>
              </a:rPr>
              <a:t>changing the way people share around the world with our Global Community and 1.4 billion pieces of content under our simple, easy-to-use open </a:t>
            </a:r>
            <a:r>
              <a:rPr lang="en-US" sz="2000" i="1" dirty="0" smtClean="0">
                <a:latin typeface="Arial" panose="020B0604020202020204" pitchFamily="34" charset="0"/>
                <a:cs typeface="Arial" panose="020B0604020202020204" pitchFamily="34" charset="0"/>
              </a:rPr>
              <a:t>licenses.”</a:t>
            </a:r>
            <a:endParaRPr lang="en-US" sz="2000" i="1" dirty="0">
              <a:latin typeface="Arial" panose="020B0604020202020204" pitchFamily="34" charset="0"/>
              <a:cs typeface="Arial" panose="020B0604020202020204" pitchFamily="34" charset="0"/>
            </a:endParaRPr>
          </a:p>
          <a:p>
            <a:endParaRPr lang="en-US" dirty="0"/>
          </a:p>
        </p:txBody>
      </p:sp>
      <p:sp>
        <p:nvSpPr>
          <p:cNvPr id="7" name="TextBox 6"/>
          <p:cNvSpPr txBox="1"/>
          <p:nvPr/>
        </p:nvSpPr>
        <p:spPr>
          <a:xfrm>
            <a:off x="1036674" y="4173206"/>
            <a:ext cx="7070651" cy="190821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Creative Commons is the leading organization supporting the global movement for sharing and collaboration. We create, maintain, and promote the Creative Commons licenses — free, international, easy-to-use copyright licenses that are the standard for enabling sharing and remix.</a:t>
            </a:r>
          </a:p>
          <a:p>
            <a:endParaRPr lang="en-US" dirty="0"/>
          </a:p>
        </p:txBody>
      </p:sp>
    </p:spTree>
    <p:extLst>
      <p:ext uri="{BB962C8B-B14F-4D97-AF65-F5344CB8AC3E}">
        <p14:creationId xmlns:p14="http://schemas.microsoft.com/office/powerpoint/2010/main" val="563169156"/>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2704</TotalTime>
  <Words>1780</Words>
  <Application>Microsoft Office PowerPoint</Application>
  <PresentationFormat>On-screen Show (4:3)</PresentationFormat>
  <Paragraphs>172</Paragraphs>
  <Slides>25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Black</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William Paterson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 Robert</dc:creator>
  <cp:lastModifiedBy>Harris, Robert</cp:lastModifiedBy>
  <cp:revision>141</cp:revision>
  <dcterms:created xsi:type="dcterms:W3CDTF">2018-11-19T20:32:39Z</dcterms:created>
  <dcterms:modified xsi:type="dcterms:W3CDTF">2019-05-16T14:40:07Z</dcterms:modified>
</cp:coreProperties>
</file>