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82" r:id="rId7"/>
    <p:sldId id="283" r:id="rId8"/>
    <p:sldId id="264" r:id="rId9"/>
    <p:sldId id="269" r:id="rId10"/>
    <p:sldId id="265" r:id="rId11"/>
    <p:sldId id="270" r:id="rId12"/>
    <p:sldId id="276" r:id="rId13"/>
    <p:sldId id="277" r:id="rId14"/>
    <p:sldId id="286" r:id="rId15"/>
    <p:sldId id="278" r:id="rId16"/>
    <p:sldId id="279" r:id="rId17"/>
    <p:sldId id="280"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322"/>
    <a:srgbClr val="E97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0" autoAdjust="0"/>
    <p:restoredTop sz="72640" autoAdjust="0"/>
  </p:normalViewPr>
  <p:slideViewPr>
    <p:cSldViewPr>
      <p:cViewPr varScale="1">
        <p:scale>
          <a:sx n="66" d="100"/>
          <a:sy n="66" d="100"/>
        </p:scale>
        <p:origin x="98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02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dirty="0" smtClean="0"/>
              <a:t>Creative </a:t>
            </a:r>
            <a:r>
              <a:rPr dirty="0"/>
              <a:t>Commons helps you legally  share your knowledge and  creativity to build a more  equitable, accessible, and  innovative world. We unlock the  full potential of the internet to  drive a new era of development,  growth and productivity.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MIT, Yale</a:t>
            </a:r>
            <a:r>
              <a:rPr lang="en-US" sz="1600" baseline="0" dirty="0" smtClean="0">
                <a:latin typeface="Arial" panose="020B0604020202020204" pitchFamily="34" charset="0"/>
                <a:cs typeface="Arial" panose="020B0604020202020204" pitchFamily="34" charset="0"/>
              </a:rPr>
              <a:t> &amp; Stanford share their courses online.  Let’s just let that sink in . . .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VALE,</a:t>
            </a:r>
            <a:r>
              <a:rPr lang="en-US" sz="1600" baseline="0" dirty="0" smtClean="0">
                <a:latin typeface="Arial" panose="020B0604020202020204" pitchFamily="34" charset="0"/>
                <a:cs typeface="Arial" panose="020B0604020202020204" pitchFamily="34" charset="0"/>
              </a:rPr>
              <a:t> The Virtual Academic Library Environment of NJ is partnering with OTN. Over 150 librarians and instructional technologists – myself included, have received training in the many uses of OTN. Two candidates will be chosen to travel to Minnesota for training and will serve as statewide ambassadors.</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indent="0">
              <a:buFont typeface="Wingdings" panose="05000000000000000000" pitchFamily="2" charset="2"/>
              <a:buNone/>
            </a:pPr>
            <a:r>
              <a:rPr lang="en-US" sz="1600" dirty="0" smtClean="0">
                <a:latin typeface="Arial" panose="020B0604020202020204" pitchFamily="34" charset="0"/>
                <a:cs typeface="Arial" panose="020B0604020202020204" pitchFamily="34" charset="0"/>
              </a:rPr>
              <a:t>SOCIAL CAPITAL – why</a:t>
            </a:r>
            <a:r>
              <a:rPr lang="en-US" sz="1600" baseline="0" dirty="0" smtClean="0">
                <a:latin typeface="Arial" panose="020B0604020202020204" pitchFamily="34" charset="0"/>
                <a:cs typeface="Arial" panose="020B0604020202020204" pitchFamily="34" charset="0"/>
              </a:rPr>
              <a:t> do we have clubs? Why do we have departments?</a:t>
            </a:r>
            <a:endParaRPr lang="en-US"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 shared </a:t>
            </a:r>
            <a:r>
              <a:rPr lang="en-US" sz="1600" b="1" dirty="0" smtClean="0">
                <a:latin typeface="Arial" panose="020B0604020202020204" pitchFamily="34" charset="0"/>
                <a:cs typeface="Arial" panose="020B0604020202020204" pitchFamily="34" charset="0"/>
              </a:rPr>
              <a:t>understanding</a:t>
            </a:r>
            <a:r>
              <a:rPr lang="en-US" sz="1600" dirty="0" smtClean="0">
                <a:latin typeface="Arial" panose="020B0604020202020204" pitchFamily="34" charset="0"/>
                <a:cs typeface="Arial" panose="020B0604020202020204" pitchFamily="34" charset="0"/>
              </a:rPr>
              <a:t>,</a:t>
            </a: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shared </a:t>
            </a:r>
            <a:r>
              <a:rPr lang="en-US" sz="1600" b="1" dirty="0" smtClean="0">
                <a:latin typeface="Arial" panose="020B0604020202020204" pitchFamily="34" charset="0"/>
                <a:cs typeface="Arial" panose="020B0604020202020204" pitchFamily="34" charset="0"/>
              </a:rPr>
              <a:t>norms</a:t>
            </a:r>
            <a:r>
              <a:rPr lang="en-US" sz="1600" dirty="0" smtClean="0">
                <a:latin typeface="Arial" panose="020B0604020202020204" pitchFamily="34" charset="0"/>
                <a:cs typeface="Arial" panose="020B0604020202020204" pitchFamily="34" charset="0"/>
              </a:rPr>
              <a:t>, </a:t>
            </a: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 </a:t>
            </a:r>
            <a:r>
              <a:rPr lang="en-US" sz="1600" b="1" dirty="0" smtClean="0">
                <a:latin typeface="Arial" panose="020B0604020202020204" pitchFamily="34" charset="0"/>
                <a:cs typeface="Arial" panose="020B0604020202020204" pitchFamily="34" charset="0"/>
              </a:rPr>
              <a:t>shared sense </a:t>
            </a:r>
            <a:r>
              <a:rPr lang="en-US" sz="1600" dirty="0" smtClean="0">
                <a:latin typeface="Arial" panose="020B0604020202020204" pitchFamily="34" charset="0"/>
                <a:cs typeface="Arial" panose="020B0604020202020204" pitchFamily="34" charset="0"/>
              </a:rPr>
              <a:t>of</a:t>
            </a:r>
            <a:r>
              <a:rPr lang="en-US" sz="1600" b="1" dirty="0" smtClean="0">
                <a:latin typeface="Arial" panose="020B0604020202020204" pitchFamily="34" charset="0"/>
                <a:cs typeface="Arial" panose="020B0604020202020204" pitchFamily="34" charset="0"/>
              </a:rPr>
              <a:t> </a:t>
            </a:r>
            <a:r>
              <a:rPr lang="en-US" sz="1600" b="1" i="1" dirty="0" smtClean="0">
                <a:latin typeface="Arial" panose="020B0604020202020204" pitchFamily="34" charset="0"/>
                <a:cs typeface="Arial" panose="020B0604020202020204" pitchFamily="34" charset="0"/>
              </a:rPr>
              <a:t>identity</a:t>
            </a:r>
            <a:endParaRPr lang="en-US" sz="1600" i="1"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shared </a:t>
            </a:r>
            <a:r>
              <a:rPr lang="en-US" sz="1600" b="1" dirty="0" smtClean="0">
                <a:latin typeface="Arial" panose="020B0604020202020204" pitchFamily="34" charset="0"/>
                <a:cs typeface="Arial" panose="020B0604020202020204" pitchFamily="34" charset="0"/>
              </a:rPr>
              <a:t>values</a:t>
            </a:r>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trust</a:t>
            </a:r>
            <a:r>
              <a:rPr lang="en-US" sz="1600"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cooperation</a:t>
            </a:r>
            <a:r>
              <a:rPr lang="en-US" sz="1600" dirty="0" smtClean="0">
                <a:latin typeface="Arial" panose="020B0604020202020204" pitchFamily="34" charset="0"/>
                <a:cs typeface="Arial" panose="020B0604020202020204" pitchFamily="34" charset="0"/>
              </a:rPr>
              <a:t>, and </a:t>
            </a:r>
            <a:r>
              <a:rPr lang="en-US" sz="1600" b="1" dirty="0" smtClean="0">
                <a:latin typeface="Arial" panose="020B0604020202020204" pitchFamily="34" charset="0"/>
                <a:cs typeface="Arial" panose="020B0604020202020204" pitchFamily="34" charset="0"/>
              </a:rPr>
              <a:t>reciprocity</a:t>
            </a:r>
            <a:r>
              <a:rPr lang="en-US" sz="1600" dirty="0" smtClean="0">
                <a:latin typeface="Arial" panose="020B0604020202020204" pitchFamily="34" charset="0"/>
                <a:cs typeface="Arial" panose="020B0604020202020204" pitchFamily="34" charset="0"/>
              </a:rPr>
              <a:t>. </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The coleaders are Aaron</a:t>
            </a:r>
            <a:r>
              <a:rPr lang="en-US" sz="1600" baseline="0" dirty="0" smtClean="0">
                <a:latin typeface="Arial" panose="020B0604020202020204" pitchFamily="34" charset="0"/>
                <a:cs typeface="Arial" panose="020B0604020202020204" pitchFamily="34" charset="0"/>
              </a:rPr>
              <a:t> Flint from SNHU and myself</a:t>
            </a: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938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dirty="0" smtClean="0"/>
              <a:t>Ask </a:t>
            </a:r>
            <a:r>
              <a:rPr dirty="0"/>
              <a:t>victims how they plan a new course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Open </a:t>
            </a:r>
            <a:r>
              <a:rPr sz="1600" dirty="0">
                <a:latin typeface="Arial" panose="020B0604020202020204" pitchFamily="34" charset="0"/>
                <a:cs typeface="Arial" panose="020B0604020202020204" pitchFamily="34" charset="0"/>
              </a:rPr>
              <a:t>Educational Resources (OER)  are teaching, learning and  research materials in any  medium – digital or otherwise –  that reside in the public domain  or have been released under an  open license that permits no-cost  access, use, adaptation and  redistribution by others with no  or limited restrictions.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sz="1600" dirty="0" smtClean="0">
                <a:latin typeface="Arial" panose="020B0604020202020204" pitchFamily="34" charset="0"/>
                <a:cs typeface="Arial" panose="020B0604020202020204" pitchFamily="34" charset="0"/>
              </a:rPr>
              <a:t>OERs </a:t>
            </a:r>
            <a:r>
              <a:rPr sz="1600" dirty="0">
                <a:latin typeface="Arial" panose="020B0604020202020204" pitchFamily="34" charset="0"/>
                <a:cs typeface="Arial" panose="020B0604020202020204" pitchFamily="34" charset="0"/>
              </a:rPr>
              <a:t>help improve education across  the globe. They are important for  developing countries, where  many students may not be able  to afford textbooks, where  access to classrooms may be  limited, and where  teacher-training programs may  be lacking. They are also  important in wealthy  industrialized countries, where  they can offer significant cost  savings.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Students</a:t>
            </a:r>
            <a:r>
              <a:rPr lang="en-US" sz="1600" baseline="0" dirty="0" smtClean="0">
                <a:latin typeface="Arial" panose="020B0604020202020204" pitchFamily="34" charset="0"/>
                <a:cs typeface="Arial" panose="020B0604020202020204" pitchFamily="34" charset="0"/>
              </a:rPr>
              <a:t> are not buying textbooks and faculty SAY are willing to try to use OER</a:t>
            </a:r>
            <a:br>
              <a:rPr lang="en-US" sz="1600" baseline="0" dirty="0" smtClean="0">
                <a:latin typeface="Arial" panose="020B0604020202020204" pitchFamily="34" charset="0"/>
                <a:cs typeface="Arial" panose="020B0604020202020204" pitchFamily="34" charset="0"/>
              </a:rPr>
            </a:br>
            <a:r>
              <a:rPr lang="en-US" sz="1600" baseline="0" dirty="0" smtClean="0">
                <a:latin typeface="Arial" panose="020B0604020202020204" pitchFamily="34" charset="0"/>
                <a:cs typeface="Arial" panose="020B0604020202020204" pitchFamily="34" charset="0"/>
              </a:rPr>
              <a:t>BUT you can bring a horse to water but . . . no matter how willing there is an expense of time and effort to convert a class</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171450" indent="-171450">
              <a:buFont typeface="Wingdings" panose="05000000000000000000" pitchFamily="2" charset="2"/>
              <a:buChar char="Ø"/>
            </a:pPr>
            <a:r>
              <a:rPr lang="en-US" sz="1600" dirty="0" smtClean="0">
                <a:latin typeface="Arial"/>
                <a:cs typeface="Arial"/>
              </a:rPr>
              <a:t>Cost of college </a:t>
            </a:r>
            <a:r>
              <a:rPr lang="en-US" sz="1600" b="1" dirty="0" smtClean="0">
                <a:latin typeface="Arial"/>
                <a:cs typeface="Arial"/>
              </a:rPr>
              <a:t>textbooks increased 82% </a:t>
            </a:r>
            <a:r>
              <a:rPr lang="en-US" sz="1600" dirty="0" smtClean="0">
                <a:latin typeface="Arial"/>
                <a:cs typeface="Arial"/>
              </a:rPr>
              <a:t>between 2002 and 2012, x3 the</a:t>
            </a:r>
            <a:r>
              <a:rPr lang="en-US" sz="1600" baseline="0" dirty="0" smtClean="0">
                <a:latin typeface="Arial"/>
                <a:cs typeface="Arial"/>
              </a:rPr>
              <a:t> rate of inflation</a:t>
            </a:r>
          </a:p>
          <a:p>
            <a:pPr marL="171450" indent="-171450">
              <a:buFont typeface="Wingdings" panose="05000000000000000000" pitchFamily="2" charset="2"/>
              <a:buChar char="Ø"/>
            </a:pPr>
            <a:r>
              <a:rPr lang="en-US" sz="1600" baseline="0" dirty="0" smtClean="0">
                <a:latin typeface="Arial"/>
                <a:cs typeface="Arial"/>
              </a:rPr>
              <a:t>Two out of three undergrads skipped the text due to cost</a:t>
            </a:r>
          </a:p>
          <a:p>
            <a:pPr marL="171450" indent="-171450">
              <a:buFont typeface="Wingdings" panose="05000000000000000000" pitchFamily="2" charset="2"/>
              <a:buChar char="Ø"/>
            </a:pPr>
            <a:r>
              <a:rPr lang="en-US" sz="1600" baseline="0" dirty="0" smtClean="0">
                <a:latin typeface="Arial"/>
                <a:cs typeface="Arial"/>
              </a:rPr>
              <a:t> Story of the kid who plagiarized a </a:t>
            </a:r>
            <a:r>
              <a:rPr lang="en-US" sz="1600" baseline="0" dirty="0" err="1" smtClean="0">
                <a:latin typeface="Arial"/>
                <a:cs typeface="Arial"/>
              </a:rPr>
              <a:t>a</a:t>
            </a:r>
            <a:r>
              <a:rPr lang="en-US" sz="1600" baseline="0" dirty="0" smtClean="0">
                <a:latin typeface="Arial"/>
                <a:cs typeface="Arial"/>
              </a:rPr>
              <a:t> short answer question in an open book exam</a:t>
            </a:r>
          </a:p>
          <a:p>
            <a:endParaRPr dirty="0"/>
          </a:p>
        </p:txBody>
      </p:sp>
    </p:spTree>
    <p:extLst>
      <p:ext uri="{BB962C8B-B14F-4D97-AF65-F5344CB8AC3E}">
        <p14:creationId xmlns:p14="http://schemas.microsoft.com/office/powerpoint/2010/main" val="2099843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latin typeface="Arial" panose="020B0604020202020204" pitchFamily="34" charset="0"/>
                <a:cs typeface="Arial" panose="020B0604020202020204" pitchFamily="34" charset="0"/>
              </a:rPr>
              <a:t>The analogy here is t</a:t>
            </a:r>
            <a:r>
              <a:rPr lang="en-US" baseline="0" dirty="0" smtClean="0">
                <a:latin typeface="Arial" panose="020B0604020202020204" pitchFamily="34" charset="0"/>
                <a:cs typeface="Arial" panose="020B0604020202020204" pitchFamily="34" charset="0"/>
              </a:rPr>
              <a:t>o the prescription drug market but let’s compare it to the illegal drug market!</a:t>
            </a:r>
          </a:p>
          <a:p>
            <a:r>
              <a:rPr lang="en-US" baseline="0" dirty="0" smtClean="0">
                <a:latin typeface="Arial" panose="020B0604020202020204" pitchFamily="34" charset="0"/>
                <a:cs typeface="Arial" panose="020B0604020202020204" pitchFamily="34" charset="0"/>
              </a:rPr>
              <a:t>A drug addict will sell his mother for a fix, but a student will shrug and say “Let’s go to the pub!”</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409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Creative Commons</a:t>
            </a:r>
            <a:r>
              <a:rPr lang="en-US" sz="1600" baseline="0" dirty="0" smtClean="0">
                <a:latin typeface="Arial" panose="020B0604020202020204" pitchFamily="34" charset="0"/>
                <a:cs typeface="Arial" panose="020B0604020202020204" pitchFamily="34" charset="0"/>
              </a:rPr>
              <a:t> is important not only as a repository but it’s greatest contribution is philosophical: </a:t>
            </a:r>
            <a:r>
              <a:rPr lang="en-US" sz="1600" baseline="0" dirty="0" smtClean="0">
                <a:solidFill>
                  <a:schemeClr val="tx1"/>
                </a:solidFill>
                <a:latin typeface="Arial" panose="020B0604020202020204" pitchFamily="34" charset="0"/>
                <a:cs typeface="Arial" panose="020B0604020202020204" pitchFamily="34" charset="0"/>
              </a:rPr>
              <a:t>licensing</a:t>
            </a:r>
            <a:r>
              <a:rPr lang="en-US" sz="1600" baseline="0" dirty="0" smtClean="0">
                <a:latin typeface="Arial" panose="020B0604020202020204" pitchFamily="34" charset="0"/>
                <a:cs typeface="Arial" panose="020B0604020202020204" pitchFamily="34" charset="0"/>
              </a:rPr>
              <a:t>.</a:t>
            </a:r>
            <a:endParaRPr sz="1600" dirty="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600" dirty="0" smtClean="0">
                <a:latin typeface="Arial" panose="020B0604020202020204" pitchFamily="34" charset="0"/>
                <a:cs typeface="Arial" panose="020B0604020202020204" pitchFamily="34" charset="0"/>
              </a:rPr>
              <a:t>The five </a:t>
            </a:r>
            <a:r>
              <a:rPr lang="en-US" sz="1600" dirty="0" err="1" smtClean="0">
                <a:latin typeface="Arial" panose="020B0604020202020204" pitchFamily="34" charset="0"/>
                <a:cs typeface="Arial" panose="020B0604020202020204" pitchFamily="34" charset="0"/>
              </a:rPr>
              <a:t>Rs</a:t>
            </a:r>
            <a:r>
              <a:rPr lang="en-US" sz="1600" dirty="0" smtClean="0">
                <a:latin typeface="Arial" panose="020B0604020202020204" pitchFamily="34" charset="0"/>
                <a:cs typeface="Arial" panose="020B0604020202020204" pitchFamily="34" charset="0"/>
              </a:rPr>
              <a:t> are</a:t>
            </a:r>
            <a:r>
              <a:rPr lang="en-US" sz="1600" baseline="0" dirty="0" smtClean="0">
                <a:latin typeface="Arial" panose="020B0604020202020204" pitchFamily="34" charset="0"/>
                <a:cs typeface="Arial" panose="020B0604020202020204" pitchFamily="34" charset="0"/>
              </a:rPr>
              <a:t> all described through licensing.</a:t>
            </a:r>
            <a:endParaRPr sz="1600" dirty="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49615"/>
            <a:ext cx="9144000" cy="6508115"/>
          </a:xfrm>
          <a:custGeom>
            <a:avLst/>
            <a:gdLst/>
            <a:ahLst/>
            <a:cxnLst/>
            <a:rect l="l" t="t" r="r" b="b"/>
            <a:pathLst>
              <a:path w="9144000" h="6508115">
                <a:moveTo>
                  <a:pt x="0" y="6507498"/>
                </a:moveTo>
                <a:lnTo>
                  <a:pt x="9143994" y="6507498"/>
                </a:lnTo>
                <a:lnTo>
                  <a:pt x="9143994" y="0"/>
                </a:lnTo>
                <a:lnTo>
                  <a:pt x="0" y="0"/>
                </a:lnTo>
                <a:lnTo>
                  <a:pt x="0" y="6507498"/>
                </a:lnTo>
                <a:close/>
              </a:path>
            </a:pathLst>
          </a:custGeom>
          <a:solidFill>
            <a:srgbClr val="FEFEFE"/>
          </a:solidFill>
        </p:spPr>
        <p:txBody>
          <a:bodyPr wrap="square" lIns="0" tIns="0" rIns="0" bIns="0" rtlCol="0"/>
          <a:lstStyle/>
          <a:p>
            <a:endParaRPr/>
          </a:p>
        </p:txBody>
      </p:sp>
      <p:sp>
        <p:nvSpPr>
          <p:cNvPr id="17" name="bk object 17"/>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18" name="bk object 18"/>
          <p:cNvSpPr/>
          <p:nvPr/>
        </p:nvSpPr>
        <p:spPr>
          <a:xfrm>
            <a:off x="108609" y="81923"/>
            <a:ext cx="3441218" cy="184812"/>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49615"/>
            <a:ext cx="9144000" cy="6508115"/>
          </a:xfrm>
          <a:custGeom>
            <a:avLst/>
            <a:gdLst/>
            <a:ahLst/>
            <a:cxnLst/>
            <a:rect l="l" t="t" r="r" b="b"/>
            <a:pathLst>
              <a:path w="9144000" h="6508115">
                <a:moveTo>
                  <a:pt x="0" y="6507498"/>
                </a:moveTo>
                <a:lnTo>
                  <a:pt x="9143994" y="6507498"/>
                </a:lnTo>
                <a:lnTo>
                  <a:pt x="9143994" y="0"/>
                </a:lnTo>
                <a:lnTo>
                  <a:pt x="0" y="0"/>
                </a:lnTo>
                <a:lnTo>
                  <a:pt x="0" y="6507498"/>
                </a:lnTo>
                <a:close/>
              </a:path>
            </a:pathLst>
          </a:custGeom>
          <a:solidFill>
            <a:srgbClr val="FEFEFE"/>
          </a:solidFill>
        </p:spPr>
        <p:txBody>
          <a:bodyPr wrap="square" lIns="0" tIns="0" rIns="0" bIns="0" rtlCol="0"/>
          <a:lstStyle/>
          <a:p>
            <a:endParaRPr/>
          </a:p>
        </p:txBody>
      </p:sp>
      <p:sp>
        <p:nvSpPr>
          <p:cNvPr id="2" name="Holder 2"/>
          <p:cNvSpPr>
            <a:spLocks noGrp="1"/>
          </p:cNvSpPr>
          <p:nvPr>
            <p:ph type="title"/>
          </p:nvPr>
        </p:nvSpPr>
        <p:spPr>
          <a:xfrm>
            <a:off x="1676653" y="612680"/>
            <a:ext cx="5790692" cy="1300480"/>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a:xfrm>
            <a:off x="798054" y="2661374"/>
            <a:ext cx="7547891" cy="368427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hyperlink" Target="https://ocw.mit.edu/index.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oercommons.org/" TargetMode="External"/><Relationship Id="rId5" Type="http://schemas.openxmlformats.org/officeDocument/2006/relationships/hyperlink" Target="https://www.merlot.org/" TargetMode="External"/><Relationship Id="rId4" Type="http://schemas.openxmlformats.org/officeDocument/2006/relationships/hyperlink" Target="https://oyc.yale.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nercomp.org/cop-open-ed-resourc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hyperlink" Target="http://bit.ly/wpu-oer-resourc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bit.ly/wpu-oer-biblio" TargetMode="External"/><Relationship Id="rId5" Type="http://schemas.openxmlformats.org/officeDocument/2006/relationships/hyperlink" Target="https://www.wpunj.edu/irt/ctt/oer/" TargetMode="External"/><Relationship Id="rId4" Type="http://schemas.openxmlformats.org/officeDocument/2006/relationships/hyperlink" Target="mailto:harrisr@wpunj.edu"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harrisr@wpunj.edu" TargetMode="External"/><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19.png"/><Relationship Id="rId4" Type="http://schemas.openxmlformats.org/officeDocument/2006/relationships/image" Target="../media/image15.png"/><Relationship Id="rId9" Type="http://schemas.openxmlformats.org/officeDocument/2006/relationships/hyperlink" Target="https://www.wpunj.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harrisr@wpunj.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wpunj.edu/irt/ct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unesco.org/themes/building-knowledge-societies/o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en.unesco.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n.unesco.org/themes/building-knowledge-societies/o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unesco.org/themes/building-knowledge-societies/o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files.eric.ed.gov/fulltext/EJ1142913.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library.njit.edu/oat/oer-fast-fac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amesvkoch.com/uploads/Turning_the_Page_Lumina_Foundation_071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s://creativecommons.org/"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veyUVydBW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ourses.lumenlearning.com/pathways/chapter/reading-the-5rs-of-o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38533" y="2569271"/>
            <a:ext cx="515620" cy="353060"/>
          </a:xfrm>
          <a:custGeom>
            <a:avLst/>
            <a:gdLst/>
            <a:ahLst/>
            <a:cxnLst/>
            <a:rect l="l" t="t" r="r" b="b"/>
            <a:pathLst>
              <a:path w="515619" h="353060">
                <a:moveTo>
                  <a:pt x="117184" y="6668"/>
                </a:moveTo>
                <a:lnTo>
                  <a:pt x="0" y="6668"/>
                </a:lnTo>
                <a:lnTo>
                  <a:pt x="0" y="952"/>
                </a:lnTo>
                <a:lnTo>
                  <a:pt x="2858" y="0"/>
                </a:lnTo>
                <a:lnTo>
                  <a:pt x="7621" y="0"/>
                </a:lnTo>
                <a:lnTo>
                  <a:pt x="25351" y="297"/>
                </a:lnTo>
                <a:lnTo>
                  <a:pt x="41562" y="952"/>
                </a:lnTo>
                <a:lnTo>
                  <a:pt x="54379" y="1607"/>
                </a:lnTo>
                <a:lnTo>
                  <a:pt x="61926" y="1905"/>
                </a:lnTo>
                <a:lnTo>
                  <a:pt x="117184" y="1905"/>
                </a:lnTo>
                <a:lnTo>
                  <a:pt x="117184" y="6668"/>
                </a:lnTo>
                <a:close/>
              </a:path>
              <a:path w="515619" h="353060">
                <a:moveTo>
                  <a:pt x="117184" y="1905"/>
                </a:moveTo>
                <a:lnTo>
                  <a:pt x="61926" y="1905"/>
                </a:lnTo>
                <a:lnTo>
                  <a:pt x="78122" y="952"/>
                </a:lnTo>
                <a:lnTo>
                  <a:pt x="92205" y="297"/>
                </a:lnTo>
                <a:lnTo>
                  <a:pt x="108609" y="0"/>
                </a:lnTo>
                <a:lnTo>
                  <a:pt x="115278" y="0"/>
                </a:lnTo>
                <a:lnTo>
                  <a:pt x="117184" y="1905"/>
                </a:lnTo>
                <a:close/>
              </a:path>
              <a:path w="515619" h="353060">
                <a:moveTo>
                  <a:pt x="514467" y="6668"/>
                </a:moveTo>
                <a:lnTo>
                  <a:pt x="419196" y="6668"/>
                </a:lnTo>
                <a:lnTo>
                  <a:pt x="417290" y="5715"/>
                </a:lnTo>
                <a:lnTo>
                  <a:pt x="417290" y="952"/>
                </a:lnTo>
                <a:lnTo>
                  <a:pt x="420148" y="0"/>
                </a:lnTo>
                <a:lnTo>
                  <a:pt x="425865" y="0"/>
                </a:lnTo>
                <a:lnTo>
                  <a:pt x="442135" y="297"/>
                </a:lnTo>
                <a:lnTo>
                  <a:pt x="455994" y="952"/>
                </a:lnTo>
                <a:lnTo>
                  <a:pt x="466459" y="1607"/>
                </a:lnTo>
                <a:lnTo>
                  <a:pt x="472548" y="1905"/>
                </a:lnTo>
                <a:lnTo>
                  <a:pt x="515420" y="1905"/>
                </a:lnTo>
                <a:lnTo>
                  <a:pt x="515420" y="5715"/>
                </a:lnTo>
                <a:lnTo>
                  <a:pt x="514467" y="6668"/>
                </a:lnTo>
                <a:close/>
              </a:path>
              <a:path w="515619" h="353060">
                <a:moveTo>
                  <a:pt x="515420" y="1905"/>
                </a:moveTo>
                <a:lnTo>
                  <a:pt x="472548" y="1905"/>
                </a:lnTo>
                <a:lnTo>
                  <a:pt x="477550" y="1607"/>
                </a:lnTo>
                <a:lnTo>
                  <a:pt x="486839" y="952"/>
                </a:lnTo>
                <a:lnTo>
                  <a:pt x="498271" y="297"/>
                </a:lnTo>
                <a:lnTo>
                  <a:pt x="509704" y="0"/>
                </a:lnTo>
                <a:lnTo>
                  <a:pt x="513515" y="0"/>
                </a:lnTo>
                <a:lnTo>
                  <a:pt x="515420" y="952"/>
                </a:lnTo>
                <a:lnTo>
                  <a:pt x="515420" y="1905"/>
                </a:lnTo>
                <a:close/>
              </a:path>
              <a:path w="515619" h="353060">
                <a:moveTo>
                  <a:pt x="179765" y="283887"/>
                </a:moveTo>
                <a:lnTo>
                  <a:pt x="159103" y="283887"/>
                </a:lnTo>
                <a:lnTo>
                  <a:pt x="256281" y="22863"/>
                </a:lnTo>
                <a:lnTo>
                  <a:pt x="262950" y="4763"/>
                </a:lnTo>
                <a:lnTo>
                  <a:pt x="264855" y="1905"/>
                </a:lnTo>
                <a:lnTo>
                  <a:pt x="271524" y="1905"/>
                </a:lnTo>
                <a:lnTo>
                  <a:pt x="274400" y="7680"/>
                </a:lnTo>
                <a:lnTo>
                  <a:pt x="279146" y="23816"/>
                </a:lnTo>
                <a:lnTo>
                  <a:pt x="296967" y="74306"/>
                </a:lnTo>
                <a:lnTo>
                  <a:pt x="258186" y="74306"/>
                </a:lnTo>
                <a:lnTo>
                  <a:pt x="243613" y="113471"/>
                </a:lnTo>
                <a:lnTo>
                  <a:pt x="179765" y="283887"/>
                </a:lnTo>
                <a:close/>
              </a:path>
              <a:path w="515619" h="353060">
                <a:moveTo>
                  <a:pt x="147671" y="352477"/>
                </a:moveTo>
                <a:lnTo>
                  <a:pt x="131475" y="316277"/>
                </a:lnTo>
                <a:lnTo>
                  <a:pt x="50494" y="44774"/>
                </a:lnTo>
                <a:lnTo>
                  <a:pt x="45001" y="29889"/>
                </a:lnTo>
                <a:lnTo>
                  <a:pt x="39418" y="20005"/>
                </a:lnTo>
                <a:lnTo>
                  <a:pt x="32943" y="13694"/>
                </a:lnTo>
                <a:lnTo>
                  <a:pt x="24770" y="9526"/>
                </a:lnTo>
                <a:lnTo>
                  <a:pt x="19054" y="6668"/>
                </a:lnTo>
                <a:lnTo>
                  <a:pt x="100035" y="6668"/>
                </a:lnTo>
                <a:lnTo>
                  <a:pt x="94319" y="9526"/>
                </a:lnTo>
                <a:lnTo>
                  <a:pt x="91460" y="10479"/>
                </a:lnTo>
                <a:lnTo>
                  <a:pt x="88602" y="14289"/>
                </a:lnTo>
                <a:lnTo>
                  <a:pt x="88602" y="20005"/>
                </a:lnTo>
                <a:lnTo>
                  <a:pt x="89272" y="26569"/>
                </a:lnTo>
                <a:lnTo>
                  <a:pt x="105439" y="94547"/>
                </a:lnTo>
                <a:lnTo>
                  <a:pt x="119600" y="146158"/>
                </a:lnTo>
                <a:lnTo>
                  <a:pt x="135728" y="204033"/>
                </a:lnTo>
                <a:lnTo>
                  <a:pt x="158151" y="283887"/>
                </a:lnTo>
                <a:lnTo>
                  <a:pt x="179765" y="283887"/>
                </a:lnTo>
                <a:lnTo>
                  <a:pt x="162914" y="328661"/>
                </a:lnTo>
                <a:lnTo>
                  <a:pt x="158121" y="340420"/>
                </a:lnTo>
                <a:lnTo>
                  <a:pt x="154578" y="347714"/>
                </a:lnTo>
                <a:lnTo>
                  <a:pt x="151392" y="351435"/>
                </a:lnTo>
                <a:lnTo>
                  <a:pt x="147671" y="352477"/>
                </a:lnTo>
                <a:close/>
              </a:path>
              <a:path w="515619" h="353060">
                <a:moveTo>
                  <a:pt x="392331" y="282934"/>
                </a:moveTo>
                <a:lnTo>
                  <a:pt x="372512" y="282934"/>
                </a:lnTo>
                <a:lnTo>
                  <a:pt x="383046" y="248235"/>
                </a:lnTo>
                <a:lnTo>
                  <a:pt x="398015" y="199681"/>
                </a:lnTo>
                <a:lnTo>
                  <a:pt x="414767" y="145136"/>
                </a:lnTo>
                <a:lnTo>
                  <a:pt x="430651" y="92467"/>
                </a:lnTo>
                <a:lnTo>
                  <a:pt x="443014" y="49537"/>
                </a:lnTo>
                <a:lnTo>
                  <a:pt x="447777" y="20005"/>
                </a:lnTo>
                <a:lnTo>
                  <a:pt x="446705" y="14706"/>
                </a:lnTo>
                <a:lnTo>
                  <a:pt x="442775" y="10479"/>
                </a:lnTo>
                <a:lnTo>
                  <a:pt x="434915" y="7680"/>
                </a:lnTo>
                <a:lnTo>
                  <a:pt x="422054" y="6668"/>
                </a:lnTo>
                <a:lnTo>
                  <a:pt x="501129" y="6668"/>
                </a:lnTo>
                <a:lnTo>
                  <a:pt x="472250" y="40725"/>
                </a:lnTo>
                <a:lnTo>
                  <a:pt x="451215" y="102039"/>
                </a:lnTo>
                <a:lnTo>
                  <a:pt x="432938" y="158268"/>
                </a:lnTo>
                <a:lnTo>
                  <a:pt x="413609" y="218063"/>
                </a:lnTo>
                <a:lnTo>
                  <a:pt x="395789" y="272691"/>
                </a:lnTo>
                <a:lnTo>
                  <a:pt x="392331" y="282934"/>
                </a:lnTo>
                <a:close/>
              </a:path>
              <a:path w="515619" h="353060">
                <a:moveTo>
                  <a:pt x="362985" y="352477"/>
                </a:moveTo>
                <a:lnTo>
                  <a:pt x="259139" y="74306"/>
                </a:lnTo>
                <a:lnTo>
                  <a:pt x="296967" y="74306"/>
                </a:lnTo>
                <a:lnTo>
                  <a:pt x="370607" y="282934"/>
                </a:lnTo>
                <a:lnTo>
                  <a:pt x="392331" y="282934"/>
                </a:lnTo>
                <a:lnTo>
                  <a:pt x="382040" y="313419"/>
                </a:lnTo>
                <a:lnTo>
                  <a:pt x="374507" y="333990"/>
                </a:lnTo>
                <a:lnTo>
                  <a:pt x="369654" y="345809"/>
                </a:lnTo>
                <a:lnTo>
                  <a:pt x="366230" y="351197"/>
                </a:lnTo>
                <a:lnTo>
                  <a:pt x="362985" y="352477"/>
                </a:lnTo>
                <a:close/>
              </a:path>
            </a:pathLst>
          </a:custGeom>
          <a:solidFill>
            <a:srgbClr val="201E20"/>
          </a:solidFill>
        </p:spPr>
        <p:txBody>
          <a:bodyPr wrap="square" lIns="0" tIns="0" rIns="0" bIns="0" rtlCol="0"/>
          <a:lstStyle/>
          <a:p>
            <a:endParaRPr/>
          </a:p>
        </p:txBody>
      </p:sp>
      <p:sp>
        <p:nvSpPr>
          <p:cNvPr id="3" name="object 3"/>
          <p:cNvSpPr/>
          <p:nvPr/>
        </p:nvSpPr>
        <p:spPr>
          <a:xfrm>
            <a:off x="1753001"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59" y="9987"/>
                </a:lnTo>
                <a:lnTo>
                  <a:pt x="68833" y="14408"/>
                </a:lnTo>
                <a:lnTo>
                  <a:pt x="66094" y="21151"/>
                </a:lnTo>
                <a:lnTo>
                  <a:pt x="64784" y="30484"/>
                </a:lnTo>
                <a:lnTo>
                  <a:pt x="64814" y="217485"/>
                </a:lnTo>
                <a:lnTo>
                  <a:pt x="65588" y="262586"/>
                </a:lnTo>
                <a:lnTo>
                  <a:pt x="81933" y="301034"/>
                </a:lnTo>
                <a:lnTo>
                  <a:pt x="87650"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4" name="object 4"/>
          <p:cNvSpPr/>
          <p:nvPr/>
        </p:nvSpPr>
        <p:spPr>
          <a:xfrm>
            <a:off x="1894004" y="2607377"/>
            <a:ext cx="193675" cy="309880"/>
          </a:xfrm>
          <a:custGeom>
            <a:avLst/>
            <a:gdLst/>
            <a:ahLst/>
            <a:cxnLst/>
            <a:rect l="l" t="t" r="r" b="b"/>
            <a:pathLst>
              <a:path w="193675" h="309880">
                <a:moveTo>
                  <a:pt x="101940" y="5715"/>
                </a:moveTo>
                <a:lnTo>
                  <a:pt x="1905" y="5715"/>
                </a:lnTo>
                <a:lnTo>
                  <a:pt x="0" y="4763"/>
                </a:lnTo>
                <a:lnTo>
                  <a:pt x="0" y="952"/>
                </a:lnTo>
                <a:lnTo>
                  <a:pt x="1905" y="0"/>
                </a:lnTo>
                <a:lnTo>
                  <a:pt x="6669" y="0"/>
                </a:lnTo>
                <a:lnTo>
                  <a:pt x="21183" y="297"/>
                </a:lnTo>
                <a:lnTo>
                  <a:pt x="35607" y="952"/>
                </a:lnTo>
                <a:lnTo>
                  <a:pt x="52399" y="1905"/>
                </a:lnTo>
                <a:lnTo>
                  <a:pt x="102893" y="1905"/>
                </a:lnTo>
                <a:lnTo>
                  <a:pt x="102893" y="4763"/>
                </a:lnTo>
                <a:lnTo>
                  <a:pt x="101940" y="5715"/>
                </a:lnTo>
                <a:close/>
              </a:path>
              <a:path w="193675" h="309880">
                <a:moveTo>
                  <a:pt x="102893" y="1905"/>
                </a:moveTo>
                <a:lnTo>
                  <a:pt x="52399" y="1905"/>
                </a:lnTo>
                <a:lnTo>
                  <a:pt x="85357" y="297"/>
                </a:lnTo>
                <a:lnTo>
                  <a:pt x="97177" y="0"/>
                </a:lnTo>
                <a:lnTo>
                  <a:pt x="100988" y="0"/>
                </a:lnTo>
                <a:lnTo>
                  <a:pt x="102893" y="952"/>
                </a:lnTo>
                <a:lnTo>
                  <a:pt x="102893" y="1905"/>
                </a:lnTo>
                <a:close/>
              </a:path>
              <a:path w="193675" h="309880">
                <a:moveTo>
                  <a:pt x="43825" y="307703"/>
                </a:moveTo>
                <a:lnTo>
                  <a:pt x="6669" y="307703"/>
                </a:lnTo>
                <a:lnTo>
                  <a:pt x="6669" y="303892"/>
                </a:lnTo>
                <a:lnTo>
                  <a:pt x="7621" y="301987"/>
                </a:lnTo>
                <a:lnTo>
                  <a:pt x="18101" y="301987"/>
                </a:lnTo>
                <a:lnTo>
                  <a:pt x="21912" y="301034"/>
                </a:lnTo>
                <a:lnTo>
                  <a:pt x="34446" y="262586"/>
                </a:lnTo>
                <a:lnTo>
                  <a:pt x="35220" y="217485"/>
                </a:lnTo>
                <a:lnTo>
                  <a:pt x="35250" y="30484"/>
                </a:lnTo>
                <a:lnTo>
                  <a:pt x="33895" y="21285"/>
                </a:lnTo>
                <a:lnTo>
                  <a:pt x="30844" y="14765"/>
                </a:lnTo>
                <a:lnTo>
                  <a:pt x="25470" y="10389"/>
                </a:lnTo>
                <a:lnTo>
                  <a:pt x="14290" y="6668"/>
                </a:lnTo>
                <a:lnTo>
                  <a:pt x="7621" y="5715"/>
                </a:lnTo>
                <a:lnTo>
                  <a:pt x="97177" y="5715"/>
                </a:lnTo>
                <a:lnTo>
                  <a:pt x="69950" y="40963"/>
                </a:lnTo>
                <a:lnTo>
                  <a:pt x="69548" y="190528"/>
                </a:lnTo>
                <a:lnTo>
                  <a:pt x="69965" y="229363"/>
                </a:lnTo>
                <a:lnTo>
                  <a:pt x="74371" y="274524"/>
                </a:lnTo>
                <a:lnTo>
                  <a:pt x="127664" y="293413"/>
                </a:lnTo>
                <a:lnTo>
                  <a:pt x="188632" y="293413"/>
                </a:lnTo>
                <a:lnTo>
                  <a:pt x="187685" y="298177"/>
                </a:lnTo>
                <a:lnTo>
                  <a:pt x="185541" y="303982"/>
                </a:lnTo>
                <a:lnTo>
                  <a:pt x="182702" y="306750"/>
                </a:lnTo>
                <a:lnTo>
                  <a:pt x="51446" y="306750"/>
                </a:lnTo>
                <a:lnTo>
                  <a:pt x="43825" y="307703"/>
                </a:lnTo>
                <a:close/>
              </a:path>
              <a:path w="193675" h="309880">
                <a:moveTo>
                  <a:pt x="188632" y="293413"/>
                </a:moveTo>
                <a:lnTo>
                  <a:pt x="127664" y="293413"/>
                </a:lnTo>
                <a:lnTo>
                  <a:pt x="143309" y="293220"/>
                </a:lnTo>
                <a:lnTo>
                  <a:pt x="157079" y="291865"/>
                </a:lnTo>
                <a:lnTo>
                  <a:pt x="186315" y="263212"/>
                </a:lnTo>
                <a:lnTo>
                  <a:pt x="187685" y="257213"/>
                </a:lnTo>
                <a:lnTo>
                  <a:pt x="187685" y="253402"/>
                </a:lnTo>
                <a:lnTo>
                  <a:pt x="188638" y="251497"/>
                </a:lnTo>
                <a:lnTo>
                  <a:pt x="193401" y="251497"/>
                </a:lnTo>
                <a:lnTo>
                  <a:pt x="193401" y="257213"/>
                </a:lnTo>
                <a:lnTo>
                  <a:pt x="192910" y="264015"/>
                </a:lnTo>
                <a:lnTo>
                  <a:pt x="191560" y="275566"/>
                </a:lnTo>
                <a:lnTo>
                  <a:pt x="189784" y="287623"/>
                </a:lnTo>
                <a:lnTo>
                  <a:pt x="188632" y="293413"/>
                </a:lnTo>
                <a:close/>
              </a:path>
              <a:path w="193675" h="309880">
                <a:moveTo>
                  <a:pt x="161962" y="309608"/>
                </a:moveTo>
                <a:lnTo>
                  <a:pt x="123272" y="309162"/>
                </a:lnTo>
                <a:lnTo>
                  <a:pt x="71260" y="307197"/>
                </a:lnTo>
                <a:lnTo>
                  <a:pt x="52399" y="306750"/>
                </a:lnTo>
                <a:lnTo>
                  <a:pt x="182702" y="306750"/>
                </a:lnTo>
                <a:lnTo>
                  <a:pt x="181969" y="307465"/>
                </a:lnTo>
                <a:lnTo>
                  <a:pt x="174823" y="309162"/>
                </a:lnTo>
                <a:lnTo>
                  <a:pt x="161962" y="309608"/>
                </a:lnTo>
                <a:close/>
              </a:path>
            </a:pathLst>
          </a:custGeom>
          <a:solidFill>
            <a:srgbClr val="201E20"/>
          </a:solidFill>
        </p:spPr>
        <p:txBody>
          <a:bodyPr wrap="square" lIns="0" tIns="0" rIns="0" bIns="0" rtlCol="0"/>
          <a:lstStyle/>
          <a:p>
            <a:endParaRPr/>
          </a:p>
        </p:txBody>
      </p:sp>
      <p:sp>
        <p:nvSpPr>
          <p:cNvPr id="5" name="object 5"/>
          <p:cNvSpPr/>
          <p:nvPr/>
        </p:nvSpPr>
        <p:spPr>
          <a:xfrm>
            <a:off x="2102649" y="2607377"/>
            <a:ext cx="193675" cy="309880"/>
          </a:xfrm>
          <a:custGeom>
            <a:avLst/>
            <a:gdLst/>
            <a:ahLst/>
            <a:cxnLst/>
            <a:rect l="l" t="t" r="r" b="b"/>
            <a:pathLst>
              <a:path w="193675" h="309880">
                <a:moveTo>
                  <a:pt x="100988" y="5715"/>
                </a:moveTo>
                <a:lnTo>
                  <a:pt x="1905" y="5715"/>
                </a:lnTo>
                <a:lnTo>
                  <a:pt x="0" y="4763"/>
                </a:lnTo>
                <a:lnTo>
                  <a:pt x="0" y="952"/>
                </a:lnTo>
                <a:lnTo>
                  <a:pt x="1905" y="0"/>
                </a:lnTo>
                <a:lnTo>
                  <a:pt x="6669" y="0"/>
                </a:lnTo>
                <a:lnTo>
                  <a:pt x="21183" y="297"/>
                </a:lnTo>
                <a:lnTo>
                  <a:pt x="35607" y="952"/>
                </a:lnTo>
                <a:lnTo>
                  <a:pt x="52399" y="1905"/>
                </a:lnTo>
                <a:lnTo>
                  <a:pt x="102893" y="1905"/>
                </a:lnTo>
                <a:lnTo>
                  <a:pt x="102893" y="4763"/>
                </a:lnTo>
                <a:lnTo>
                  <a:pt x="100988" y="5715"/>
                </a:lnTo>
                <a:close/>
              </a:path>
              <a:path w="193675" h="309880">
                <a:moveTo>
                  <a:pt x="102893" y="1905"/>
                </a:moveTo>
                <a:lnTo>
                  <a:pt x="52399" y="1905"/>
                </a:lnTo>
                <a:lnTo>
                  <a:pt x="84419" y="297"/>
                </a:lnTo>
                <a:lnTo>
                  <a:pt x="96224" y="0"/>
                </a:lnTo>
                <a:lnTo>
                  <a:pt x="100988" y="0"/>
                </a:lnTo>
                <a:lnTo>
                  <a:pt x="102893" y="952"/>
                </a:lnTo>
                <a:lnTo>
                  <a:pt x="102893" y="1905"/>
                </a:lnTo>
                <a:close/>
              </a:path>
              <a:path w="193675" h="309880">
                <a:moveTo>
                  <a:pt x="43825" y="307703"/>
                </a:moveTo>
                <a:lnTo>
                  <a:pt x="5716" y="307703"/>
                </a:lnTo>
                <a:lnTo>
                  <a:pt x="5716" y="303892"/>
                </a:lnTo>
                <a:lnTo>
                  <a:pt x="6669" y="301987"/>
                </a:lnTo>
                <a:lnTo>
                  <a:pt x="18101" y="301987"/>
                </a:lnTo>
                <a:lnTo>
                  <a:pt x="21912" y="301034"/>
                </a:lnTo>
                <a:lnTo>
                  <a:pt x="34446" y="262586"/>
                </a:lnTo>
                <a:lnTo>
                  <a:pt x="35131" y="55729"/>
                </a:lnTo>
                <a:lnTo>
                  <a:pt x="34848" y="40963"/>
                </a:lnTo>
                <a:lnTo>
                  <a:pt x="14290" y="6668"/>
                </a:lnTo>
                <a:lnTo>
                  <a:pt x="6669" y="5715"/>
                </a:lnTo>
                <a:lnTo>
                  <a:pt x="97177" y="5715"/>
                </a:lnTo>
                <a:lnTo>
                  <a:pt x="69950" y="40963"/>
                </a:lnTo>
                <a:lnTo>
                  <a:pt x="69548" y="190528"/>
                </a:lnTo>
                <a:lnTo>
                  <a:pt x="69950" y="229363"/>
                </a:lnTo>
                <a:lnTo>
                  <a:pt x="73969" y="274524"/>
                </a:lnTo>
                <a:lnTo>
                  <a:pt x="127664" y="293413"/>
                </a:lnTo>
                <a:lnTo>
                  <a:pt x="188632" y="293413"/>
                </a:lnTo>
                <a:lnTo>
                  <a:pt x="187685" y="298177"/>
                </a:lnTo>
                <a:lnTo>
                  <a:pt x="185407" y="303982"/>
                </a:lnTo>
                <a:lnTo>
                  <a:pt x="182390" y="306750"/>
                </a:lnTo>
                <a:lnTo>
                  <a:pt x="50494" y="306750"/>
                </a:lnTo>
                <a:lnTo>
                  <a:pt x="43825" y="307703"/>
                </a:lnTo>
                <a:close/>
              </a:path>
              <a:path w="193675" h="309880">
                <a:moveTo>
                  <a:pt x="188632" y="293413"/>
                </a:moveTo>
                <a:lnTo>
                  <a:pt x="127664" y="293413"/>
                </a:lnTo>
                <a:lnTo>
                  <a:pt x="142758" y="293220"/>
                </a:lnTo>
                <a:lnTo>
                  <a:pt x="156245" y="291865"/>
                </a:lnTo>
                <a:lnTo>
                  <a:pt x="185899" y="263212"/>
                </a:lnTo>
                <a:lnTo>
                  <a:pt x="187685" y="257213"/>
                </a:lnTo>
                <a:lnTo>
                  <a:pt x="187685" y="253402"/>
                </a:lnTo>
                <a:lnTo>
                  <a:pt x="188638" y="251497"/>
                </a:lnTo>
                <a:lnTo>
                  <a:pt x="193401" y="251497"/>
                </a:lnTo>
                <a:lnTo>
                  <a:pt x="193401" y="257213"/>
                </a:lnTo>
                <a:lnTo>
                  <a:pt x="192910" y="264015"/>
                </a:lnTo>
                <a:lnTo>
                  <a:pt x="191560" y="275566"/>
                </a:lnTo>
                <a:lnTo>
                  <a:pt x="189784" y="287623"/>
                </a:lnTo>
                <a:lnTo>
                  <a:pt x="188632" y="293413"/>
                </a:lnTo>
                <a:close/>
              </a:path>
              <a:path w="193675" h="309880">
                <a:moveTo>
                  <a:pt x="161962" y="309608"/>
                </a:moveTo>
                <a:lnTo>
                  <a:pt x="123272" y="309162"/>
                </a:lnTo>
                <a:lnTo>
                  <a:pt x="71260" y="307197"/>
                </a:lnTo>
                <a:lnTo>
                  <a:pt x="52399" y="306750"/>
                </a:lnTo>
                <a:lnTo>
                  <a:pt x="182390" y="306750"/>
                </a:lnTo>
                <a:lnTo>
                  <a:pt x="181611" y="307465"/>
                </a:lnTo>
                <a:lnTo>
                  <a:pt x="174421" y="309162"/>
                </a:lnTo>
                <a:lnTo>
                  <a:pt x="161962" y="309608"/>
                </a:lnTo>
                <a:close/>
              </a:path>
            </a:pathLst>
          </a:custGeom>
          <a:solidFill>
            <a:srgbClr val="201E20"/>
          </a:solidFill>
        </p:spPr>
        <p:txBody>
          <a:bodyPr wrap="square" lIns="0" tIns="0" rIns="0" bIns="0" rtlCol="0"/>
          <a:lstStyle/>
          <a:p>
            <a:endParaRPr/>
          </a:p>
        </p:txBody>
      </p:sp>
      <p:sp>
        <p:nvSpPr>
          <p:cNvPr id="6" name="object 6"/>
          <p:cNvSpPr/>
          <p:nvPr/>
        </p:nvSpPr>
        <p:spPr>
          <a:xfrm>
            <a:off x="2316058"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8602"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5744" y="6668"/>
                </a:lnTo>
                <a:lnTo>
                  <a:pt x="80028" y="7621"/>
                </a:lnTo>
                <a:lnTo>
                  <a:pt x="73374" y="9987"/>
                </a:lnTo>
                <a:lnTo>
                  <a:pt x="64903" y="55729"/>
                </a:lnTo>
                <a:lnTo>
                  <a:pt x="64814" y="217485"/>
                </a:lnTo>
                <a:lnTo>
                  <a:pt x="65023" y="242090"/>
                </a:lnTo>
                <a:lnTo>
                  <a:pt x="67881" y="286700"/>
                </a:lnTo>
                <a:lnTo>
                  <a:pt x="82886" y="301034"/>
                </a:lnTo>
                <a:lnTo>
                  <a:pt x="88602"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7" name="object 7"/>
          <p:cNvSpPr/>
          <p:nvPr/>
        </p:nvSpPr>
        <p:spPr>
          <a:xfrm>
            <a:off x="2409424" y="2601661"/>
            <a:ext cx="311150" cy="313690"/>
          </a:xfrm>
          <a:custGeom>
            <a:avLst/>
            <a:gdLst/>
            <a:ahLst/>
            <a:cxnLst/>
            <a:rect l="l" t="t" r="r" b="b"/>
            <a:pathLst>
              <a:path w="311150" h="313689">
                <a:moveTo>
                  <a:pt x="76217" y="307703"/>
                </a:moveTo>
                <a:lnTo>
                  <a:pt x="15243" y="307703"/>
                </a:lnTo>
                <a:lnTo>
                  <a:pt x="27569" y="303342"/>
                </a:lnTo>
                <a:lnTo>
                  <a:pt x="36679" y="294961"/>
                </a:lnTo>
                <a:lnTo>
                  <a:pt x="43646" y="283187"/>
                </a:lnTo>
                <a:lnTo>
                  <a:pt x="49541" y="268645"/>
                </a:lnTo>
                <a:lnTo>
                  <a:pt x="141955" y="16194"/>
                </a:lnTo>
                <a:lnTo>
                  <a:pt x="146718" y="2857"/>
                </a:lnTo>
                <a:lnTo>
                  <a:pt x="148624" y="0"/>
                </a:lnTo>
                <a:lnTo>
                  <a:pt x="153387" y="0"/>
                </a:lnTo>
                <a:lnTo>
                  <a:pt x="155293" y="2857"/>
                </a:lnTo>
                <a:lnTo>
                  <a:pt x="160056" y="15242"/>
                </a:lnTo>
                <a:lnTo>
                  <a:pt x="169690" y="40613"/>
                </a:lnTo>
                <a:lnTo>
                  <a:pt x="177114" y="60016"/>
                </a:lnTo>
                <a:lnTo>
                  <a:pt x="142907" y="60016"/>
                </a:lnTo>
                <a:lnTo>
                  <a:pt x="141002" y="66684"/>
                </a:lnTo>
                <a:lnTo>
                  <a:pt x="105751" y="176238"/>
                </a:lnTo>
                <a:lnTo>
                  <a:pt x="104799" y="178144"/>
                </a:lnTo>
                <a:lnTo>
                  <a:pt x="105751" y="179096"/>
                </a:lnTo>
                <a:lnTo>
                  <a:pt x="223107" y="179096"/>
                </a:lnTo>
                <a:lnTo>
                  <a:pt x="228696" y="193386"/>
                </a:lnTo>
                <a:lnTo>
                  <a:pt x="100035" y="193386"/>
                </a:lnTo>
                <a:lnTo>
                  <a:pt x="98129" y="197196"/>
                </a:lnTo>
                <a:lnTo>
                  <a:pt x="73359" y="268645"/>
                </a:lnTo>
                <a:lnTo>
                  <a:pt x="67643" y="304845"/>
                </a:lnTo>
                <a:lnTo>
                  <a:pt x="76217" y="307703"/>
                </a:lnTo>
                <a:close/>
              </a:path>
              <a:path w="311150" h="313689">
                <a:moveTo>
                  <a:pt x="223107" y="179096"/>
                </a:moveTo>
                <a:lnTo>
                  <a:pt x="186732" y="179096"/>
                </a:lnTo>
                <a:lnTo>
                  <a:pt x="186732" y="178144"/>
                </a:lnTo>
                <a:lnTo>
                  <a:pt x="185780" y="176238"/>
                </a:lnTo>
                <a:lnTo>
                  <a:pt x="147671" y="66684"/>
                </a:lnTo>
                <a:lnTo>
                  <a:pt x="145765" y="60016"/>
                </a:lnTo>
                <a:lnTo>
                  <a:pt x="177114" y="60016"/>
                </a:lnTo>
                <a:lnTo>
                  <a:pt x="188653" y="90173"/>
                </a:lnTo>
                <a:lnTo>
                  <a:pt x="212326" y="151531"/>
                </a:lnTo>
                <a:lnTo>
                  <a:pt x="223107" y="179096"/>
                </a:lnTo>
                <a:close/>
              </a:path>
              <a:path w="311150" h="313689">
                <a:moveTo>
                  <a:pt x="296295" y="307703"/>
                </a:moveTo>
                <a:lnTo>
                  <a:pt x="228652" y="307703"/>
                </a:lnTo>
                <a:lnTo>
                  <a:pt x="231510" y="306750"/>
                </a:lnTo>
                <a:lnTo>
                  <a:pt x="233215" y="303342"/>
                </a:lnTo>
                <a:lnTo>
                  <a:pt x="193401" y="196244"/>
                </a:lnTo>
                <a:lnTo>
                  <a:pt x="191496" y="193386"/>
                </a:lnTo>
                <a:lnTo>
                  <a:pt x="228696" y="193386"/>
                </a:lnTo>
                <a:lnTo>
                  <a:pt x="255328" y="260071"/>
                </a:lnTo>
                <a:lnTo>
                  <a:pt x="274621" y="295438"/>
                </a:lnTo>
                <a:lnTo>
                  <a:pt x="289626" y="305798"/>
                </a:lnTo>
                <a:lnTo>
                  <a:pt x="296295" y="307703"/>
                </a:lnTo>
                <a:close/>
              </a:path>
              <a:path w="311150" h="313689">
                <a:moveTo>
                  <a:pt x="7621" y="313419"/>
                </a:moveTo>
                <a:lnTo>
                  <a:pt x="0" y="313419"/>
                </a:lnTo>
                <a:lnTo>
                  <a:pt x="0" y="308656"/>
                </a:lnTo>
                <a:lnTo>
                  <a:pt x="1905" y="307703"/>
                </a:lnTo>
                <a:lnTo>
                  <a:pt x="90508" y="307703"/>
                </a:lnTo>
                <a:lnTo>
                  <a:pt x="91460" y="308656"/>
                </a:lnTo>
                <a:lnTo>
                  <a:pt x="91460" y="312466"/>
                </a:lnTo>
                <a:lnTo>
                  <a:pt x="53352" y="312466"/>
                </a:lnTo>
                <a:lnTo>
                  <a:pt x="22269" y="313270"/>
                </a:lnTo>
                <a:lnTo>
                  <a:pt x="7621" y="313419"/>
                </a:lnTo>
                <a:close/>
              </a:path>
              <a:path w="311150" h="313689">
                <a:moveTo>
                  <a:pt x="310586" y="313419"/>
                </a:moveTo>
                <a:lnTo>
                  <a:pt x="238179" y="313419"/>
                </a:lnTo>
                <a:lnTo>
                  <a:pt x="230557" y="312466"/>
                </a:lnTo>
                <a:lnTo>
                  <a:pt x="225794" y="312466"/>
                </a:lnTo>
                <a:lnTo>
                  <a:pt x="225794" y="308656"/>
                </a:lnTo>
                <a:lnTo>
                  <a:pt x="226746" y="307703"/>
                </a:lnTo>
                <a:lnTo>
                  <a:pt x="308680" y="307703"/>
                </a:lnTo>
                <a:lnTo>
                  <a:pt x="310586" y="308656"/>
                </a:lnTo>
                <a:lnTo>
                  <a:pt x="310586" y="313419"/>
                </a:lnTo>
                <a:close/>
              </a:path>
              <a:path w="311150" h="313689">
                <a:moveTo>
                  <a:pt x="91460" y="313419"/>
                </a:moveTo>
                <a:lnTo>
                  <a:pt x="85744" y="313419"/>
                </a:lnTo>
                <a:lnTo>
                  <a:pt x="76932" y="313270"/>
                </a:lnTo>
                <a:lnTo>
                  <a:pt x="58949" y="312615"/>
                </a:lnTo>
                <a:lnTo>
                  <a:pt x="53352" y="312466"/>
                </a:lnTo>
                <a:lnTo>
                  <a:pt x="91460" y="312466"/>
                </a:lnTo>
                <a:lnTo>
                  <a:pt x="91460" y="313419"/>
                </a:lnTo>
                <a:close/>
              </a:path>
            </a:pathLst>
          </a:custGeom>
          <a:solidFill>
            <a:srgbClr val="201E20"/>
          </a:solidFill>
        </p:spPr>
        <p:txBody>
          <a:bodyPr wrap="square" lIns="0" tIns="0" rIns="0" bIns="0" rtlCol="0"/>
          <a:lstStyle/>
          <a:p>
            <a:endParaRPr/>
          </a:p>
        </p:txBody>
      </p:sp>
      <p:sp>
        <p:nvSpPr>
          <p:cNvPr id="8" name="object 8"/>
          <p:cNvSpPr/>
          <p:nvPr/>
        </p:nvSpPr>
        <p:spPr>
          <a:xfrm>
            <a:off x="2702861" y="2601661"/>
            <a:ext cx="407034" cy="313690"/>
          </a:xfrm>
          <a:custGeom>
            <a:avLst/>
            <a:gdLst/>
            <a:ahLst/>
            <a:cxnLst/>
            <a:rect l="l" t="t" r="r" b="b"/>
            <a:pathLst>
              <a:path w="407035" h="313689">
                <a:moveTo>
                  <a:pt x="75264" y="307703"/>
                </a:moveTo>
                <a:lnTo>
                  <a:pt x="10479" y="307703"/>
                </a:lnTo>
                <a:lnTo>
                  <a:pt x="17148" y="306750"/>
                </a:lnTo>
                <a:lnTo>
                  <a:pt x="25038" y="302880"/>
                </a:lnTo>
                <a:lnTo>
                  <a:pt x="29534" y="295080"/>
                </a:lnTo>
                <a:lnTo>
                  <a:pt x="31886" y="284780"/>
                </a:lnTo>
                <a:lnTo>
                  <a:pt x="33333" y="273497"/>
                </a:lnTo>
                <a:lnTo>
                  <a:pt x="61926" y="7621"/>
                </a:lnTo>
                <a:lnTo>
                  <a:pt x="62879" y="2857"/>
                </a:lnTo>
                <a:lnTo>
                  <a:pt x="64784" y="0"/>
                </a:lnTo>
                <a:lnTo>
                  <a:pt x="69548" y="0"/>
                </a:lnTo>
                <a:lnTo>
                  <a:pt x="70501" y="1905"/>
                </a:lnTo>
                <a:lnTo>
                  <a:pt x="72406" y="6668"/>
                </a:lnTo>
                <a:lnTo>
                  <a:pt x="109987" y="83832"/>
                </a:lnTo>
                <a:lnTo>
                  <a:pt x="74312" y="83832"/>
                </a:lnTo>
                <a:lnTo>
                  <a:pt x="58115" y="272455"/>
                </a:lnTo>
                <a:lnTo>
                  <a:pt x="57163" y="279124"/>
                </a:lnTo>
                <a:lnTo>
                  <a:pt x="57163" y="299129"/>
                </a:lnTo>
                <a:lnTo>
                  <a:pt x="61926" y="304845"/>
                </a:lnTo>
                <a:lnTo>
                  <a:pt x="67643" y="305798"/>
                </a:lnTo>
                <a:lnTo>
                  <a:pt x="75264" y="307703"/>
                </a:lnTo>
                <a:close/>
              </a:path>
              <a:path w="407035" h="313689">
                <a:moveTo>
                  <a:pt x="216447" y="262929"/>
                </a:moveTo>
                <a:lnTo>
                  <a:pt x="197212" y="262929"/>
                </a:lnTo>
                <a:lnTo>
                  <a:pt x="317255" y="6668"/>
                </a:lnTo>
                <a:lnTo>
                  <a:pt x="319160" y="2857"/>
                </a:lnTo>
                <a:lnTo>
                  <a:pt x="320113" y="0"/>
                </a:lnTo>
                <a:lnTo>
                  <a:pt x="325829" y="0"/>
                </a:lnTo>
                <a:lnTo>
                  <a:pt x="327735" y="3810"/>
                </a:lnTo>
                <a:lnTo>
                  <a:pt x="327735" y="11431"/>
                </a:lnTo>
                <a:lnTo>
                  <a:pt x="335327" y="80021"/>
                </a:lnTo>
                <a:lnTo>
                  <a:pt x="302964" y="80021"/>
                </a:lnTo>
                <a:lnTo>
                  <a:pt x="216447" y="262929"/>
                </a:lnTo>
                <a:close/>
              </a:path>
              <a:path w="407035" h="313689">
                <a:moveTo>
                  <a:pt x="402999" y="313419"/>
                </a:moveTo>
                <a:lnTo>
                  <a:pt x="398236" y="313419"/>
                </a:lnTo>
                <a:lnTo>
                  <a:pt x="386193" y="313255"/>
                </a:lnTo>
                <a:lnTo>
                  <a:pt x="346387" y="312213"/>
                </a:lnTo>
                <a:lnTo>
                  <a:pt x="330593" y="311514"/>
                </a:lnTo>
                <a:lnTo>
                  <a:pt x="321066" y="310561"/>
                </a:lnTo>
                <a:lnTo>
                  <a:pt x="319160" y="309608"/>
                </a:lnTo>
                <a:lnTo>
                  <a:pt x="319160" y="305798"/>
                </a:lnTo>
                <a:lnTo>
                  <a:pt x="320113" y="304845"/>
                </a:lnTo>
                <a:lnTo>
                  <a:pt x="322018" y="304845"/>
                </a:lnTo>
                <a:lnTo>
                  <a:pt x="323924" y="303892"/>
                </a:lnTo>
                <a:lnTo>
                  <a:pt x="324876" y="297224"/>
                </a:lnTo>
                <a:lnTo>
                  <a:pt x="323924" y="289603"/>
                </a:lnTo>
                <a:lnTo>
                  <a:pt x="303917" y="80021"/>
                </a:lnTo>
                <a:lnTo>
                  <a:pt x="335327" y="80021"/>
                </a:lnTo>
                <a:lnTo>
                  <a:pt x="355363" y="261023"/>
                </a:lnTo>
                <a:lnTo>
                  <a:pt x="357180" y="273497"/>
                </a:lnTo>
                <a:lnTo>
                  <a:pt x="386133" y="306497"/>
                </a:lnTo>
                <a:lnTo>
                  <a:pt x="403952" y="307703"/>
                </a:lnTo>
                <a:lnTo>
                  <a:pt x="405858" y="307703"/>
                </a:lnTo>
                <a:lnTo>
                  <a:pt x="406810" y="308656"/>
                </a:lnTo>
                <a:lnTo>
                  <a:pt x="406810" y="312466"/>
                </a:lnTo>
                <a:lnTo>
                  <a:pt x="402999" y="313419"/>
                </a:lnTo>
                <a:close/>
              </a:path>
              <a:path w="407035" h="313689">
                <a:moveTo>
                  <a:pt x="189590" y="313419"/>
                </a:moveTo>
                <a:lnTo>
                  <a:pt x="186732" y="313419"/>
                </a:lnTo>
                <a:lnTo>
                  <a:pt x="184827" y="308656"/>
                </a:lnTo>
                <a:lnTo>
                  <a:pt x="177205" y="294366"/>
                </a:lnTo>
                <a:lnTo>
                  <a:pt x="150172" y="241137"/>
                </a:lnTo>
                <a:lnTo>
                  <a:pt x="129569" y="200054"/>
                </a:lnTo>
                <a:lnTo>
                  <a:pt x="85223" y="105341"/>
                </a:lnTo>
                <a:lnTo>
                  <a:pt x="75264" y="83832"/>
                </a:lnTo>
                <a:lnTo>
                  <a:pt x="109987" y="83832"/>
                </a:lnTo>
                <a:lnTo>
                  <a:pt x="197212" y="262929"/>
                </a:lnTo>
                <a:lnTo>
                  <a:pt x="216447" y="262929"/>
                </a:lnTo>
                <a:lnTo>
                  <a:pt x="202929" y="291508"/>
                </a:lnTo>
                <a:lnTo>
                  <a:pt x="197763" y="302568"/>
                </a:lnTo>
                <a:lnTo>
                  <a:pt x="194473" y="309251"/>
                </a:lnTo>
                <a:lnTo>
                  <a:pt x="192076" y="312541"/>
                </a:lnTo>
                <a:lnTo>
                  <a:pt x="189590" y="313419"/>
                </a:lnTo>
                <a:close/>
              </a:path>
              <a:path w="407035" h="313689">
                <a:moveTo>
                  <a:pt x="7621" y="313419"/>
                </a:moveTo>
                <a:lnTo>
                  <a:pt x="0" y="313419"/>
                </a:lnTo>
                <a:lnTo>
                  <a:pt x="0" y="308656"/>
                </a:lnTo>
                <a:lnTo>
                  <a:pt x="2858" y="307703"/>
                </a:lnTo>
                <a:lnTo>
                  <a:pt x="84791" y="307703"/>
                </a:lnTo>
                <a:lnTo>
                  <a:pt x="86697" y="308656"/>
                </a:lnTo>
                <a:lnTo>
                  <a:pt x="86697" y="312466"/>
                </a:lnTo>
                <a:lnTo>
                  <a:pt x="41919" y="312466"/>
                </a:lnTo>
                <a:lnTo>
                  <a:pt x="16866" y="313270"/>
                </a:lnTo>
                <a:lnTo>
                  <a:pt x="7621" y="313419"/>
                </a:lnTo>
                <a:close/>
              </a:path>
              <a:path w="407035" h="313689">
                <a:moveTo>
                  <a:pt x="86697" y="313419"/>
                </a:moveTo>
                <a:lnTo>
                  <a:pt x="79075" y="313419"/>
                </a:lnTo>
                <a:lnTo>
                  <a:pt x="67643" y="313270"/>
                </a:lnTo>
                <a:lnTo>
                  <a:pt x="41919" y="312466"/>
                </a:lnTo>
                <a:lnTo>
                  <a:pt x="86697" y="312466"/>
                </a:lnTo>
                <a:lnTo>
                  <a:pt x="86697" y="313419"/>
                </a:lnTo>
                <a:close/>
              </a:path>
            </a:pathLst>
          </a:custGeom>
          <a:solidFill>
            <a:srgbClr val="201E20"/>
          </a:solidFill>
        </p:spPr>
        <p:txBody>
          <a:bodyPr wrap="square" lIns="0" tIns="0" rIns="0" bIns="0" rtlCol="0"/>
          <a:lstStyle/>
          <a:p>
            <a:endParaRPr/>
          </a:p>
        </p:txBody>
      </p:sp>
      <p:sp>
        <p:nvSpPr>
          <p:cNvPr id="9" name="object 9"/>
          <p:cNvSpPr/>
          <p:nvPr/>
        </p:nvSpPr>
        <p:spPr>
          <a:xfrm>
            <a:off x="3219235" y="2569271"/>
            <a:ext cx="225425" cy="347345"/>
          </a:xfrm>
          <a:custGeom>
            <a:avLst/>
            <a:gdLst/>
            <a:ahLst/>
            <a:cxnLst/>
            <a:rect l="l" t="t" r="r" b="b"/>
            <a:pathLst>
              <a:path w="225425" h="347344">
                <a:moveTo>
                  <a:pt x="113373" y="340093"/>
                </a:moveTo>
                <a:lnTo>
                  <a:pt x="14290" y="340093"/>
                </a:lnTo>
                <a:lnTo>
                  <a:pt x="20007" y="339140"/>
                </a:lnTo>
                <a:lnTo>
                  <a:pt x="23817" y="338188"/>
                </a:lnTo>
                <a:lnTo>
                  <a:pt x="38808" y="295110"/>
                </a:lnTo>
                <a:lnTo>
                  <a:pt x="39969" y="244680"/>
                </a:lnTo>
                <a:lnTo>
                  <a:pt x="39898" y="63380"/>
                </a:lnTo>
                <a:lnTo>
                  <a:pt x="37677" y="23830"/>
                </a:lnTo>
                <a:lnTo>
                  <a:pt x="15243" y="6668"/>
                </a:lnTo>
                <a:lnTo>
                  <a:pt x="1905" y="6668"/>
                </a:lnTo>
                <a:lnTo>
                  <a:pt x="0" y="5715"/>
                </a:lnTo>
                <a:lnTo>
                  <a:pt x="0" y="952"/>
                </a:lnTo>
                <a:lnTo>
                  <a:pt x="1905" y="0"/>
                </a:lnTo>
                <a:lnTo>
                  <a:pt x="6669" y="0"/>
                </a:lnTo>
                <a:lnTo>
                  <a:pt x="23162" y="297"/>
                </a:lnTo>
                <a:lnTo>
                  <a:pt x="39299" y="952"/>
                </a:lnTo>
                <a:lnTo>
                  <a:pt x="59068" y="1905"/>
                </a:lnTo>
                <a:lnTo>
                  <a:pt x="138657" y="1905"/>
                </a:lnTo>
                <a:lnTo>
                  <a:pt x="152673" y="3096"/>
                </a:lnTo>
                <a:lnTo>
                  <a:pt x="177681" y="10479"/>
                </a:lnTo>
                <a:lnTo>
                  <a:pt x="184479" y="14289"/>
                </a:lnTo>
                <a:lnTo>
                  <a:pt x="92413" y="14289"/>
                </a:lnTo>
                <a:lnTo>
                  <a:pt x="84791" y="15242"/>
                </a:lnTo>
                <a:lnTo>
                  <a:pt x="80981" y="17147"/>
                </a:lnTo>
                <a:lnTo>
                  <a:pt x="78122" y="18100"/>
                </a:lnTo>
                <a:lnTo>
                  <a:pt x="77170" y="20958"/>
                </a:lnTo>
                <a:lnTo>
                  <a:pt x="77199" y="244680"/>
                </a:lnTo>
                <a:lnTo>
                  <a:pt x="77974" y="295110"/>
                </a:lnTo>
                <a:lnTo>
                  <a:pt x="88989" y="335240"/>
                </a:lnTo>
                <a:lnTo>
                  <a:pt x="103846" y="339140"/>
                </a:lnTo>
                <a:lnTo>
                  <a:pt x="113373" y="340093"/>
                </a:lnTo>
                <a:close/>
              </a:path>
              <a:path w="225425" h="347344">
                <a:moveTo>
                  <a:pt x="138657" y="1905"/>
                </a:moveTo>
                <a:lnTo>
                  <a:pt x="59068" y="1905"/>
                </a:lnTo>
                <a:lnTo>
                  <a:pt x="69072" y="1607"/>
                </a:lnTo>
                <a:lnTo>
                  <a:pt x="99797" y="297"/>
                </a:lnTo>
                <a:lnTo>
                  <a:pt x="116231" y="0"/>
                </a:lnTo>
                <a:lnTo>
                  <a:pt x="138657" y="1905"/>
                </a:lnTo>
                <a:close/>
              </a:path>
              <a:path w="225425" h="347344">
                <a:moveTo>
                  <a:pt x="112420" y="189575"/>
                </a:moveTo>
                <a:lnTo>
                  <a:pt x="100035" y="189575"/>
                </a:lnTo>
                <a:lnTo>
                  <a:pt x="97177" y="188623"/>
                </a:lnTo>
                <a:lnTo>
                  <a:pt x="97177" y="182907"/>
                </a:lnTo>
                <a:lnTo>
                  <a:pt x="100035" y="181954"/>
                </a:lnTo>
                <a:lnTo>
                  <a:pt x="109562" y="181954"/>
                </a:lnTo>
                <a:lnTo>
                  <a:pt x="140808" y="176238"/>
                </a:lnTo>
                <a:lnTo>
                  <a:pt x="165892" y="160520"/>
                </a:lnTo>
                <a:lnTo>
                  <a:pt x="182579" y="136942"/>
                </a:lnTo>
                <a:lnTo>
                  <a:pt x="188638" y="107648"/>
                </a:lnTo>
                <a:lnTo>
                  <a:pt x="188102" y="93686"/>
                </a:lnTo>
                <a:lnTo>
                  <a:pt x="177384" y="56473"/>
                </a:lnTo>
                <a:lnTo>
                  <a:pt x="144664" y="23131"/>
                </a:lnTo>
                <a:lnTo>
                  <a:pt x="100988" y="14289"/>
                </a:lnTo>
                <a:lnTo>
                  <a:pt x="184479" y="14289"/>
                </a:lnTo>
                <a:lnTo>
                  <a:pt x="216981" y="48108"/>
                </a:lnTo>
                <a:lnTo>
                  <a:pt x="224841" y="80974"/>
                </a:lnTo>
                <a:lnTo>
                  <a:pt x="216386" y="125272"/>
                </a:lnTo>
                <a:lnTo>
                  <a:pt x="192925" y="159567"/>
                </a:lnTo>
                <a:lnTo>
                  <a:pt x="157317" y="181716"/>
                </a:lnTo>
                <a:lnTo>
                  <a:pt x="112420" y="189575"/>
                </a:lnTo>
                <a:close/>
              </a:path>
              <a:path w="225425" h="347344">
                <a:moveTo>
                  <a:pt x="14290" y="346761"/>
                </a:moveTo>
                <a:lnTo>
                  <a:pt x="8574" y="346761"/>
                </a:lnTo>
                <a:lnTo>
                  <a:pt x="6669" y="345809"/>
                </a:lnTo>
                <a:lnTo>
                  <a:pt x="6669" y="341045"/>
                </a:lnTo>
                <a:lnTo>
                  <a:pt x="7621" y="340093"/>
                </a:lnTo>
                <a:lnTo>
                  <a:pt x="120995" y="340093"/>
                </a:lnTo>
                <a:lnTo>
                  <a:pt x="121947" y="341045"/>
                </a:lnTo>
                <a:lnTo>
                  <a:pt x="121947" y="344856"/>
                </a:lnTo>
                <a:lnTo>
                  <a:pt x="58115" y="344856"/>
                </a:lnTo>
                <a:lnTo>
                  <a:pt x="26497" y="346464"/>
                </a:lnTo>
                <a:lnTo>
                  <a:pt x="14290" y="346761"/>
                </a:lnTo>
                <a:close/>
              </a:path>
              <a:path w="225425" h="347344">
                <a:moveTo>
                  <a:pt x="119089" y="346761"/>
                </a:moveTo>
                <a:lnTo>
                  <a:pt x="114326" y="346761"/>
                </a:lnTo>
                <a:lnTo>
                  <a:pt x="95361" y="346464"/>
                </a:lnTo>
                <a:lnTo>
                  <a:pt x="77646" y="345809"/>
                </a:lnTo>
                <a:lnTo>
                  <a:pt x="58115" y="344856"/>
                </a:lnTo>
                <a:lnTo>
                  <a:pt x="121947" y="344856"/>
                </a:lnTo>
                <a:lnTo>
                  <a:pt x="119089" y="346761"/>
                </a:lnTo>
                <a:close/>
              </a:path>
            </a:pathLst>
          </a:custGeom>
          <a:solidFill>
            <a:srgbClr val="201E20"/>
          </a:solidFill>
        </p:spPr>
        <p:txBody>
          <a:bodyPr wrap="square" lIns="0" tIns="0" rIns="0" bIns="0" rtlCol="0"/>
          <a:lstStyle/>
          <a:p>
            <a:endParaRPr/>
          </a:p>
        </p:txBody>
      </p:sp>
      <p:sp>
        <p:nvSpPr>
          <p:cNvPr id="10" name="object 10"/>
          <p:cNvSpPr/>
          <p:nvPr/>
        </p:nvSpPr>
        <p:spPr>
          <a:xfrm>
            <a:off x="3389771" y="2601661"/>
            <a:ext cx="309880" cy="313690"/>
          </a:xfrm>
          <a:custGeom>
            <a:avLst/>
            <a:gdLst/>
            <a:ahLst/>
            <a:cxnLst/>
            <a:rect l="l" t="t" r="r" b="b"/>
            <a:pathLst>
              <a:path w="309879" h="313689">
                <a:moveTo>
                  <a:pt x="76217" y="307703"/>
                </a:moveTo>
                <a:lnTo>
                  <a:pt x="15243" y="307703"/>
                </a:lnTo>
                <a:lnTo>
                  <a:pt x="27569" y="303342"/>
                </a:lnTo>
                <a:lnTo>
                  <a:pt x="36679" y="294961"/>
                </a:lnTo>
                <a:lnTo>
                  <a:pt x="43646" y="283187"/>
                </a:lnTo>
                <a:lnTo>
                  <a:pt x="49541" y="268645"/>
                </a:lnTo>
                <a:lnTo>
                  <a:pt x="141955" y="16194"/>
                </a:lnTo>
                <a:lnTo>
                  <a:pt x="146718" y="2857"/>
                </a:lnTo>
                <a:lnTo>
                  <a:pt x="148624" y="0"/>
                </a:lnTo>
                <a:lnTo>
                  <a:pt x="153387" y="0"/>
                </a:lnTo>
                <a:lnTo>
                  <a:pt x="155293" y="2857"/>
                </a:lnTo>
                <a:lnTo>
                  <a:pt x="160056" y="15242"/>
                </a:lnTo>
                <a:lnTo>
                  <a:pt x="169682" y="40613"/>
                </a:lnTo>
                <a:lnTo>
                  <a:pt x="177086" y="60016"/>
                </a:lnTo>
                <a:lnTo>
                  <a:pt x="142907" y="60016"/>
                </a:lnTo>
                <a:lnTo>
                  <a:pt x="141002" y="66684"/>
                </a:lnTo>
                <a:lnTo>
                  <a:pt x="104799" y="176238"/>
                </a:lnTo>
                <a:lnTo>
                  <a:pt x="104799" y="179096"/>
                </a:lnTo>
                <a:lnTo>
                  <a:pt x="222773" y="179096"/>
                </a:lnTo>
                <a:lnTo>
                  <a:pt x="228296" y="193386"/>
                </a:lnTo>
                <a:lnTo>
                  <a:pt x="100035" y="193386"/>
                </a:lnTo>
                <a:lnTo>
                  <a:pt x="98129" y="197196"/>
                </a:lnTo>
                <a:lnTo>
                  <a:pt x="73359" y="268645"/>
                </a:lnTo>
                <a:lnTo>
                  <a:pt x="67643" y="304845"/>
                </a:lnTo>
                <a:lnTo>
                  <a:pt x="76217" y="307703"/>
                </a:lnTo>
                <a:close/>
              </a:path>
              <a:path w="309879" h="313689">
                <a:moveTo>
                  <a:pt x="222773" y="179096"/>
                </a:moveTo>
                <a:lnTo>
                  <a:pt x="185780" y="179096"/>
                </a:lnTo>
                <a:lnTo>
                  <a:pt x="185780" y="176238"/>
                </a:lnTo>
                <a:lnTo>
                  <a:pt x="146718" y="66684"/>
                </a:lnTo>
                <a:lnTo>
                  <a:pt x="144813" y="60016"/>
                </a:lnTo>
                <a:lnTo>
                  <a:pt x="177086" y="60016"/>
                </a:lnTo>
                <a:lnTo>
                  <a:pt x="188592" y="90173"/>
                </a:lnTo>
                <a:lnTo>
                  <a:pt x="212120" y="151531"/>
                </a:lnTo>
                <a:lnTo>
                  <a:pt x="222773" y="179096"/>
                </a:lnTo>
                <a:close/>
              </a:path>
              <a:path w="309879" h="313689">
                <a:moveTo>
                  <a:pt x="295342" y="307703"/>
                </a:moveTo>
                <a:lnTo>
                  <a:pt x="228652" y="307703"/>
                </a:lnTo>
                <a:lnTo>
                  <a:pt x="230557" y="306750"/>
                </a:lnTo>
                <a:lnTo>
                  <a:pt x="233416" y="302940"/>
                </a:lnTo>
                <a:lnTo>
                  <a:pt x="230557" y="296271"/>
                </a:lnTo>
                <a:lnTo>
                  <a:pt x="193401" y="196244"/>
                </a:lnTo>
                <a:lnTo>
                  <a:pt x="192449" y="194339"/>
                </a:lnTo>
                <a:lnTo>
                  <a:pt x="191496" y="193386"/>
                </a:lnTo>
                <a:lnTo>
                  <a:pt x="228296" y="193386"/>
                </a:lnTo>
                <a:lnTo>
                  <a:pt x="235603" y="212294"/>
                </a:lnTo>
                <a:lnTo>
                  <a:pt x="254375" y="260071"/>
                </a:lnTo>
                <a:lnTo>
                  <a:pt x="265108" y="282086"/>
                </a:lnTo>
                <a:lnTo>
                  <a:pt x="274501" y="295438"/>
                </a:lnTo>
                <a:lnTo>
                  <a:pt x="282644" y="302538"/>
                </a:lnTo>
                <a:lnTo>
                  <a:pt x="289626" y="305798"/>
                </a:lnTo>
                <a:lnTo>
                  <a:pt x="295342" y="307703"/>
                </a:lnTo>
                <a:close/>
              </a:path>
              <a:path w="309879" h="313689">
                <a:moveTo>
                  <a:pt x="7621" y="313419"/>
                </a:moveTo>
                <a:lnTo>
                  <a:pt x="0" y="313419"/>
                </a:lnTo>
                <a:lnTo>
                  <a:pt x="0" y="308656"/>
                </a:lnTo>
                <a:lnTo>
                  <a:pt x="952" y="307703"/>
                </a:lnTo>
                <a:lnTo>
                  <a:pt x="90508" y="307703"/>
                </a:lnTo>
                <a:lnTo>
                  <a:pt x="91460" y="308656"/>
                </a:lnTo>
                <a:lnTo>
                  <a:pt x="91460" y="312466"/>
                </a:lnTo>
                <a:lnTo>
                  <a:pt x="53352" y="312466"/>
                </a:lnTo>
                <a:lnTo>
                  <a:pt x="22135" y="313270"/>
                </a:lnTo>
                <a:lnTo>
                  <a:pt x="7621" y="313419"/>
                </a:lnTo>
                <a:close/>
              </a:path>
              <a:path w="309879" h="313689">
                <a:moveTo>
                  <a:pt x="309633" y="313419"/>
                </a:moveTo>
                <a:lnTo>
                  <a:pt x="238179" y="313419"/>
                </a:lnTo>
                <a:lnTo>
                  <a:pt x="230557" y="312466"/>
                </a:lnTo>
                <a:lnTo>
                  <a:pt x="225794" y="312466"/>
                </a:lnTo>
                <a:lnTo>
                  <a:pt x="225794" y="308656"/>
                </a:lnTo>
                <a:lnTo>
                  <a:pt x="226746" y="307703"/>
                </a:lnTo>
                <a:lnTo>
                  <a:pt x="308680" y="307703"/>
                </a:lnTo>
                <a:lnTo>
                  <a:pt x="309633" y="308656"/>
                </a:lnTo>
                <a:lnTo>
                  <a:pt x="309633" y="313419"/>
                </a:lnTo>
                <a:close/>
              </a:path>
              <a:path w="309879" h="313689">
                <a:moveTo>
                  <a:pt x="91460" y="313419"/>
                </a:moveTo>
                <a:lnTo>
                  <a:pt x="84791" y="313419"/>
                </a:lnTo>
                <a:lnTo>
                  <a:pt x="76530" y="313270"/>
                </a:lnTo>
                <a:lnTo>
                  <a:pt x="58934" y="312615"/>
                </a:lnTo>
                <a:lnTo>
                  <a:pt x="53352" y="312466"/>
                </a:lnTo>
                <a:lnTo>
                  <a:pt x="91460" y="312466"/>
                </a:lnTo>
                <a:lnTo>
                  <a:pt x="91460" y="313419"/>
                </a:lnTo>
                <a:close/>
              </a:path>
            </a:pathLst>
          </a:custGeom>
          <a:solidFill>
            <a:srgbClr val="201E20"/>
          </a:solidFill>
        </p:spPr>
        <p:txBody>
          <a:bodyPr wrap="square" lIns="0" tIns="0" rIns="0" bIns="0" rtlCol="0"/>
          <a:lstStyle/>
          <a:p>
            <a:endParaRPr/>
          </a:p>
        </p:txBody>
      </p:sp>
      <p:sp>
        <p:nvSpPr>
          <p:cNvPr id="11" name="object 11"/>
          <p:cNvSpPr/>
          <p:nvPr/>
        </p:nvSpPr>
        <p:spPr>
          <a:xfrm>
            <a:off x="3634620" y="2601661"/>
            <a:ext cx="258445" cy="313690"/>
          </a:xfrm>
          <a:custGeom>
            <a:avLst/>
            <a:gdLst/>
            <a:ahLst/>
            <a:cxnLst/>
            <a:rect l="l" t="t" r="r" b="b"/>
            <a:pathLst>
              <a:path w="258445" h="313689">
                <a:moveTo>
                  <a:pt x="3810" y="54300"/>
                </a:moveTo>
                <a:lnTo>
                  <a:pt x="952" y="54300"/>
                </a:lnTo>
                <a:lnTo>
                  <a:pt x="0" y="52395"/>
                </a:lnTo>
                <a:lnTo>
                  <a:pt x="0" y="50490"/>
                </a:lnTo>
                <a:lnTo>
                  <a:pt x="1339" y="42720"/>
                </a:lnTo>
                <a:lnTo>
                  <a:pt x="7234" y="15391"/>
                </a:lnTo>
                <a:lnTo>
                  <a:pt x="8574" y="7621"/>
                </a:lnTo>
                <a:lnTo>
                  <a:pt x="9527" y="5715"/>
                </a:lnTo>
                <a:lnTo>
                  <a:pt x="11432" y="0"/>
                </a:lnTo>
                <a:lnTo>
                  <a:pt x="16196" y="0"/>
                </a:lnTo>
                <a:lnTo>
                  <a:pt x="20007" y="4763"/>
                </a:lnTo>
                <a:lnTo>
                  <a:pt x="30486" y="4763"/>
                </a:lnTo>
                <a:lnTo>
                  <a:pt x="40103" y="6013"/>
                </a:lnTo>
                <a:lnTo>
                  <a:pt x="49541" y="6906"/>
                </a:lnTo>
                <a:lnTo>
                  <a:pt x="57550" y="7442"/>
                </a:lnTo>
                <a:lnTo>
                  <a:pt x="62879" y="7621"/>
                </a:lnTo>
                <a:lnTo>
                  <a:pt x="258186" y="7621"/>
                </a:lnTo>
                <a:lnTo>
                  <a:pt x="258037" y="19305"/>
                </a:lnTo>
                <a:lnTo>
                  <a:pt x="257931" y="23816"/>
                </a:lnTo>
                <a:lnTo>
                  <a:pt x="114326" y="23816"/>
                </a:lnTo>
                <a:lnTo>
                  <a:pt x="54304" y="24768"/>
                </a:lnTo>
                <a:lnTo>
                  <a:pt x="13338" y="37153"/>
                </a:lnTo>
                <a:lnTo>
                  <a:pt x="7621" y="46679"/>
                </a:lnTo>
                <a:lnTo>
                  <a:pt x="5716" y="49537"/>
                </a:lnTo>
                <a:lnTo>
                  <a:pt x="4763" y="53347"/>
                </a:lnTo>
                <a:lnTo>
                  <a:pt x="3810" y="54300"/>
                </a:lnTo>
                <a:close/>
              </a:path>
              <a:path w="258445" h="313689">
                <a:moveTo>
                  <a:pt x="258186" y="7621"/>
                </a:moveTo>
                <a:lnTo>
                  <a:pt x="215314" y="7621"/>
                </a:lnTo>
                <a:lnTo>
                  <a:pt x="224618" y="7308"/>
                </a:lnTo>
                <a:lnTo>
                  <a:pt x="232582" y="6549"/>
                </a:lnTo>
                <a:lnTo>
                  <a:pt x="239296" y="5611"/>
                </a:lnTo>
                <a:lnTo>
                  <a:pt x="244848" y="4763"/>
                </a:lnTo>
                <a:lnTo>
                  <a:pt x="250564" y="3810"/>
                </a:lnTo>
                <a:lnTo>
                  <a:pt x="254375" y="2857"/>
                </a:lnTo>
                <a:lnTo>
                  <a:pt x="258186" y="2857"/>
                </a:lnTo>
                <a:lnTo>
                  <a:pt x="258186" y="7621"/>
                </a:lnTo>
                <a:close/>
              </a:path>
              <a:path w="258445" h="313689">
                <a:moveTo>
                  <a:pt x="172442" y="307703"/>
                </a:moveTo>
                <a:lnTo>
                  <a:pt x="97177" y="307703"/>
                </a:lnTo>
                <a:lnTo>
                  <a:pt x="100988" y="306750"/>
                </a:lnTo>
                <a:lnTo>
                  <a:pt x="105855" y="304116"/>
                </a:lnTo>
                <a:lnTo>
                  <a:pt x="114088" y="247806"/>
                </a:lnTo>
                <a:lnTo>
                  <a:pt x="114326" y="23816"/>
                </a:lnTo>
                <a:lnTo>
                  <a:pt x="148624" y="23816"/>
                </a:lnTo>
                <a:lnTo>
                  <a:pt x="148668" y="223201"/>
                </a:lnTo>
                <a:lnTo>
                  <a:pt x="149829" y="268302"/>
                </a:lnTo>
                <a:lnTo>
                  <a:pt x="166725" y="306750"/>
                </a:lnTo>
                <a:lnTo>
                  <a:pt x="172442" y="307703"/>
                </a:lnTo>
                <a:close/>
              </a:path>
              <a:path w="258445" h="313689">
                <a:moveTo>
                  <a:pt x="255328" y="58111"/>
                </a:moveTo>
                <a:lnTo>
                  <a:pt x="251517" y="58111"/>
                </a:lnTo>
                <a:lnTo>
                  <a:pt x="251517" y="57158"/>
                </a:lnTo>
                <a:lnTo>
                  <a:pt x="250564" y="51442"/>
                </a:lnTo>
                <a:lnTo>
                  <a:pt x="250564" y="46679"/>
                </a:lnTo>
                <a:lnTo>
                  <a:pt x="247364" y="38031"/>
                </a:lnTo>
                <a:lnTo>
                  <a:pt x="239251" y="31079"/>
                </a:lnTo>
                <a:lnTo>
                  <a:pt x="224171" y="26450"/>
                </a:lnTo>
                <a:lnTo>
                  <a:pt x="200070" y="24768"/>
                </a:lnTo>
                <a:lnTo>
                  <a:pt x="148624" y="23816"/>
                </a:lnTo>
                <a:lnTo>
                  <a:pt x="257931" y="23816"/>
                </a:lnTo>
                <a:lnTo>
                  <a:pt x="257357" y="46679"/>
                </a:lnTo>
                <a:lnTo>
                  <a:pt x="257233" y="56205"/>
                </a:lnTo>
                <a:lnTo>
                  <a:pt x="255328" y="58111"/>
                </a:lnTo>
                <a:close/>
              </a:path>
              <a:path w="258445" h="313689">
                <a:moveTo>
                  <a:pt x="92413" y="313419"/>
                </a:moveTo>
                <a:lnTo>
                  <a:pt x="85744" y="313419"/>
                </a:lnTo>
                <a:lnTo>
                  <a:pt x="85744" y="309608"/>
                </a:lnTo>
                <a:lnTo>
                  <a:pt x="86697" y="307703"/>
                </a:lnTo>
                <a:lnTo>
                  <a:pt x="187685" y="307703"/>
                </a:lnTo>
                <a:lnTo>
                  <a:pt x="188638" y="309608"/>
                </a:lnTo>
                <a:lnTo>
                  <a:pt x="188638" y="312466"/>
                </a:lnTo>
                <a:lnTo>
                  <a:pt x="131475" y="312466"/>
                </a:lnTo>
                <a:lnTo>
                  <a:pt x="103072" y="313270"/>
                </a:lnTo>
                <a:lnTo>
                  <a:pt x="92413" y="313419"/>
                </a:lnTo>
                <a:close/>
              </a:path>
              <a:path w="258445" h="313689">
                <a:moveTo>
                  <a:pt x="186732" y="313419"/>
                </a:moveTo>
                <a:lnTo>
                  <a:pt x="181969" y="313419"/>
                </a:lnTo>
                <a:lnTo>
                  <a:pt x="164835" y="313270"/>
                </a:lnTo>
                <a:lnTo>
                  <a:pt x="131475" y="312466"/>
                </a:lnTo>
                <a:lnTo>
                  <a:pt x="188638" y="312466"/>
                </a:lnTo>
                <a:lnTo>
                  <a:pt x="186732" y="313419"/>
                </a:lnTo>
                <a:close/>
              </a:path>
            </a:pathLst>
          </a:custGeom>
          <a:solidFill>
            <a:srgbClr val="201E20"/>
          </a:solidFill>
        </p:spPr>
        <p:txBody>
          <a:bodyPr wrap="square" lIns="0" tIns="0" rIns="0" bIns="0" rtlCol="0"/>
          <a:lstStyle/>
          <a:p>
            <a:endParaRPr/>
          </a:p>
        </p:txBody>
      </p:sp>
      <p:sp>
        <p:nvSpPr>
          <p:cNvPr id="12" name="object 12"/>
          <p:cNvSpPr/>
          <p:nvPr/>
        </p:nvSpPr>
        <p:spPr>
          <a:xfrm>
            <a:off x="3909955" y="2604519"/>
            <a:ext cx="180340" cy="313055"/>
          </a:xfrm>
          <a:custGeom>
            <a:avLst/>
            <a:gdLst/>
            <a:ahLst/>
            <a:cxnLst/>
            <a:rect l="l" t="t" r="r" b="b"/>
            <a:pathLst>
              <a:path w="180339" h="313055">
                <a:moveTo>
                  <a:pt x="170536" y="4763"/>
                </a:moveTo>
                <a:lnTo>
                  <a:pt x="52399" y="4763"/>
                </a:lnTo>
                <a:lnTo>
                  <a:pt x="127560" y="4361"/>
                </a:lnTo>
                <a:lnTo>
                  <a:pt x="145765" y="3810"/>
                </a:lnTo>
                <a:lnTo>
                  <a:pt x="153387" y="3810"/>
                </a:lnTo>
                <a:lnTo>
                  <a:pt x="160056" y="2857"/>
                </a:lnTo>
                <a:lnTo>
                  <a:pt x="163867" y="1905"/>
                </a:lnTo>
                <a:lnTo>
                  <a:pt x="165773" y="1905"/>
                </a:lnTo>
                <a:lnTo>
                  <a:pt x="166725" y="0"/>
                </a:lnTo>
                <a:lnTo>
                  <a:pt x="170536" y="0"/>
                </a:lnTo>
                <a:lnTo>
                  <a:pt x="170536" y="4763"/>
                </a:lnTo>
                <a:close/>
              </a:path>
              <a:path w="180339" h="313055">
                <a:moveTo>
                  <a:pt x="44777" y="310561"/>
                </a:moveTo>
                <a:lnTo>
                  <a:pt x="6669" y="310561"/>
                </a:lnTo>
                <a:lnTo>
                  <a:pt x="6669" y="304845"/>
                </a:lnTo>
                <a:lnTo>
                  <a:pt x="18101" y="304845"/>
                </a:lnTo>
                <a:lnTo>
                  <a:pt x="21912" y="303892"/>
                </a:lnTo>
                <a:lnTo>
                  <a:pt x="34446" y="265444"/>
                </a:lnTo>
                <a:lnTo>
                  <a:pt x="35220" y="220343"/>
                </a:lnTo>
                <a:lnTo>
                  <a:pt x="35250" y="33342"/>
                </a:lnTo>
                <a:lnTo>
                  <a:pt x="33895" y="24143"/>
                </a:lnTo>
                <a:lnTo>
                  <a:pt x="30844" y="17623"/>
                </a:lnTo>
                <a:lnTo>
                  <a:pt x="25470" y="13247"/>
                </a:lnTo>
                <a:lnTo>
                  <a:pt x="14290" y="9526"/>
                </a:lnTo>
                <a:lnTo>
                  <a:pt x="6669" y="8573"/>
                </a:lnTo>
                <a:lnTo>
                  <a:pt x="1905" y="8573"/>
                </a:lnTo>
                <a:lnTo>
                  <a:pt x="0" y="7621"/>
                </a:lnTo>
                <a:lnTo>
                  <a:pt x="0" y="3810"/>
                </a:lnTo>
                <a:lnTo>
                  <a:pt x="1905" y="2857"/>
                </a:lnTo>
                <a:lnTo>
                  <a:pt x="6669" y="2857"/>
                </a:lnTo>
                <a:lnTo>
                  <a:pt x="21183" y="3155"/>
                </a:lnTo>
                <a:lnTo>
                  <a:pt x="35607" y="3810"/>
                </a:lnTo>
                <a:lnTo>
                  <a:pt x="52399" y="4763"/>
                </a:lnTo>
                <a:lnTo>
                  <a:pt x="170536" y="4763"/>
                </a:lnTo>
                <a:lnTo>
                  <a:pt x="170536" y="6668"/>
                </a:lnTo>
                <a:lnTo>
                  <a:pt x="168631" y="11431"/>
                </a:lnTo>
                <a:lnTo>
                  <a:pt x="167996" y="19052"/>
                </a:lnTo>
                <a:lnTo>
                  <a:pt x="70501" y="19052"/>
                </a:lnTo>
                <a:lnTo>
                  <a:pt x="69548" y="20005"/>
                </a:lnTo>
                <a:lnTo>
                  <a:pt x="69548" y="138133"/>
                </a:lnTo>
                <a:lnTo>
                  <a:pt x="70501" y="139085"/>
                </a:lnTo>
                <a:lnTo>
                  <a:pt x="162234" y="139085"/>
                </a:lnTo>
                <a:lnTo>
                  <a:pt x="161962" y="140038"/>
                </a:lnTo>
                <a:lnTo>
                  <a:pt x="161009" y="153375"/>
                </a:lnTo>
                <a:lnTo>
                  <a:pt x="160919" y="154328"/>
                </a:lnTo>
                <a:lnTo>
                  <a:pt x="70501" y="154328"/>
                </a:lnTo>
                <a:lnTo>
                  <a:pt x="69548" y="155280"/>
                </a:lnTo>
                <a:lnTo>
                  <a:pt x="69548" y="262929"/>
                </a:lnTo>
                <a:lnTo>
                  <a:pt x="72168" y="279794"/>
                </a:lnTo>
                <a:lnTo>
                  <a:pt x="79075" y="289960"/>
                </a:lnTo>
                <a:lnTo>
                  <a:pt x="93128" y="294946"/>
                </a:lnTo>
                <a:lnTo>
                  <a:pt x="117184" y="296271"/>
                </a:lnTo>
                <a:lnTo>
                  <a:pt x="176248" y="296271"/>
                </a:lnTo>
                <a:lnTo>
                  <a:pt x="175300" y="301987"/>
                </a:lnTo>
                <a:lnTo>
                  <a:pt x="173221" y="309608"/>
                </a:lnTo>
                <a:lnTo>
                  <a:pt x="51446" y="309608"/>
                </a:lnTo>
                <a:lnTo>
                  <a:pt x="44777" y="310561"/>
                </a:lnTo>
                <a:close/>
              </a:path>
              <a:path w="180339" h="313055">
                <a:moveTo>
                  <a:pt x="163867" y="54300"/>
                </a:moveTo>
                <a:lnTo>
                  <a:pt x="160056" y="54300"/>
                </a:lnTo>
                <a:lnTo>
                  <a:pt x="159103" y="52395"/>
                </a:lnTo>
                <a:lnTo>
                  <a:pt x="159103" y="39058"/>
                </a:lnTo>
                <a:lnTo>
                  <a:pt x="157198" y="34295"/>
                </a:lnTo>
                <a:lnTo>
                  <a:pt x="116886" y="19454"/>
                </a:lnTo>
                <a:lnTo>
                  <a:pt x="72406" y="19052"/>
                </a:lnTo>
                <a:lnTo>
                  <a:pt x="167996" y="19052"/>
                </a:lnTo>
                <a:lnTo>
                  <a:pt x="167678" y="22863"/>
                </a:lnTo>
                <a:lnTo>
                  <a:pt x="167112" y="27968"/>
                </a:lnTo>
                <a:lnTo>
                  <a:pt x="166338" y="43895"/>
                </a:lnTo>
                <a:lnTo>
                  <a:pt x="165773" y="49537"/>
                </a:lnTo>
                <a:lnTo>
                  <a:pt x="164820" y="51442"/>
                </a:lnTo>
                <a:lnTo>
                  <a:pt x="163867" y="54300"/>
                </a:lnTo>
                <a:close/>
              </a:path>
              <a:path w="180339" h="313055">
                <a:moveTo>
                  <a:pt x="162234" y="139085"/>
                </a:moveTo>
                <a:lnTo>
                  <a:pt x="137191" y="139085"/>
                </a:lnTo>
                <a:lnTo>
                  <a:pt x="146718" y="138133"/>
                </a:lnTo>
                <a:lnTo>
                  <a:pt x="152434" y="137180"/>
                </a:lnTo>
                <a:lnTo>
                  <a:pt x="156245" y="133369"/>
                </a:lnTo>
                <a:lnTo>
                  <a:pt x="159103" y="129559"/>
                </a:lnTo>
                <a:lnTo>
                  <a:pt x="161009" y="127654"/>
                </a:lnTo>
                <a:lnTo>
                  <a:pt x="163867" y="127654"/>
                </a:lnTo>
                <a:lnTo>
                  <a:pt x="163867" y="133369"/>
                </a:lnTo>
                <a:lnTo>
                  <a:pt x="162234" y="139085"/>
                </a:lnTo>
                <a:close/>
              </a:path>
              <a:path w="180339" h="313055">
                <a:moveTo>
                  <a:pt x="159103" y="187670"/>
                </a:moveTo>
                <a:lnTo>
                  <a:pt x="154340" y="187670"/>
                </a:lnTo>
                <a:lnTo>
                  <a:pt x="153387" y="185765"/>
                </a:lnTo>
                <a:lnTo>
                  <a:pt x="153328" y="175881"/>
                </a:lnTo>
                <a:lnTo>
                  <a:pt x="152434" y="170522"/>
                </a:lnTo>
                <a:lnTo>
                  <a:pt x="83228" y="154491"/>
                </a:lnTo>
                <a:lnTo>
                  <a:pt x="72406" y="154328"/>
                </a:lnTo>
                <a:lnTo>
                  <a:pt x="160919" y="154328"/>
                </a:lnTo>
                <a:lnTo>
                  <a:pt x="160309" y="160758"/>
                </a:lnTo>
                <a:lnTo>
                  <a:pt x="159699" y="168855"/>
                </a:lnTo>
                <a:lnTo>
                  <a:pt x="159253" y="176238"/>
                </a:lnTo>
                <a:lnTo>
                  <a:pt x="159103" y="180049"/>
                </a:lnTo>
                <a:lnTo>
                  <a:pt x="159103" y="187670"/>
                </a:lnTo>
                <a:close/>
              </a:path>
              <a:path w="180339" h="313055">
                <a:moveTo>
                  <a:pt x="176248" y="296271"/>
                </a:moveTo>
                <a:lnTo>
                  <a:pt x="117184" y="296271"/>
                </a:lnTo>
                <a:lnTo>
                  <a:pt x="126235" y="296197"/>
                </a:lnTo>
                <a:lnTo>
                  <a:pt x="136715" y="295676"/>
                </a:lnTo>
                <a:lnTo>
                  <a:pt x="171787" y="273155"/>
                </a:lnTo>
                <a:lnTo>
                  <a:pt x="175300" y="257213"/>
                </a:lnTo>
                <a:lnTo>
                  <a:pt x="176252" y="256260"/>
                </a:lnTo>
                <a:lnTo>
                  <a:pt x="180063" y="256260"/>
                </a:lnTo>
                <a:lnTo>
                  <a:pt x="179995" y="262929"/>
                </a:lnTo>
                <a:lnTo>
                  <a:pt x="179587" y="268630"/>
                </a:lnTo>
                <a:lnTo>
                  <a:pt x="178396" y="280195"/>
                </a:lnTo>
                <a:lnTo>
                  <a:pt x="176848" y="292654"/>
                </a:lnTo>
                <a:lnTo>
                  <a:pt x="176248" y="296271"/>
                </a:lnTo>
                <a:close/>
              </a:path>
              <a:path w="180339" h="313055">
                <a:moveTo>
                  <a:pt x="172442" y="312466"/>
                </a:moveTo>
                <a:lnTo>
                  <a:pt x="153387" y="312466"/>
                </a:lnTo>
                <a:lnTo>
                  <a:pt x="113224" y="312020"/>
                </a:lnTo>
                <a:lnTo>
                  <a:pt x="84315" y="311037"/>
                </a:lnTo>
                <a:lnTo>
                  <a:pt x="64695" y="310055"/>
                </a:lnTo>
                <a:lnTo>
                  <a:pt x="52399" y="309608"/>
                </a:lnTo>
                <a:lnTo>
                  <a:pt x="173221" y="309608"/>
                </a:lnTo>
                <a:lnTo>
                  <a:pt x="172442" y="312466"/>
                </a:lnTo>
                <a:close/>
              </a:path>
            </a:pathLst>
          </a:custGeom>
          <a:solidFill>
            <a:srgbClr val="201E20"/>
          </a:solidFill>
        </p:spPr>
        <p:txBody>
          <a:bodyPr wrap="square" lIns="0" tIns="0" rIns="0" bIns="0" rtlCol="0"/>
          <a:lstStyle/>
          <a:p>
            <a:endParaRPr/>
          </a:p>
        </p:txBody>
      </p:sp>
      <p:sp>
        <p:nvSpPr>
          <p:cNvPr id="13" name="object 13"/>
          <p:cNvSpPr/>
          <p:nvPr/>
        </p:nvSpPr>
        <p:spPr>
          <a:xfrm>
            <a:off x="4126222" y="2607377"/>
            <a:ext cx="307975" cy="307975"/>
          </a:xfrm>
          <a:custGeom>
            <a:avLst/>
            <a:gdLst/>
            <a:ahLst/>
            <a:cxnLst/>
            <a:rect l="l" t="t" r="r" b="b"/>
            <a:pathLst>
              <a:path w="307975" h="307975">
                <a:moveTo>
                  <a:pt x="91460" y="301987"/>
                </a:moveTo>
                <a:lnTo>
                  <a:pt x="17148" y="301987"/>
                </a:lnTo>
                <a:lnTo>
                  <a:pt x="20959" y="301034"/>
                </a:lnTo>
                <a:lnTo>
                  <a:pt x="26244" y="298400"/>
                </a:lnTo>
                <a:lnTo>
                  <a:pt x="35012" y="242090"/>
                </a:lnTo>
                <a:lnTo>
                  <a:pt x="35207" y="73353"/>
                </a:lnTo>
                <a:lnTo>
                  <a:pt x="35100" y="54136"/>
                </a:lnTo>
                <a:lnTo>
                  <a:pt x="30367" y="14765"/>
                </a:lnTo>
                <a:lnTo>
                  <a:pt x="6669" y="5715"/>
                </a:lnTo>
                <a:lnTo>
                  <a:pt x="952" y="5715"/>
                </a:lnTo>
                <a:lnTo>
                  <a:pt x="0" y="4763"/>
                </a:lnTo>
                <a:lnTo>
                  <a:pt x="0" y="952"/>
                </a:lnTo>
                <a:lnTo>
                  <a:pt x="1905" y="0"/>
                </a:lnTo>
                <a:lnTo>
                  <a:pt x="5716" y="0"/>
                </a:lnTo>
                <a:lnTo>
                  <a:pt x="20781" y="297"/>
                </a:lnTo>
                <a:lnTo>
                  <a:pt x="35488" y="952"/>
                </a:lnTo>
                <a:lnTo>
                  <a:pt x="52399" y="1905"/>
                </a:lnTo>
                <a:lnTo>
                  <a:pt x="128500" y="1905"/>
                </a:lnTo>
                <a:lnTo>
                  <a:pt x="138977" y="3334"/>
                </a:lnTo>
                <a:lnTo>
                  <a:pt x="157511" y="8841"/>
                </a:lnTo>
                <a:lnTo>
                  <a:pt x="165685" y="13336"/>
                </a:lnTo>
                <a:lnTo>
                  <a:pt x="98129" y="13336"/>
                </a:lnTo>
                <a:lnTo>
                  <a:pt x="89257" y="13515"/>
                </a:lnTo>
                <a:lnTo>
                  <a:pt x="81457" y="14051"/>
                </a:lnTo>
                <a:lnTo>
                  <a:pt x="75086" y="14944"/>
                </a:lnTo>
                <a:lnTo>
                  <a:pt x="70501" y="16194"/>
                </a:lnTo>
                <a:lnTo>
                  <a:pt x="68595" y="16194"/>
                </a:lnTo>
                <a:lnTo>
                  <a:pt x="67643" y="18100"/>
                </a:lnTo>
                <a:lnTo>
                  <a:pt x="67643" y="156233"/>
                </a:lnTo>
                <a:lnTo>
                  <a:pt x="113373" y="164807"/>
                </a:lnTo>
                <a:lnTo>
                  <a:pt x="156117" y="164807"/>
                </a:lnTo>
                <a:lnTo>
                  <a:pt x="153387" y="167665"/>
                </a:lnTo>
                <a:lnTo>
                  <a:pt x="160794" y="177191"/>
                </a:lnTo>
                <a:lnTo>
                  <a:pt x="68595" y="177191"/>
                </a:lnTo>
                <a:lnTo>
                  <a:pt x="67643" y="178144"/>
                </a:lnTo>
                <a:lnTo>
                  <a:pt x="67748" y="226371"/>
                </a:lnTo>
                <a:lnTo>
                  <a:pt x="69548" y="278171"/>
                </a:lnTo>
                <a:lnTo>
                  <a:pt x="85744" y="301034"/>
                </a:lnTo>
                <a:lnTo>
                  <a:pt x="91460" y="301987"/>
                </a:lnTo>
                <a:close/>
              </a:path>
              <a:path w="307975" h="307975">
                <a:moveTo>
                  <a:pt x="128500" y="1905"/>
                </a:moveTo>
                <a:lnTo>
                  <a:pt x="52399" y="1905"/>
                </a:lnTo>
                <a:lnTo>
                  <a:pt x="87903" y="297"/>
                </a:lnTo>
                <a:lnTo>
                  <a:pt x="100035" y="0"/>
                </a:lnTo>
                <a:lnTo>
                  <a:pt x="119551" y="684"/>
                </a:lnTo>
                <a:lnTo>
                  <a:pt x="128500" y="1905"/>
                </a:lnTo>
                <a:close/>
              </a:path>
              <a:path w="307975" h="307975">
                <a:moveTo>
                  <a:pt x="156117" y="164807"/>
                </a:moveTo>
                <a:lnTo>
                  <a:pt x="113373" y="164807"/>
                </a:lnTo>
                <a:lnTo>
                  <a:pt x="120816" y="164554"/>
                </a:lnTo>
                <a:lnTo>
                  <a:pt x="128616" y="163497"/>
                </a:lnTo>
                <a:lnTo>
                  <a:pt x="161604" y="133965"/>
                </a:lnTo>
                <a:lnTo>
                  <a:pt x="168631" y="94311"/>
                </a:lnTo>
                <a:lnTo>
                  <a:pt x="163778" y="60358"/>
                </a:lnTo>
                <a:lnTo>
                  <a:pt x="149814" y="34890"/>
                </a:lnTo>
                <a:lnTo>
                  <a:pt x="127634" y="18889"/>
                </a:lnTo>
                <a:lnTo>
                  <a:pt x="98129" y="13336"/>
                </a:lnTo>
                <a:lnTo>
                  <a:pt x="165685" y="13336"/>
                </a:lnTo>
                <a:lnTo>
                  <a:pt x="199936" y="54136"/>
                </a:lnTo>
                <a:lnTo>
                  <a:pt x="202929" y="73353"/>
                </a:lnTo>
                <a:lnTo>
                  <a:pt x="200413" y="96261"/>
                </a:lnTo>
                <a:lnTo>
                  <a:pt x="192091" y="119437"/>
                </a:lnTo>
                <a:lnTo>
                  <a:pt x="176803" y="143149"/>
                </a:lnTo>
                <a:lnTo>
                  <a:pt x="156117" y="164807"/>
                </a:lnTo>
                <a:close/>
              </a:path>
              <a:path w="307975" h="307975">
                <a:moveTo>
                  <a:pt x="307728" y="307703"/>
                </a:moveTo>
                <a:lnTo>
                  <a:pt x="268666" y="307703"/>
                </a:lnTo>
                <a:lnTo>
                  <a:pt x="253646" y="307316"/>
                </a:lnTo>
                <a:lnTo>
                  <a:pt x="212337" y="290972"/>
                </a:lnTo>
                <a:lnTo>
                  <a:pt x="186256" y="260964"/>
                </a:lnTo>
                <a:lnTo>
                  <a:pt x="170536" y="240065"/>
                </a:lnTo>
                <a:lnTo>
                  <a:pt x="157511" y="222918"/>
                </a:lnTo>
                <a:lnTo>
                  <a:pt x="133961" y="190766"/>
                </a:lnTo>
                <a:lnTo>
                  <a:pt x="125758" y="180049"/>
                </a:lnTo>
                <a:lnTo>
                  <a:pt x="123853" y="179096"/>
                </a:lnTo>
                <a:lnTo>
                  <a:pt x="122900" y="178144"/>
                </a:lnTo>
                <a:lnTo>
                  <a:pt x="120042" y="178144"/>
                </a:lnTo>
                <a:lnTo>
                  <a:pt x="70501" y="177191"/>
                </a:lnTo>
                <a:lnTo>
                  <a:pt x="160794" y="177191"/>
                </a:lnTo>
                <a:lnTo>
                  <a:pt x="177354" y="198491"/>
                </a:lnTo>
                <a:lnTo>
                  <a:pt x="199356" y="226371"/>
                </a:lnTo>
                <a:lnTo>
                  <a:pt x="238179" y="271503"/>
                </a:lnTo>
                <a:lnTo>
                  <a:pt x="278640" y="298965"/>
                </a:lnTo>
                <a:lnTo>
                  <a:pt x="295342" y="301987"/>
                </a:lnTo>
                <a:lnTo>
                  <a:pt x="305822" y="301987"/>
                </a:lnTo>
                <a:lnTo>
                  <a:pt x="307728" y="303892"/>
                </a:lnTo>
                <a:lnTo>
                  <a:pt x="307728" y="307703"/>
                </a:lnTo>
                <a:close/>
              </a:path>
              <a:path w="307975" h="307975">
                <a:moveTo>
                  <a:pt x="12385" y="307703"/>
                </a:moveTo>
                <a:lnTo>
                  <a:pt x="5716" y="307703"/>
                </a:lnTo>
                <a:lnTo>
                  <a:pt x="5820" y="303684"/>
                </a:lnTo>
                <a:lnTo>
                  <a:pt x="6669" y="301987"/>
                </a:lnTo>
                <a:lnTo>
                  <a:pt x="106704" y="301987"/>
                </a:lnTo>
                <a:lnTo>
                  <a:pt x="106704" y="306750"/>
                </a:lnTo>
                <a:lnTo>
                  <a:pt x="50494" y="306750"/>
                </a:lnTo>
                <a:lnTo>
                  <a:pt x="26437" y="307584"/>
                </a:lnTo>
                <a:lnTo>
                  <a:pt x="19947" y="307688"/>
                </a:lnTo>
                <a:lnTo>
                  <a:pt x="12385" y="307703"/>
                </a:lnTo>
                <a:close/>
              </a:path>
              <a:path w="307975" h="307975">
                <a:moveTo>
                  <a:pt x="104799" y="307703"/>
                </a:moveTo>
                <a:lnTo>
                  <a:pt x="100988" y="307703"/>
                </a:lnTo>
                <a:lnTo>
                  <a:pt x="83720" y="307554"/>
                </a:lnTo>
                <a:lnTo>
                  <a:pt x="50494" y="306750"/>
                </a:lnTo>
                <a:lnTo>
                  <a:pt x="106704" y="306750"/>
                </a:lnTo>
                <a:lnTo>
                  <a:pt x="104799" y="307703"/>
                </a:lnTo>
                <a:close/>
              </a:path>
            </a:pathLst>
          </a:custGeom>
          <a:solidFill>
            <a:srgbClr val="201E20"/>
          </a:solidFill>
        </p:spPr>
        <p:txBody>
          <a:bodyPr wrap="square" lIns="0" tIns="0" rIns="0" bIns="0" rtlCol="0"/>
          <a:lstStyle/>
          <a:p>
            <a:endParaRPr/>
          </a:p>
        </p:txBody>
      </p:sp>
      <p:sp>
        <p:nvSpPr>
          <p:cNvPr id="14" name="object 14"/>
          <p:cNvSpPr/>
          <p:nvPr/>
        </p:nvSpPr>
        <p:spPr>
          <a:xfrm>
            <a:off x="4399652" y="2601661"/>
            <a:ext cx="156845" cy="319405"/>
          </a:xfrm>
          <a:custGeom>
            <a:avLst/>
            <a:gdLst/>
            <a:ahLst/>
            <a:cxnLst/>
            <a:rect l="l" t="t" r="r" b="b"/>
            <a:pathLst>
              <a:path w="156845" h="319405">
                <a:moveTo>
                  <a:pt x="116995" y="304845"/>
                </a:moveTo>
                <a:lnTo>
                  <a:pt x="69548" y="304845"/>
                </a:lnTo>
                <a:lnTo>
                  <a:pt x="95108" y="299978"/>
                </a:lnTo>
                <a:lnTo>
                  <a:pt x="113254" y="287340"/>
                </a:lnTo>
                <a:lnTo>
                  <a:pt x="124076" y="269880"/>
                </a:lnTo>
                <a:lnTo>
                  <a:pt x="127664" y="250544"/>
                </a:lnTo>
                <a:lnTo>
                  <a:pt x="125327" y="231045"/>
                </a:lnTo>
                <a:lnTo>
                  <a:pt x="117541" y="213868"/>
                </a:lnTo>
                <a:lnTo>
                  <a:pt x="103146" y="196690"/>
                </a:lnTo>
                <a:lnTo>
                  <a:pt x="80981" y="177191"/>
                </a:lnTo>
                <a:lnTo>
                  <a:pt x="62879" y="161949"/>
                </a:lnTo>
                <a:lnTo>
                  <a:pt x="36054" y="137120"/>
                </a:lnTo>
                <a:lnTo>
                  <a:pt x="19768" y="114793"/>
                </a:lnTo>
                <a:lnTo>
                  <a:pt x="11700" y="93894"/>
                </a:lnTo>
                <a:lnTo>
                  <a:pt x="9527" y="73353"/>
                </a:lnTo>
                <a:lnTo>
                  <a:pt x="15392" y="43806"/>
                </a:lnTo>
                <a:lnTo>
                  <a:pt x="32154" y="20600"/>
                </a:lnTo>
                <a:lnTo>
                  <a:pt x="58562" y="5433"/>
                </a:lnTo>
                <a:lnTo>
                  <a:pt x="93366" y="0"/>
                </a:lnTo>
                <a:lnTo>
                  <a:pt x="104813" y="342"/>
                </a:lnTo>
                <a:lnTo>
                  <a:pt x="114921" y="1309"/>
                </a:lnTo>
                <a:lnTo>
                  <a:pt x="123778" y="2813"/>
                </a:lnTo>
                <a:lnTo>
                  <a:pt x="131475" y="4763"/>
                </a:lnTo>
                <a:lnTo>
                  <a:pt x="139096" y="5715"/>
                </a:lnTo>
                <a:lnTo>
                  <a:pt x="142907" y="6668"/>
                </a:lnTo>
                <a:lnTo>
                  <a:pt x="149576" y="6668"/>
                </a:lnTo>
                <a:lnTo>
                  <a:pt x="149576" y="9526"/>
                </a:lnTo>
                <a:lnTo>
                  <a:pt x="149384" y="14289"/>
                </a:lnTo>
                <a:lnTo>
                  <a:pt x="85744" y="14289"/>
                </a:lnTo>
                <a:lnTo>
                  <a:pt x="66347" y="17579"/>
                </a:lnTo>
                <a:lnTo>
                  <a:pt x="50613" y="27031"/>
                </a:lnTo>
                <a:lnTo>
                  <a:pt x="40058" y="42020"/>
                </a:lnTo>
                <a:lnTo>
                  <a:pt x="36203" y="61921"/>
                </a:lnTo>
                <a:lnTo>
                  <a:pt x="38585" y="77863"/>
                </a:lnTo>
                <a:lnTo>
                  <a:pt x="46683" y="93001"/>
                </a:lnTo>
                <a:lnTo>
                  <a:pt x="61926" y="109747"/>
                </a:lnTo>
                <a:lnTo>
                  <a:pt x="85744" y="130511"/>
                </a:lnTo>
                <a:lnTo>
                  <a:pt x="97177" y="139085"/>
                </a:lnTo>
                <a:lnTo>
                  <a:pt x="126503" y="165491"/>
                </a:lnTo>
                <a:lnTo>
                  <a:pt x="144575" y="188861"/>
                </a:lnTo>
                <a:lnTo>
                  <a:pt x="153715" y="211159"/>
                </a:lnTo>
                <a:lnTo>
                  <a:pt x="156245" y="234350"/>
                </a:lnTo>
                <a:lnTo>
                  <a:pt x="154772" y="249339"/>
                </a:lnTo>
                <a:lnTo>
                  <a:pt x="149457" y="267097"/>
                </a:lnTo>
                <a:lnTo>
                  <a:pt x="138962" y="285390"/>
                </a:lnTo>
                <a:lnTo>
                  <a:pt x="121947" y="301987"/>
                </a:lnTo>
                <a:lnTo>
                  <a:pt x="116995" y="304845"/>
                </a:lnTo>
                <a:close/>
              </a:path>
              <a:path w="156845" h="319405">
                <a:moveTo>
                  <a:pt x="147671" y="61921"/>
                </a:moveTo>
                <a:lnTo>
                  <a:pt x="142907" y="61921"/>
                </a:lnTo>
                <a:lnTo>
                  <a:pt x="142907" y="60016"/>
                </a:lnTo>
                <a:lnTo>
                  <a:pt x="141955" y="56205"/>
                </a:lnTo>
                <a:lnTo>
                  <a:pt x="141955" y="51442"/>
                </a:lnTo>
                <a:lnTo>
                  <a:pt x="139096" y="40963"/>
                </a:lnTo>
                <a:lnTo>
                  <a:pt x="85744" y="14289"/>
                </a:lnTo>
                <a:lnTo>
                  <a:pt x="149384" y="14289"/>
                </a:lnTo>
                <a:lnTo>
                  <a:pt x="148624" y="59063"/>
                </a:lnTo>
                <a:lnTo>
                  <a:pt x="147671" y="61921"/>
                </a:lnTo>
                <a:close/>
              </a:path>
              <a:path w="156845" h="319405">
                <a:moveTo>
                  <a:pt x="60021" y="319135"/>
                </a:moveTo>
                <a:lnTo>
                  <a:pt x="18756" y="313508"/>
                </a:lnTo>
                <a:lnTo>
                  <a:pt x="0" y="305798"/>
                </a:lnTo>
                <a:lnTo>
                  <a:pt x="67" y="287340"/>
                </a:lnTo>
                <a:lnTo>
                  <a:pt x="163" y="278662"/>
                </a:lnTo>
                <a:lnTo>
                  <a:pt x="595" y="266144"/>
                </a:lnTo>
                <a:lnTo>
                  <a:pt x="1205" y="256305"/>
                </a:lnTo>
                <a:lnTo>
                  <a:pt x="1806" y="250544"/>
                </a:lnTo>
                <a:lnTo>
                  <a:pt x="1905" y="245781"/>
                </a:lnTo>
                <a:lnTo>
                  <a:pt x="2858" y="242923"/>
                </a:lnTo>
                <a:lnTo>
                  <a:pt x="7621" y="242923"/>
                </a:lnTo>
                <a:lnTo>
                  <a:pt x="7621" y="257213"/>
                </a:lnTo>
                <a:lnTo>
                  <a:pt x="9527" y="262929"/>
                </a:lnTo>
                <a:lnTo>
                  <a:pt x="17431" y="282339"/>
                </a:lnTo>
                <a:lnTo>
                  <a:pt x="31320" y="295319"/>
                </a:lnTo>
                <a:lnTo>
                  <a:pt x="49318" y="302583"/>
                </a:lnTo>
                <a:lnTo>
                  <a:pt x="69548" y="304845"/>
                </a:lnTo>
                <a:lnTo>
                  <a:pt x="116995" y="304845"/>
                </a:lnTo>
                <a:lnTo>
                  <a:pt x="108252" y="309891"/>
                </a:lnTo>
                <a:lnTo>
                  <a:pt x="93128" y="315205"/>
                </a:lnTo>
                <a:lnTo>
                  <a:pt x="76932" y="318197"/>
                </a:lnTo>
                <a:lnTo>
                  <a:pt x="60021" y="319135"/>
                </a:lnTo>
                <a:close/>
              </a:path>
            </a:pathLst>
          </a:custGeom>
          <a:solidFill>
            <a:srgbClr val="201E20"/>
          </a:solidFill>
        </p:spPr>
        <p:txBody>
          <a:bodyPr wrap="square" lIns="0" tIns="0" rIns="0" bIns="0" rtlCol="0"/>
          <a:lstStyle/>
          <a:p>
            <a:endParaRPr/>
          </a:p>
        </p:txBody>
      </p:sp>
      <p:sp>
        <p:nvSpPr>
          <p:cNvPr id="15" name="object 15"/>
          <p:cNvSpPr/>
          <p:nvPr/>
        </p:nvSpPr>
        <p:spPr>
          <a:xfrm>
            <a:off x="4584480" y="2601661"/>
            <a:ext cx="320675" cy="319405"/>
          </a:xfrm>
          <a:custGeom>
            <a:avLst/>
            <a:gdLst/>
            <a:ahLst/>
            <a:cxnLst/>
            <a:rect l="l" t="t" r="r" b="b"/>
            <a:pathLst>
              <a:path w="320675" h="319405">
                <a:moveTo>
                  <a:pt x="158151" y="319135"/>
                </a:moveTo>
                <a:lnTo>
                  <a:pt x="107732" y="312374"/>
                </a:lnTo>
                <a:lnTo>
                  <a:pt x="67607" y="293943"/>
                </a:lnTo>
                <a:lnTo>
                  <a:pt x="37275" y="266620"/>
                </a:lnTo>
                <a:lnTo>
                  <a:pt x="16231" y="233185"/>
                </a:lnTo>
                <a:lnTo>
                  <a:pt x="3974" y="196416"/>
                </a:lnTo>
                <a:lnTo>
                  <a:pt x="0" y="159091"/>
                </a:lnTo>
                <a:lnTo>
                  <a:pt x="4115" y="124483"/>
                </a:lnTo>
                <a:lnTo>
                  <a:pt x="38227" y="54896"/>
                </a:lnTo>
                <a:lnTo>
                  <a:pt x="69019" y="26638"/>
                </a:lnTo>
                <a:lnTo>
                  <a:pt x="109496" y="7219"/>
                </a:lnTo>
                <a:lnTo>
                  <a:pt x="160056" y="0"/>
                </a:lnTo>
                <a:lnTo>
                  <a:pt x="212189" y="6805"/>
                </a:lnTo>
                <a:lnTo>
                  <a:pt x="228914" y="14289"/>
                </a:lnTo>
                <a:lnTo>
                  <a:pt x="157198" y="14289"/>
                </a:lnTo>
                <a:lnTo>
                  <a:pt x="110202" y="22669"/>
                </a:lnTo>
                <a:lnTo>
                  <a:pt x="72763" y="47751"/>
                </a:lnTo>
                <a:lnTo>
                  <a:pt x="48008" y="89444"/>
                </a:lnTo>
                <a:lnTo>
                  <a:pt x="39061" y="147659"/>
                </a:lnTo>
                <a:lnTo>
                  <a:pt x="45585" y="200489"/>
                </a:lnTo>
                <a:lnTo>
                  <a:pt x="63816" y="243807"/>
                </a:lnTo>
                <a:lnTo>
                  <a:pt x="91742" y="276334"/>
                </a:lnTo>
                <a:lnTo>
                  <a:pt x="127351" y="296789"/>
                </a:lnTo>
                <a:lnTo>
                  <a:pt x="168631" y="303892"/>
                </a:lnTo>
                <a:lnTo>
                  <a:pt x="225894" y="303892"/>
                </a:lnTo>
                <a:lnTo>
                  <a:pt x="204221" y="313141"/>
                </a:lnTo>
                <a:lnTo>
                  <a:pt x="158151" y="319135"/>
                </a:lnTo>
                <a:close/>
              </a:path>
              <a:path w="320675" h="319405">
                <a:moveTo>
                  <a:pt x="225894" y="303892"/>
                </a:moveTo>
                <a:lnTo>
                  <a:pt x="168631" y="303892"/>
                </a:lnTo>
                <a:lnTo>
                  <a:pt x="194590" y="300768"/>
                </a:lnTo>
                <a:lnTo>
                  <a:pt x="224254" y="288955"/>
                </a:lnTo>
                <a:lnTo>
                  <a:pt x="252180" y="264796"/>
                </a:lnTo>
                <a:lnTo>
                  <a:pt x="272927" y="224633"/>
                </a:lnTo>
                <a:lnTo>
                  <a:pt x="281051" y="164807"/>
                </a:lnTo>
                <a:lnTo>
                  <a:pt x="274390" y="111474"/>
                </a:lnTo>
                <a:lnTo>
                  <a:pt x="256113" y="69436"/>
                </a:lnTo>
                <a:lnTo>
                  <a:pt x="228781" y="39012"/>
                </a:lnTo>
                <a:lnTo>
                  <a:pt x="194956" y="20523"/>
                </a:lnTo>
                <a:lnTo>
                  <a:pt x="157198" y="14289"/>
                </a:lnTo>
                <a:lnTo>
                  <a:pt x="228914" y="14289"/>
                </a:lnTo>
                <a:lnTo>
                  <a:pt x="256319" y="26552"/>
                </a:lnTo>
                <a:lnTo>
                  <a:pt x="290388" y="58233"/>
                </a:lnTo>
                <a:lnTo>
                  <a:pt x="312339" y="100842"/>
                </a:lnTo>
                <a:lnTo>
                  <a:pt x="320113" y="153375"/>
                </a:lnTo>
                <a:lnTo>
                  <a:pt x="314930" y="197077"/>
                </a:lnTo>
                <a:lnTo>
                  <a:pt x="299929" y="236572"/>
                </a:lnTo>
                <a:lnTo>
                  <a:pt x="275931" y="270193"/>
                </a:lnTo>
                <a:lnTo>
                  <a:pt x="243754" y="296271"/>
                </a:lnTo>
                <a:lnTo>
                  <a:pt x="225894" y="303892"/>
                </a:lnTo>
                <a:close/>
              </a:path>
            </a:pathLst>
          </a:custGeom>
          <a:solidFill>
            <a:srgbClr val="201E20"/>
          </a:solidFill>
        </p:spPr>
        <p:txBody>
          <a:bodyPr wrap="square" lIns="0" tIns="0" rIns="0" bIns="0" rtlCol="0"/>
          <a:lstStyle/>
          <a:p>
            <a:endParaRPr/>
          </a:p>
        </p:txBody>
      </p:sp>
      <p:sp>
        <p:nvSpPr>
          <p:cNvPr id="16" name="object 16"/>
          <p:cNvSpPr/>
          <p:nvPr/>
        </p:nvSpPr>
        <p:spPr>
          <a:xfrm>
            <a:off x="4923647" y="2601661"/>
            <a:ext cx="327025" cy="316865"/>
          </a:xfrm>
          <a:custGeom>
            <a:avLst/>
            <a:gdLst/>
            <a:ahLst/>
            <a:cxnLst/>
            <a:rect l="l" t="t" r="r" b="b"/>
            <a:pathLst>
              <a:path w="327025" h="316864">
                <a:moveTo>
                  <a:pt x="80028" y="307703"/>
                </a:moveTo>
                <a:lnTo>
                  <a:pt x="13338" y="307703"/>
                </a:lnTo>
                <a:lnTo>
                  <a:pt x="19054" y="305798"/>
                </a:lnTo>
                <a:lnTo>
                  <a:pt x="25410" y="301645"/>
                </a:lnTo>
                <a:lnTo>
                  <a:pt x="31362" y="258166"/>
                </a:lnTo>
                <a:lnTo>
                  <a:pt x="32275" y="49537"/>
                </a:lnTo>
                <a:lnTo>
                  <a:pt x="32392" y="4763"/>
                </a:lnTo>
                <a:lnTo>
                  <a:pt x="33345" y="0"/>
                </a:lnTo>
                <a:lnTo>
                  <a:pt x="40014" y="0"/>
                </a:lnTo>
                <a:lnTo>
                  <a:pt x="46683" y="9526"/>
                </a:lnTo>
                <a:lnTo>
                  <a:pt x="50494" y="13336"/>
                </a:lnTo>
                <a:lnTo>
                  <a:pt x="64710" y="28519"/>
                </a:lnTo>
                <a:lnTo>
                  <a:pt x="97273" y="63827"/>
                </a:lnTo>
                <a:lnTo>
                  <a:pt x="50494" y="63827"/>
                </a:lnTo>
                <a:lnTo>
                  <a:pt x="56210" y="258166"/>
                </a:lnTo>
                <a:lnTo>
                  <a:pt x="57535" y="279139"/>
                </a:lnTo>
                <a:lnTo>
                  <a:pt x="60378" y="293056"/>
                </a:lnTo>
                <a:lnTo>
                  <a:pt x="65186" y="301436"/>
                </a:lnTo>
                <a:lnTo>
                  <a:pt x="72406" y="305798"/>
                </a:lnTo>
                <a:lnTo>
                  <a:pt x="80028" y="307703"/>
                </a:lnTo>
                <a:close/>
              </a:path>
              <a:path w="327025" h="316864">
                <a:moveTo>
                  <a:pt x="324876" y="11431"/>
                </a:moveTo>
                <a:lnTo>
                  <a:pt x="235321" y="11431"/>
                </a:lnTo>
                <a:lnTo>
                  <a:pt x="234368" y="10479"/>
                </a:lnTo>
                <a:lnTo>
                  <a:pt x="234368" y="6668"/>
                </a:lnTo>
                <a:lnTo>
                  <a:pt x="238179" y="5715"/>
                </a:lnTo>
                <a:lnTo>
                  <a:pt x="242943" y="5715"/>
                </a:lnTo>
                <a:lnTo>
                  <a:pt x="256459" y="6013"/>
                </a:lnTo>
                <a:lnTo>
                  <a:pt x="268904" y="6668"/>
                </a:lnTo>
                <a:lnTo>
                  <a:pt x="278848" y="7323"/>
                </a:lnTo>
                <a:lnTo>
                  <a:pt x="284862" y="7621"/>
                </a:lnTo>
                <a:lnTo>
                  <a:pt x="326782" y="7621"/>
                </a:lnTo>
                <a:lnTo>
                  <a:pt x="326782" y="10479"/>
                </a:lnTo>
                <a:lnTo>
                  <a:pt x="324876" y="11431"/>
                </a:lnTo>
                <a:close/>
              </a:path>
              <a:path w="327025" h="316864">
                <a:moveTo>
                  <a:pt x="326782" y="7621"/>
                </a:moveTo>
                <a:lnTo>
                  <a:pt x="284862" y="7621"/>
                </a:lnTo>
                <a:lnTo>
                  <a:pt x="289953" y="7323"/>
                </a:lnTo>
                <a:lnTo>
                  <a:pt x="297724" y="6668"/>
                </a:lnTo>
                <a:lnTo>
                  <a:pt x="307638" y="6013"/>
                </a:lnTo>
                <a:lnTo>
                  <a:pt x="319160" y="5715"/>
                </a:lnTo>
                <a:lnTo>
                  <a:pt x="323924" y="5715"/>
                </a:lnTo>
                <a:lnTo>
                  <a:pt x="326782" y="6668"/>
                </a:lnTo>
                <a:lnTo>
                  <a:pt x="326782" y="7621"/>
                </a:lnTo>
                <a:close/>
              </a:path>
              <a:path w="327025" h="316864">
                <a:moveTo>
                  <a:pt x="296409" y="259118"/>
                </a:moveTo>
                <a:lnTo>
                  <a:pt x="278193" y="259118"/>
                </a:lnTo>
                <a:lnTo>
                  <a:pt x="273430" y="52395"/>
                </a:lnTo>
                <a:lnTo>
                  <a:pt x="272775" y="35575"/>
                </a:lnTo>
                <a:lnTo>
                  <a:pt x="241037" y="11431"/>
                </a:lnTo>
                <a:lnTo>
                  <a:pt x="317255" y="11431"/>
                </a:lnTo>
                <a:lnTo>
                  <a:pt x="297248" y="49537"/>
                </a:lnTo>
                <a:lnTo>
                  <a:pt x="296409" y="259118"/>
                </a:lnTo>
                <a:close/>
              </a:path>
              <a:path w="327025" h="316864">
                <a:moveTo>
                  <a:pt x="293437" y="316277"/>
                </a:moveTo>
                <a:lnTo>
                  <a:pt x="262950" y="290555"/>
                </a:lnTo>
                <a:lnTo>
                  <a:pt x="224722" y="251378"/>
                </a:lnTo>
                <a:lnTo>
                  <a:pt x="191273" y="216473"/>
                </a:lnTo>
                <a:lnTo>
                  <a:pt x="122305" y="142598"/>
                </a:lnTo>
                <a:lnTo>
                  <a:pt x="50494" y="63827"/>
                </a:lnTo>
                <a:lnTo>
                  <a:pt x="97273" y="63827"/>
                </a:lnTo>
                <a:lnTo>
                  <a:pt x="180063" y="153375"/>
                </a:lnTo>
                <a:lnTo>
                  <a:pt x="210803" y="186107"/>
                </a:lnTo>
                <a:lnTo>
                  <a:pt x="262994" y="242998"/>
                </a:lnTo>
                <a:lnTo>
                  <a:pt x="278193" y="259118"/>
                </a:lnTo>
                <a:lnTo>
                  <a:pt x="296409" y="259118"/>
                </a:lnTo>
                <a:lnTo>
                  <a:pt x="296287" y="290555"/>
                </a:lnTo>
                <a:lnTo>
                  <a:pt x="296163" y="305798"/>
                </a:lnTo>
                <a:lnTo>
                  <a:pt x="295938" y="311990"/>
                </a:lnTo>
                <a:lnTo>
                  <a:pt x="295089" y="315562"/>
                </a:lnTo>
                <a:lnTo>
                  <a:pt x="293437" y="316277"/>
                </a:lnTo>
                <a:close/>
              </a:path>
              <a:path w="327025" h="316864">
                <a:moveTo>
                  <a:pt x="5716" y="313419"/>
                </a:moveTo>
                <a:lnTo>
                  <a:pt x="0" y="313419"/>
                </a:lnTo>
                <a:lnTo>
                  <a:pt x="0" y="308656"/>
                </a:lnTo>
                <a:lnTo>
                  <a:pt x="952" y="307703"/>
                </a:lnTo>
                <a:lnTo>
                  <a:pt x="94319" y="307703"/>
                </a:lnTo>
                <a:lnTo>
                  <a:pt x="95271" y="308656"/>
                </a:lnTo>
                <a:lnTo>
                  <a:pt x="95271" y="312466"/>
                </a:lnTo>
                <a:lnTo>
                  <a:pt x="44777" y="312466"/>
                </a:lnTo>
                <a:lnTo>
                  <a:pt x="19456" y="313270"/>
                </a:lnTo>
                <a:lnTo>
                  <a:pt x="5716" y="313419"/>
                </a:lnTo>
                <a:close/>
              </a:path>
              <a:path w="327025" h="316864">
                <a:moveTo>
                  <a:pt x="95271" y="313419"/>
                </a:moveTo>
                <a:lnTo>
                  <a:pt x="88602" y="313419"/>
                </a:lnTo>
                <a:lnTo>
                  <a:pt x="72242" y="313270"/>
                </a:lnTo>
                <a:lnTo>
                  <a:pt x="44777" y="312466"/>
                </a:lnTo>
                <a:lnTo>
                  <a:pt x="95271" y="312466"/>
                </a:lnTo>
                <a:lnTo>
                  <a:pt x="95271" y="313419"/>
                </a:lnTo>
                <a:close/>
              </a:path>
            </a:pathLst>
          </a:custGeom>
          <a:solidFill>
            <a:srgbClr val="201E20"/>
          </a:solidFill>
        </p:spPr>
        <p:txBody>
          <a:bodyPr wrap="square" lIns="0" tIns="0" rIns="0" bIns="0" rtlCol="0"/>
          <a:lstStyle/>
          <a:p>
            <a:endParaRPr/>
          </a:p>
        </p:txBody>
      </p:sp>
      <p:sp>
        <p:nvSpPr>
          <p:cNvPr id="17" name="object 17"/>
          <p:cNvSpPr/>
          <p:nvPr/>
        </p:nvSpPr>
        <p:spPr>
          <a:xfrm>
            <a:off x="5363803" y="2569271"/>
            <a:ext cx="344170" cy="353060"/>
          </a:xfrm>
          <a:custGeom>
            <a:avLst/>
            <a:gdLst/>
            <a:ahLst/>
            <a:cxnLst/>
            <a:rect l="l" t="t" r="r" b="b"/>
            <a:pathLst>
              <a:path w="344170" h="353060">
                <a:moveTo>
                  <a:pt x="110515" y="6668"/>
                </a:moveTo>
                <a:lnTo>
                  <a:pt x="1905" y="6668"/>
                </a:lnTo>
                <a:lnTo>
                  <a:pt x="0" y="5715"/>
                </a:lnTo>
                <a:lnTo>
                  <a:pt x="0" y="952"/>
                </a:lnTo>
                <a:lnTo>
                  <a:pt x="2858" y="0"/>
                </a:lnTo>
                <a:lnTo>
                  <a:pt x="7621" y="0"/>
                </a:lnTo>
                <a:lnTo>
                  <a:pt x="24115" y="297"/>
                </a:lnTo>
                <a:lnTo>
                  <a:pt x="40252" y="952"/>
                </a:lnTo>
                <a:lnTo>
                  <a:pt x="60021" y="1905"/>
                </a:lnTo>
                <a:lnTo>
                  <a:pt x="112420" y="1905"/>
                </a:lnTo>
                <a:lnTo>
                  <a:pt x="112420" y="5715"/>
                </a:lnTo>
                <a:lnTo>
                  <a:pt x="110515" y="6668"/>
                </a:lnTo>
                <a:close/>
              </a:path>
              <a:path w="344170" h="353060">
                <a:moveTo>
                  <a:pt x="112420" y="1905"/>
                </a:moveTo>
                <a:lnTo>
                  <a:pt x="60021" y="1905"/>
                </a:lnTo>
                <a:lnTo>
                  <a:pt x="93113" y="297"/>
                </a:lnTo>
                <a:lnTo>
                  <a:pt x="105751" y="0"/>
                </a:lnTo>
                <a:lnTo>
                  <a:pt x="110515" y="0"/>
                </a:lnTo>
                <a:lnTo>
                  <a:pt x="112420" y="952"/>
                </a:lnTo>
                <a:lnTo>
                  <a:pt x="112420" y="1905"/>
                </a:lnTo>
                <a:close/>
              </a:path>
              <a:path w="344170" h="353060">
                <a:moveTo>
                  <a:pt x="342025" y="6668"/>
                </a:moveTo>
                <a:lnTo>
                  <a:pt x="243895" y="6668"/>
                </a:lnTo>
                <a:lnTo>
                  <a:pt x="241990" y="5715"/>
                </a:lnTo>
                <a:lnTo>
                  <a:pt x="241990" y="952"/>
                </a:lnTo>
                <a:lnTo>
                  <a:pt x="243895" y="0"/>
                </a:lnTo>
                <a:lnTo>
                  <a:pt x="249612" y="0"/>
                </a:lnTo>
                <a:lnTo>
                  <a:pt x="265242" y="297"/>
                </a:lnTo>
                <a:lnTo>
                  <a:pt x="280337" y="952"/>
                </a:lnTo>
                <a:lnTo>
                  <a:pt x="298200" y="1905"/>
                </a:lnTo>
                <a:lnTo>
                  <a:pt x="343931" y="1905"/>
                </a:lnTo>
                <a:lnTo>
                  <a:pt x="343931" y="5715"/>
                </a:lnTo>
                <a:lnTo>
                  <a:pt x="342025" y="6668"/>
                </a:lnTo>
                <a:close/>
              </a:path>
              <a:path w="344170" h="353060">
                <a:moveTo>
                  <a:pt x="343931" y="1905"/>
                </a:moveTo>
                <a:lnTo>
                  <a:pt x="298200" y="1905"/>
                </a:lnTo>
                <a:lnTo>
                  <a:pt x="303351" y="1607"/>
                </a:lnTo>
                <a:lnTo>
                  <a:pt x="312968" y="952"/>
                </a:lnTo>
                <a:lnTo>
                  <a:pt x="324728" y="297"/>
                </a:lnTo>
                <a:lnTo>
                  <a:pt x="336309" y="0"/>
                </a:lnTo>
                <a:lnTo>
                  <a:pt x="341073" y="0"/>
                </a:lnTo>
                <a:lnTo>
                  <a:pt x="343931" y="952"/>
                </a:lnTo>
                <a:lnTo>
                  <a:pt x="343931" y="1905"/>
                </a:lnTo>
                <a:close/>
              </a:path>
              <a:path w="344170" h="353060">
                <a:moveTo>
                  <a:pt x="174347" y="352477"/>
                </a:moveTo>
                <a:lnTo>
                  <a:pt x="133261" y="347714"/>
                </a:lnTo>
                <a:lnTo>
                  <a:pt x="80028" y="320087"/>
                </a:lnTo>
                <a:lnTo>
                  <a:pt x="51446" y="277218"/>
                </a:lnTo>
                <a:lnTo>
                  <a:pt x="40014" y="200054"/>
                </a:lnTo>
                <a:lnTo>
                  <a:pt x="39895" y="62398"/>
                </a:lnTo>
                <a:lnTo>
                  <a:pt x="39612" y="45756"/>
                </a:lnTo>
                <a:lnTo>
                  <a:pt x="19054" y="7621"/>
                </a:lnTo>
                <a:lnTo>
                  <a:pt x="16196" y="6668"/>
                </a:lnTo>
                <a:lnTo>
                  <a:pt x="102893" y="6668"/>
                </a:lnTo>
                <a:lnTo>
                  <a:pt x="80430" y="45756"/>
                </a:lnTo>
                <a:lnTo>
                  <a:pt x="80028" y="197196"/>
                </a:lnTo>
                <a:lnTo>
                  <a:pt x="82573" y="239961"/>
                </a:lnTo>
                <a:lnTo>
                  <a:pt x="100526" y="294053"/>
                </a:lnTo>
                <a:lnTo>
                  <a:pt x="130671" y="323273"/>
                </a:lnTo>
                <a:lnTo>
                  <a:pt x="182921" y="335330"/>
                </a:lnTo>
                <a:lnTo>
                  <a:pt x="245168" y="335330"/>
                </a:lnTo>
                <a:lnTo>
                  <a:pt x="243613" y="336401"/>
                </a:lnTo>
                <a:lnTo>
                  <a:pt x="219006" y="346523"/>
                </a:lnTo>
                <a:lnTo>
                  <a:pt x="195649" y="351286"/>
                </a:lnTo>
                <a:lnTo>
                  <a:pt x="174347" y="352477"/>
                </a:lnTo>
                <a:close/>
              </a:path>
              <a:path w="344170" h="353060">
                <a:moveTo>
                  <a:pt x="245168" y="335330"/>
                </a:moveTo>
                <a:lnTo>
                  <a:pt x="182921" y="335330"/>
                </a:lnTo>
                <a:lnTo>
                  <a:pt x="204015" y="332933"/>
                </a:lnTo>
                <a:lnTo>
                  <a:pt x="223769" y="326160"/>
                </a:lnTo>
                <a:lnTo>
                  <a:pt x="255328" y="301987"/>
                </a:lnTo>
                <a:lnTo>
                  <a:pt x="276526" y="254117"/>
                </a:lnTo>
                <a:lnTo>
                  <a:pt x="281761" y="197196"/>
                </a:lnTo>
                <a:lnTo>
                  <a:pt x="281885" y="62398"/>
                </a:lnTo>
                <a:lnTo>
                  <a:pt x="281602" y="45756"/>
                </a:lnTo>
                <a:lnTo>
                  <a:pt x="261044" y="7621"/>
                </a:lnTo>
                <a:lnTo>
                  <a:pt x="257233" y="6668"/>
                </a:lnTo>
                <a:lnTo>
                  <a:pt x="333451" y="6668"/>
                </a:lnTo>
                <a:lnTo>
                  <a:pt x="310988" y="45756"/>
                </a:lnTo>
                <a:lnTo>
                  <a:pt x="310586" y="181954"/>
                </a:lnTo>
                <a:lnTo>
                  <a:pt x="309127" y="219732"/>
                </a:lnTo>
                <a:lnTo>
                  <a:pt x="303202" y="256975"/>
                </a:lnTo>
                <a:lnTo>
                  <a:pt x="290489" y="291002"/>
                </a:lnTo>
                <a:lnTo>
                  <a:pt x="268666" y="319135"/>
                </a:lnTo>
                <a:lnTo>
                  <a:pt x="245168" y="335330"/>
                </a:lnTo>
                <a:close/>
              </a:path>
            </a:pathLst>
          </a:custGeom>
          <a:solidFill>
            <a:srgbClr val="201E20"/>
          </a:solidFill>
        </p:spPr>
        <p:txBody>
          <a:bodyPr wrap="square" lIns="0" tIns="0" rIns="0" bIns="0" rtlCol="0"/>
          <a:lstStyle/>
          <a:p>
            <a:endParaRPr/>
          </a:p>
        </p:txBody>
      </p:sp>
      <p:sp>
        <p:nvSpPr>
          <p:cNvPr id="18" name="object 18"/>
          <p:cNvSpPr/>
          <p:nvPr/>
        </p:nvSpPr>
        <p:spPr>
          <a:xfrm>
            <a:off x="5704876" y="2601661"/>
            <a:ext cx="327025" cy="316865"/>
          </a:xfrm>
          <a:custGeom>
            <a:avLst/>
            <a:gdLst/>
            <a:ahLst/>
            <a:cxnLst/>
            <a:rect l="l" t="t" r="r" b="b"/>
            <a:pathLst>
              <a:path w="327025" h="316864">
                <a:moveTo>
                  <a:pt x="80028" y="307703"/>
                </a:moveTo>
                <a:lnTo>
                  <a:pt x="13338" y="307703"/>
                </a:lnTo>
                <a:lnTo>
                  <a:pt x="20007" y="305798"/>
                </a:lnTo>
                <a:lnTo>
                  <a:pt x="25812" y="301645"/>
                </a:lnTo>
                <a:lnTo>
                  <a:pt x="31365" y="258166"/>
                </a:lnTo>
                <a:lnTo>
                  <a:pt x="32275" y="49537"/>
                </a:lnTo>
                <a:lnTo>
                  <a:pt x="32392" y="4763"/>
                </a:lnTo>
                <a:lnTo>
                  <a:pt x="33345" y="0"/>
                </a:lnTo>
                <a:lnTo>
                  <a:pt x="40014" y="0"/>
                </a:lnTo>
                <a:lnTo>
                  <a:pt x="46683" y="9526"/>
                </a:lnTo>
                <a:lnTo>
                  <a:pt x="50494" y="13336"/>
                </a:lnTo>
                <a:lnTo>
                  <a:pt x="64710" y="28519"/>
                </a:lnTo>
                <a:lnTo>
                  <a:pt x="97273" y="63827"/>
                </a:lnTo>
                <a:lnTo>
                  <a:pt x="50494" y="63827"/>
                </a:lnTo>
                <a:lnTo>
                  <a:pt x="56210" y="258166"/>
                </a:lnTo>
                <a:lnTo>
                  <a:pt x="57535" y="279139"/>
                </a:lnTo>
                <a:lnTo>
                  <a:pt x="60378" y="293056"/>
                </a:lnTo>
                <a:lnTo>
                  <a:pt x="65186" y="301436"/>
                </a:lnTo>
                <a:lnTo>
                  <a:pt x="72406" y="305798"/>
                </a:lnTo>
                <a:lnTo>
                  <a:pt x="80028" y="307703"/>
                </a:lnTo>
                <a:close/>
              </a:path>
              <a:path w="327025" h="316864">
                <a:moveTo>
                  <a:pt x="324876" y="11431"/>
                </a:moveTo>
                <a:lnTo>
                  <a:pt x="235321" y="11431"/>
                </a:lnTo>
                <a:lnTo>
                  <a:pt x="234368" y="10479"/>
                </a:lnTo>
                <a:lnTo>
                  <a:pt x="234368" y="6668"/>
                </a:lnTo>
                <a:lnTo>
                  <a:pt x="238179" y="5715"/>
                </a:lnTo>
                <a:lnTo>
                  <a:pt x="242943" y="5715"/>
                </a:lnTo>
                <a:lnTo>
                  <a:pt x="256459" y="6013"/>
                </a:lnTo>
                <a:lnTo>
                  <a:pt x="268904" y="6668"/>
                </a:lnTo>
                <a:lnTo>
                  <a:pt x="278848" y="7323"/>
                </a:lnTo>
                <a:lnTo>
                  <a:pt x="284862" y="7621"/>
                </a:lnTo>
                <a:lnTo>
                  <a:pt x="326782" y="7621"/>
                </a:lnTo>
                <a:lnTo>
                  <a:pt x="326782" y="10479"/>
                </a:lnTo>
                <a:lnTo>
                  <a:pt x="324876" y="11431"/>
                </a:lnTo>
                <a:close/>
              </a:path>
              <a:path w="327025" h="316864">
                <a:moveTo>
                  <a:pt x="326782" y="7621"/>
                </a:moveTo>
                <a:lnTo>
                  <a:pt x="284862" y="7621"/>
                </a:lnTo>
                <a:lnTo>
                  <a:pt x="289953" y="7323"/>
                </a:lnTo>
                <a:lnTo>
                  <a:pt x="297724" y="6668"/>
                </a:lnTo>
                <a:lnTo>
                  <a:pt x="307638" y="6013"/>
                </a:lnTo>
                <a:lnTo>
                  <a:pt x="319160" y="5715"/>
                </a:lnTo>
                <a:lnTo>
                  <a:pt x="323924" y="5715"/>
                </a:lnTo>
                <a:lnTo>
                  <a:pt x="326782" y="6668"/>
                </a:lnTo>
                <a:lnTo>
                  <a:pt x="326782" y="7621"/>
                </a:lnTo>
                <a:close/>
              </a:path>
              <a:path w="327025" h="316864">
                <a:moveTo>
                  <a:pt x="296409" y="259118"/>
                </a:moveTo>
                <a:lnTo>
                  <a:pt x="278193" y="259118"/>
                </a:lnTo>
                <a:lnTo>
                  <a:pt x="273430" y="52395"/>
                </a:lnTo>
                <a:lnTo>
                  <a:pt x="272775" y="35575"/>
                </a:lnTo>
                <a:lnTo>
                  <a:pt x="241037" y="11431"/>
                </a:lnTo>
                <a:lnTo>
                  <a:pt x="317255" y="11431"/>
                </a:lnTo>
                <a:lnTo>
                  <a:pt x="297248" y="49537"/>
                </a:lnTo>
                <a:lnTo>
                  <a:pt x="296409" y="259118"/>
                </a:lnTo>
                <a:close/>
              </a:path>
              <a:path w="327025" h="316864">
                <a:moveTo>
                  <a:pt x="293437" y="316277"/>
                </a:moveTo>
                <a:lnTo>
                  <a:pt x="262950" y="290555"/>
                </a:lnTo>
                <a:lnTo>
                  <a:pt x="224722" y="251378"/>
                </a:lnTo>
                <a:lnTo>
                  <a:pt x="191273" y="216473"/>
                </a:lnTo>
                <a:lnTo>
                  <a:pt x="122305" y="142598"/>
                </a:lnTo>
                <a:lnTo>
                  <a:pt x="50494" y="63827"/>
                </a:lnTo>
                <a:lnTo>
                  <a:pt x="97273" y="63827"/>
                </a:lnTo>
                <a:lnTo>
                  <a:pt x="180063" y="153375"/>
                </a:lnTo>
                <a:lnTo>
                  <a:pt x="210803" y="186107"/>
                </a:lnTo>
                <a:lnTo>
                  <a:pt x="262994" y="242998"/>
                </a:lnTo>
                <a:lnTo>
                  <a:pt x="278193" y="259118"/>
                </a:lnTo>
                <a:lnTo>
                  <a:pt x="296409" y="259118"/>
                </a:lnTo>
                <a:lnTo>
                  <a:pt x="296287" y="290555"/>
                </a:lnTo>
                <a:lnTo>
                  <a:pt x="296163" y="305798"/>
                </a:lnTo>
                <a:lnTo>
                  <a:pt x="295938" y="311990"/>
                </a:lnTo>
                <a:lnTo>
                  <a:pt x="295089" y="315562"/>
                </a:lnTo>
                <a:lnTo>
                  <a:pt x="293437" y="316277"/>
                </a:lnTo>
                <a:close/>
              </a:path>
              <a:path w="327025" h="316864">
                <a:moveTo>
                  <a:pt x="5716" y="313419"/>
                </a:moveTo>
                <a:lnTo>
                  <a:pt x="0" y="313419"/>
                </a:lnTo>
                <a:lnTo>
                  <a:pt x="0" y="308656"/>
                </a:lnTo>
                <a:lnTo>
                  <a:pt x="952" y="307703"/>
                </a:lnTo>
                <a:lnTo>
                  <a:pt x="94319" y="307703"/>
                </a:lnTo>
                <a:lnTo>
                  <a:pt x="95271" y="308656"/>
                </a:lnTo>
                <a:lnTo>
                  <a:pt x="95271" y="312466"/>
                </a:lnTo>
                <a:lnTo>
                  <a:pt x="44777" y="312466"/>
                </a:lnTo>
                <a:lnTo>
                  <a:pt x="19456" y="313270"/>
                </a:lnTo>
                <a:lnTo>
                  <a:pt x="5716" y="313419"/>
                </a:lnTo>
                <a:close/>
              </a:path>
              <a:path w="327025" h="316864">
                <a:moveTo>
                  <a:pt x="95271" y="313419"/>
                </a:moveTo>
                <a:lnTo>
                  <a:pt x="88602" y="313419"/>
                </a:lnTo>
                <a:lnTo>
                  <a:pt x="72242" y="313270"/>
                </a:lnTo>
                <a:lnTo>
                  <a:pt x="44777" y="312466"/>
                </a:lnTo>
                <a:lnTo>
                  <a:pt x="95271" y="312466"/>
                </a:lnTo>
                <a:lnTo>
                  <a:pt x="95271" y="313419"/>
                </a:lnTo>
                <a:close/>
              </a:path>
            </a:pathLst>
          </a:custGeom>
          <a:solidFill>
            <a:srgbClr val="201E20"/>
          </a:solidFill>
        </p:spPr>
        <p:txBody>
          <a:bodyPr wrap="square" lIns="0" tIns="0" rIns="0" bIns="0" rtlCol="0"/>
          <a:lstStyle/>
          <a:p>
            <a:endParaRPr/>
          </a:p>
        </p:txBody>
      </p:sp>
      <p:sp>
        <p:nvSpPr>
          <p:cNvPr id="19" name="object 19"/>
          <p:cNvSpPr/>
          <p:nvPr/>
        </p:nvSpPr>
        <p:spPr>
          <a:xfrm>
            <a:off x="6072626" y="2607377"/>
            <a:ext cx="104139" cy="307975"/>
          </a:xfrm>
          <a:custGeom>
            <a:avLst/>
            <a:gdLst/>
            <a:ahLst/>
            <a:cxnLst/>
            <a:rect l="l" t="t" r="r" b="b"/>
            <a:pathLst>
              <a:path w="104139"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39" h="307975">
                <a:moveTo>
                  <a:pt x="93366" y="1905"/>
                </a:moveTo>
                <a:lnTo>
                  <a:pt x="47635" y="1905"/>
                </a:lnTo>
                <a:lnTo>
                  <a:pt x="76440" y="297"/>
                </a:lnTo>
                <a:lnTo>
                  <a:pt x="87650" y="0"/>
                </a:lnTo>
                <a:lnTo>
                  <a:pt x="91460" y="0"/>
                </a:lnTo>
                <a:lnTo>
                  <a:pt x="93366" y="952"/>
                </a:lnTo>
                <a:lnTo>
                  <a:pt x="93366" y="1905"/>
                </a:lnTo>
                <a:close/>
              </a:path>
              <a:path w="104139"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74" y="9987"/>
                </a:lnTo>
                <a:lnTo>
                  <a:pt x="64903" y="55729"/>
                </a:lnTo>
                <a:lnTo>
                  <a:pt x="64814" y="217485"/>
                </a:lnTo>
                <a:lnTo>
                  <a:pt x="65023" y="242090"/>
                </a:lnTo>
                <a:lnTo>
                  <a:pt x="67866" y="286700"/>
                </a:lnTo>
                <a:lnTo>
                  <a:pt x="81933" y="301034"/>
                </a:lnTo>
                <a:lnTo>
                  <a:pt x="87650" y="301987"/>
                </a:lnTo>
                <a:close/>
              </a:path>
              <a:path w="104139"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39"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20" name="object 20"/>
          <p:cNvSpPr/>
          <p:nvPr/>
        </p:nvSpPr>
        <p:spPr>
          <a:xfrm>
            <a:off x="6165992" y="2607377"/>
            <a:ext cx="325120" cy="313690"/>
          </a:xfrm>
          <a:custGeom>
            <a:avLst/>
            <a:gdLst/>
            <a:ahLst/>
            <a:cxnLst/>
            <a:rect l="l" t="t" r="r" b="b"/>
            <a:pathLst>
              <a:path w="325120" h="313689">
                <a:moveTo>
                  <a:pt x="105751" y="5715"/>
                </a:moveTo>
                <a:lnTo>
                  <a:pt x="952" y="5715"/>
                </a:lnTo>
                <a:lnTo>
                  <a:pt x="0" y="4763"/>
                </a:lnTo>
                <a:lnTo>
                  <a:pt x="0" y="952"/>
                </a:lnTo>
                <a:lnTo>
                  <a:pt x="4763" y="0"/>
                </a:lnTo>
                <a:lnTo>
                  <a:pt x="10479" y="0"/>
                </a:lnTo>
                <a:lnTo>
                  <a:pt x="25693" y="297"/>
                </a:lnTo>
                <a:lnTo>
                  <a:pt x="40014" y="952"/>
                </a:lnTo>
                <a:lnTo>
                  <a:pt x="51476" y="1607"/>
                </a:lnTo>
                <a:lnTo>
                  <a:pt x="58115" y="1905"/>
                </a:lnTo>
                <a:lnTo>
                  <a:pt x="107657" y="1905"/>
                </a:lnTo>
                <a:lnTo>
                  <a:pt x="107657" y="4763"/>
                </a:lnTo>
                <a:lnTo>
                  <a:pt x="105751" y="5715"/>
                </a:lnTo>
                <a:close/>
              </a:path>
              <a:path w="325120" h="313689">
                <a:moveTo>
                  <a:pt x="107657" y="1905"/>
                </a:moveTo>
                <a:lnTo>
                  <a:pt x="58115" y="1905"/>
                </a:lnTo>
                <a:lnTo>
                  <a:pt x="63936" y="1607"/>
                </a:lnTo>
                <a:lnTo>
                  <a:pt x="73240" y="952"/>
                </a:lnTo>
                <a:lnTo>
                  <a:pt x="84509" y="297"/>
                </a:lnTo>
                <a:lnTo>
                  <a:pt x="96224" y="0"/>
                </a:lnTo>
                <a:lnTo>
                  <a:pt x="103846" y="0"/>
                </a:lnTo>
                <a:lnTo>
                  <a:pt x="107657" y="952"/>
                </a:lnTo>
                <a:lnTo>
                  <a:pt x="107657" y="1905"/>
                </a:lnTo>
                <a:close/>
              </a:path>
              <a:path w="325120" h="313689">
                <a:moveTo>
                  <a:pt x="322971" y="5715"/>
                </a:moveTo>
                <a:lnTo>
                  <a:pt x="237226" y="5715"/>
                </a:lnTo>
                <a:lnTo>
                  <a:pt x="237226" y="952"/>
                </a:lnTo>
                <a:lnTo>
                  <a:pt x="240085" y="0"/>
                </a:lnTo>
                <a:lnTo>
                  <a:pt x="245801" y="0"/>
                </a:lnTo>
                <a:lnTo>
                  <a:pt x="258618" y="297"/>
                </a:lnTo>
                <a:lnTo>
                  <a:pt x="270452" y="952"/>
                </a:lnTo>
                <a:lnTo>
                  <a:pt x="279965" y="1607"/>
                </a:lnTo>
                <a:lnTo>
                  <a:pt x="285815" y="1905"/>
                </a:lnTo>
                <a:lnTo>
                  <a:pt x="324876" y="1905"/>
                </a:lnTo>
                <a:lnTo>
                  <a:pt x="324876" y="4763"/>
                </a:lnTo>
                <a:lnTo>
                  <a:pt x="322971" y="5715"/>
                </a:lnTo>
                <a:close/>
              </a:path>
              <a:path w="325120" h="313689">
                <a:moveTo>
                  <a:pt x="324876" y="1905"/>
                </a:moveTo>
                <a:lnTo>
                  <a:pt x="285815" y="1905"/>
                </a:lnTo>
                <a:lnTo>
                  <a:pt x="290340" y="1607"/>
                </a:lnTo>
                <a:lnTo>
                  <a:pt x="298439" y="952"/>
                </a:lnTo>
                <a:lnTo>
                  <a:pt x="308323" y="297"/>
                </a:lnTo>
                <a:lnTo>
                  <a:pt x="318207" y="0"/>
                </a:lnTo>
                <a:lnTo>
                  <a:pt x="322018" y="0"/>
                </a:lnTo>
                <a:lnTo>
                  <a:pt x="324876" y="952"/>
                </a:lnTo>
                <a:lnTo>
                  <a:pt x="324876" y="1905"/>
                </a:lnTo>
                <a:close/>
              </a:path>
              <a:path w="325120" h="313689">
                <a:moveTo>
                  <a:pt x="162914" y="313419"/>
                </a:moveTo>
                <a:lnTo>
                  <a:pt x="48588" y="39058"/>
                </a:lnTo>
                <a:lnTo>
                  <a:pt x="41964" y="25036"/>
                </a:lnTo>
                <a:lnTo>
                  <a:pt x="35607" y="16194"/>
                </a:lnTo>
                <a:lnTo>
                  <a:pt x="28358" y="10925"/>
                </a:lnTo>
                <a:lnTo>
                  <a:pt x="19054" y="7621"/>
                </a:lnTo>
                <a:lnTo>
                  <a:pt x="13338" y="5715"/>
                </a:lnTo>
                <a:lnTo>
                  <a:pt x="99082" y="5715"/>
                </a:lnTo>
                <a:lnTo>
                  <a:pt x="91460" y="6668"/>
                </a:lnTo>
                <a:lnTo>
                  <a:pt x="87650" y="7621"/>
                </a:lnTo>
                <a:lnTo>
                  <a:pt x="83839" y="10479"/>
                </a:lnTo>
                <a:lnTo>
                  <a:pt x="82886" y="13336"/>
                </a:lnTo>
                <a:lnTo>
                  <a:pt x="82886" y="16194"/>
                </a:lnTo>
                <a:lnTo>
                  <a:pt x="83720" y="21672"/>
                </a:lnTo>
                <a:lnTo>
                  <a:pt x="85982" y="29293"/>
                </a:lnTo>
                <a:lnTo>
                  <a:pt x="89317" y="38701"/>
                </a:lnTo>
                <a:lnTo>
                  <a:pt x="171489" y="258166"/>
                </a:lnTo>
                <a:lnTo>
                  <a:pt x="191098" y="258166"/>
                </a:lnTo>
                <a:lnTo>
                  <a:pt x="188787" y="263584"/>
                </a:lnTo>
                <a:lnTo>
                  <a:pt x="180063" y="282934"/>
                </a:lnTo>
                <a:lnTo>
                  <a:pt x="173097" y="298147"/>
                </a:lnTo>
                <a:lnTo>
                  <a:pt x="168631" y="307465"/>
                </a:lnTo>
                <a:lnTo>
                  <a:pt x="165594" y="312139"/>
                </a:lnTo>
                <a:lnTo>
                  <a:pt x="162914" y="313419"/>
                </a:lnTo>
                <a:close/>
              </a:path>
              <a:path w="325120" h="313689">
                <a:moveTo>
                  <a:pt x="191098" y="258166"/>
                </a:moveTo>
                <a:lnTo>
                  <a:pt x="171489" y="258166"/>
                </a:lnTo>
                <a:lnTo>
                  <a:pt x="188836" y="216668"/>
                </a:lnTo>
                <a:lnTo>
                  <a:pt x="209887" y="163740"/>
                </a:lnTo>
                <a:lnTo>
                  <a:pt x="231030" y="108982"/>
                </a:lnTo>
                <a:lnTo>
                  <a:pt x="248651" y="61997"/>
                </a:lnTo>
                <a:lnTo>
                  <a:pt x="262910" y="21077"/>
                </a:lnTo>
                <a:lnTo>
                  <a:pt x="262950" y="13336"/>
                </a:lnTo>
                <a:lnTo>
                  <a:pt x="261044" y="9526"/>
                </a:lnTo>
                <a:lnTo>
                  <a:pt x="257233" y="7621"/>
                </a:lnTo>
                <a:lnTo>
                  <a:pt x="252470" y="5715"/>
                </a:lnTo>
                <a:lnTo>
                  <a:pt x="307728" y="5715"/>
                </a:lnTo>
                <a:lnTo>
                  <a:pt x="278193" y="49537"/>
                </a:lnTo>
                <a:lnTo>
                  <a:pt x="261402" y="90024"/>
                </a:lnTo>
                <a:lnTo>
                  <a:pt x="247781" y="122682"/>
                </a:lnTo>
                <a:lnTo>
                  <a:pt x="232463" y="159091"/>
                </a:lnTo>
                <a:lnTo>
                  <a:pt x="215165" y="200947"/>
                </a:lnTo>
                <a:lnTo>
                  <a:pt x="200547" y="236017"/>
                </a:lnTo>
                <a:lnTo>
                  <a:pt x="191098" y="258166"/>
                </a:lnTo>
                <a:close/>
              </a:path>
            </a:pathLst>
          </a:custGeom>
          <a:solidFill>
            <a:srgbClr val="201E20"/>
          </a:solidFill>
        </p:spPr>
        <p:txBody>
          <a:bodyPr wrap="square" lIns="0" tIns="0" rIns="0" bIns="0" rtlCol="0"/>
          <a:lstStyle/>
          <a:p>
            <a:endParaRPr/>
          </a:p>
        </p:txBody>
      </p:sp>
      <p:sp>
        <p:nvSpPr>
          <p:cNvPr id="21" name="object 21"/>
          <p:cNvSpPr/>
          <p:nvPr/>
        </p:nvSpPr>
        <p:spPr>
          <a:xfrm>
            <a:off x="6483248" y="2604519"/>
            <a:ext cx="180340" cy="313055"/>
          </a:xfrm>
          <a:custGeom>
            <a:avLst/>
            <a:gdLst/>
            <a:ahLst/>
            <a:cxnLst/>
            <a:rect l="l" t="t" r="r" b="b"/>
            <a:pathLst>
              <a:path w="180340" h="313055">
                <a:moveTo>
                  <a:pt x="170536" y="4763"/>
                </a:moveTo>
                <a:lnTo>
                  <a:pt x="52399" y="4763"/>
                </a:lnTo>
                <a:lnTo>
                  <a:pt x="127560" y="4361"/>
                </a:lnTo>
                <a:lnTo>
                  <a:pt x="145765" y="3810"/>
                </a:lnTo>
                <a:lnTo>
                  <a:pt x="153387" y="3810"/>
                </a:lnTo>
                <a:lnTo>
                  <a:pt x="160056" y="2857"/>
                </a:lnTo>
                <a:lnTo>
                  <a:pt x="163867" y="1905"/>
                </a:lnTo>
                <a:lnTo>
                  <a:pt x="165773" y="1905"/>
                </a:lnTo>
                <a:lnTo>
                  <a:pt x="166725" y="0"/>
                </a:lnTo>
                <a:lnTo>
                  <a:pt x="170536" y="0"/>
                </a:lnTo>
                <a:lnTo>
                  <a:pt x="170536" y="4763"/>
                </a:lnTo>
                <a:close/>
              </a:path>
              <a:path w="180340" h="313055">
                <a:moveTo>
                  <a:pt x="44777" y="310561"/>
                </a:moveTo>
                <a:lnTo>
                  <a:pt x="6669" y="310561"/>
                </a:lnTo>
                <a:lnTo>
                  <a:pt x="6669" y="304845"/>
                </a:lnTo>
                <a:lnTo>
                  <a:pt x="18101" y="304845"/>
                </a:lnTo>
                <a:lnTo>
                  <a:pt x="21912" y="303892"/>
                </a:lnTo>
                <a:lnTo>
                  <a:pt x="34446" y="265444"/>
                </a:lnTo>
                <a:lnTo>
                  <a:pt x="35131" y="58587"/>
                </a:lnTo>
                <a:lnTo>
                  <a:pt x="34848" y="43821"/>
                </a:lnTo>
                <a:lnTo>
                  <a:pt x="14290" y="9526"/>
                </a:lnTo>
                <a:lnTo>
                  <a:pt x="6669" y="8573"/>
                </a:lnTo>
                <a:lnTo>
                  <a:pt x="1905" y="8573"/>
                </a:lnTo>
                <a:lnTo>
                  <a:pt x="0" y="7621"/>
                </a:lnTo>
                <a:lnTo>
                  <a:pt x="0" y="3810"/>
                </a:lnTo>
                <a:lnTo>
                  <a:pt x="1905" y="2857"/>
                </a:lnTo>
                <a:lnTo>
                  <a:pt x="6669" y="2857"/>
                </a:lnTo>
                <a:lnTo>
                  <a:pt x="21183" y="3155"/>
                </a:lnTo>
                <a:lnTo>
                  <a:pt x="35607" y="3810"/>
                </a:lnTo>
                <a:lnTo>
                  <a:pt x="52399" y="4763"/>
                </a:lnTo>
                <a:lnTo>
                  <a:pt x="170536" y="4763"/>
                </a:lnTo>
                <a:lnTo>
                  <a:pt x="170536" y="6668"/>
                </a:lnTo>
                <a:lnTo>
                  <a:pt x="168631" y="11431"/>
                </a:lnTo>
                <a:lnTo>
                  <a:pt x="167996" y="19052"/>
                </a:lnTo>
                <a:lnTo>
                  <a:pt x="70501" y="19052"/>
                </a:lnTo>
                <a:lnTo>
                  <a:pt x="69548" y="20005"/>
                </a:lnTo>
                <a:lnTo>
                  <a:pt x="69548" y="138133"/>
                </a:lnTo>
                <a:lnTo>
                  <a:pt x="70501" y="139085"/>
                </a:lnTo>
                <a:lnTo>
                  <a:pt x="162234" y="139085"/>
                </a:lnTo>
                <a:lnTo>
                  <a:pt x="161962" y="140038"/>
                </a:lnTo>
                <a:lnTo>
                  <a:pt x="161009" y="153375"/>
                </a:lnTo>
                <a:lnTo>
                  <a:pt x="160919" y="154328"/>
                </a:lnTo>
                <a:lnTo>
                  <a:pt x="70501" y="154328"/>
                </a:lnTo>
                <a:lnTo>
                  <a:pt x="69548" y="155280"/>
                </a:lnTo>
                <a:lnTo>
                  <a:pt x="69548" y="262929"/>
                </a:lnTo>
                <a:lnTo>
                  <a:pt x="72168" y="279794"/>
                </a:lnTo>
                <a:lnTo>
                  <a:pt x="79075" y="289960"/>
                </a:lnTo>
                <a:lnTo>
                  <a:pt x="93128" y="294946"/>
                </a:lnTo>
                <a:lnTo>
                  <a:pt x="117184" y="296271"/>
                </a:lnTo>
                <a:lnTo>
                  <a:pt x="176248" y="296271"/>
                </a:lnTo>
                <a:lnTo>
                  <a:pt x="175300" y="301987"/>
                </a:lnTo>
                <a:lnTo>
                  <a:pt x="173221" y="309608"/>
                </a:lnTo>
                <a:lnTo>
                  <a:pt x="51446" y="309608"/>
                </a:lnTo>
                <a:lnTo>
                  <a:pt x="44777" y="310561"/>
                </a:lnTo>
                <a:close/>
              </a:path>
              <a:path w="180340" h="313055">
                <a:moveTo>
                  <a:pt x="163867" y="54300"/>
                </a:moveTo>
                <a:lnTo>
                  <a:pt x="160056" y="54300"/>
                </a:lnTo>
                <a:lnTo>
                  <a:pt x="159103" y="52395"/>
                </a:lnTo>
                <a:lnTo>
                  <a:pt x="159103" y="39058"/>
                </a:lnTo>
                <a:lnTo>
                  <a:pt x="157198" y="34295"/>
                </a:lnTo>
                <a:lnTo>
                  <a:pt x="116886" y="19454"/>
                </a:lnTo>
                <a:lnTo>
                  <a:pt x="72406" y="19052"/>
                </a:lnTo>
                <a:lnTo>
                  <a:pt x="167996" y="19052"/>
                </a:lnTo>
                <a:lnTo>
                  <a:pt x="167678" y="22863"/>
                </a:lnTo>
                <a:lnTo>
                  <a:pt x="167112" y="27968"/>
                </a:lnTo>
                <a:lnTo>
                  <a:pt x="166338" y="43895"/>
                </a:lnTo>
                <a:lnTo>
                  <a:pt x="165773" y="49537"/>
                </a:lnTo>
                <a:lnTo>
                  <a:pt x="164820" y="51442"/>
                </a:lnTo>
                <a:lnTo>
                  <a:pt x="163867" y="54300"/>
                </a:lnTo>
                <a:close/>
              </a:path>
              <a:path w="180340" h="313055">
                <a:moveTo>
                  <a:pt x="162234" y="139085"/>
                </a:moveTo>
                <a:lnTo>
                  <a:pt x="137191" y="139085"/>
                </a:lnTo>
                <a:lnTo>
                  <a:pt x="146718" y="138133"/>
                </a:lnTo>
                <a:lnTo>
                  <a:pt x="152434" y="137180"/>
                </a:lnTo>
                <a:lnTo>
                  <a:pt x="156245" y="133369"/>
                </a:lnTo>
                <a:lnTo>
                  <a:pt x="159103" y="129559"/>
                </a:lnTo>
                <a:lnTo>
                  <a:pt x="161009" y="127654"/>
                </a:lnTo>
                <a:lnTo>
                  <a:pt x="163867" y="127654"/>
                </a:lnTo>
                <a:lnTo>
                  <a:pt x="163867" y="133369"/>
                </a:lnTo>
                <a:lnTo>
                  <a:pt x="162234" y="139085"/>
                </a:lnTo>
                <a:close/>
              </a:path>
              <a:path w="180340" h="313055">
                <a:moveTo>
                  <a:pt x="159103" y="187670"/>
                </a:moveTo>
                <a:lnTo>
                  <a:pt x="154340" y="187670"/>
                </a:lnTo>
                <a:lnTo>
                  <a:pt x="153387" y="185765"/>
                </a:lnTo>
                <a:lnTo>
                  <a:pt x="153328" y="175881"/>
                </a:lnTo>
                <a:lnTo>
                  <a:pt x="152434" y="170522"/>
                </a:lnTo>
                <a:lnTo>
                  <a:pt x="83228" y="154491"/>
                </a:lnTo>
                <a:lnTo>
                  <a:pt x="72406" y="154328"/>
                </a:lnTo>
                <a:lnTo>
                  <a:pt x="160919" y="154328"/>
                </a:lnTo>
                <a:lnTo>
                  <a:pt x="160309" y="160758"/>
                </a:lnTo>
                <a:lnTo>
                  <a:pt x="159699" y="168855"/>
                </a:lnTo>
                <a:lnTo>
                  <a:pt x="159253" y="176238"/>
                </a:lnTo>
                <a:lnTo>
                  <a:pt x="159103" y="180049"/>
                </a:lnTo>
                <a:lnTo>
                  <a:pt x="159103" y="187670"/>
                </a:lnTo>
                <a:close/>
              </a:path>
              <a:path w="180340" h="313055">
                <a:moveTo>
                  <a:pt x="176248" y="296271"/>
                </a:moveTo>
                <a:lnTo>
                  <a:pt x="117184" y="296271"/>
                </a:lnTo>
                <a:lnTo>
                  <a:pt x="126235" y="296197"/>
                </a:lnTo>
                <a:lnTo>
                  <a:pt x="136715" y="295676"/>
                </a:lnTo>
                <a:lnTo>
                  <a:pt x="171787" y="273155"/>
                </a:lnTo>
                <a:lnTo>
                  <a:pt x="175300" y="257213"/>
                </a:lnTo>
                <a:lnTo>
                  <a:pt x="176252" y="256260"/>
                </a:lnTo>
                <a:lnTo>
                  <a:pt x="180063" y="256260"/>
                </a:lnTo>
                <a:lnTo>
                  <a:pt x="179995" y="262929"/>
                </a:lnTo>
                <a:lnTo>
                  <a:pt x="179587" y="268630"/>
                </a:lnTo>
                <a:lnTo>
                  <a:pt x="178396" y="280195"/>
                </a:lnTo>
                <a:lnTo>
                  <a:pt x="176848" y="292654"/>
                </a:lnTo>
                <a:lnTo>
                  <a:pt x="176248" y="296271"/>
                </a:lnTo>
                <a:close/>
              </a:path>
              <a:path w="180340" h="313055">
                <a:moveTo>
                  <a:pt x="172442" y="312466"/>
                </a:moveTo>
                <a:lnTo>
                  <a:pt x="153387" y="312466"/>
                </a:lnTo>
                <a:lnTo>
                  <a:pt x="113224" y="312020"/>
                </a:lnTo>
                <a:lnTo>
                  <a:pt x="84315" y="311037"/>
                </a:lnTo>
                <a:lnTo>
                  <a:pt x="64695" y="310055"/>
                </a:lnTo>
                <a:lnTo>
                  <a:pt x="52399" y="309608"/>
                </a:lnTo>
                <a:lnTo>
                  <a:pt x="173221" y="309608"/>
                </a:lnTo>
                <a:lnTo>
                  <a:pt x="172442" y="312466"/>
                </a:lnTo>
                <a:close/>
              </a:path>
            </a:pathLst>
          </a:custGeom>
          <a:solidFill>
            <a:srgbClr val="201E20"/>
          </a:solidFill>
        </p:spPr>
        <p:txBody>
          <a:bodyPr wrap="square" lIns="0" tIns="0" rIns="0" bIns="0" rtlCol="0"/>
          <a:lstStyle/>
          <a:p>
            <a:endParaRPr/>
          </a:p>
        </p:txBody>
      </p:sp>
      <p:sp>
        <p:nvSpPr>
          <p:cNvPr id="22" name="object 22"/>
          <p:cNvSpPr/>
          <p:nvPr/>
        </p:nvSpPr>
        <p:spPr>
          <a:xfrm>
            <a:off x="6699514" y="2607377"/>
            <a:ext cx="307975" cy="307975"/>
          </a:xfrm>
          <a:custGeom>
            <a:avLst/>
            <a:gdLst/>
            <a:ahLst/>
            <a:cxnLst/>
            <a:rect l="l" t="t" r="r" b="b"/>
            <a:pathLst>
              <a:path w="307975" h="307975">
                <a:moveTo>
                  <a:pt x="91460" y="301987"/>
                </a:moveTo>
                <a:lnTo>
                  <a:pt x="17148" y="301987"/>
                </a:lnTo>
                <a:lnTo>
                  <a:pt x="20959" y="301034"/>
                </a:lnTo>
                <a:lnTo>
                  <a:pt x="26244" y="298400"/>
                </a:lnTo>
                <a:lnTo>
                  <a:pt x="35012" y="242090"/>
                </a:lnTo>
                <a:lnTo>
                  <a:pt x="35207" y="73353"/>
                </a:lnTo>
                <a:lnTo>
                  <a:pt x="35100" y="54136"/>
                </a:lnTo>
                <a:lnTo>
                  <a:pt x="30367" y="14765"/>
                </a:lnTo>
                <a:lnTo>
                  <a:pt x="6669" y="5715"/>
                </a:lnTo>
                <a:lnTo>
                  <a:pt x="952" y="5715"/>
                </a:lnTo>
                <a:lnTo>
                  <a:pt x="0" y="4763"/>
                </a:lnTo>
                <a:lnTo>
                  <a:pt x="0" y="952"/>
                </a:lnTo>
                <a:lnTo>
                  <a:pt x="1905" y="0"/>
                </a:lnTo>
                <a:lnTo>
                  <a:pt x="5716" y="0"/>
                </a:lnTo>
                <a:lnTo>
                  <a:pt x="20781" y="297"/>
                </a:lnTo>
                <a:lnTo>
                  <a:pt x="35488" y="952"/>
                </a:lnTo>
                <a:lnTo>
                  <a:pt x="52399" y="1905"/>
                </a:lnTo>
                <a:lnTo>
                  <a:pt x="128500" y="1905"/>
                </a:lnTo>
                <a:lnTo>
                  <a:pt x="138977" y="3334"/>
                </a:lnTo>
                <a:lnTo>
                  <a:pt x="157511" y="8841"/>
                </a:lnTo>
                <a:lnTo>
                  <a:pt x="165685" y="13336"/>
                </a:lnTo>
                <a:lnTo>
                  <a:pt x="98129" y="13336"/>
                </a:lnTo>
                <a:lnTo>
                  <a:pt x="89257" y="13515"/>
                </a:lnTo>
                <a:lnTo>
                  <a:pt x="81457" y="14051"/>
                </a:lnTo>
                <a:lnTo>
                  <a:pt x="75086" y="14944"/>
                </a:lnTo>
                <a:lnTo>
                  <a:pt x="70501" y="16194"/>
                </a:lnTo>
                <a:lnTo>
                  <a:pt x="68595" y="16194"/>
                </a:lnTo>
                <a:lnTo>
                  <a:pt x="67643" y="18100"/>
                </a:lnTo>
                <a:lnTo>
                  <a:pt x="67643" y="156233"/>
                </a:lnTo>
                <a:lnTo>
                  <a:pt x="113373" y="164807"/>
                </a:lnTo>
                <a:lnTo>
                  <a:pt x="156117" y="164807"/>
                </a:lnTo>
                <a:lnTo>
                  <a:pt x="153387" y="167665"/>
                </a:lnTo>
                <a:lnTo>
                  <a:pt x="160794" y="177191"/>
                </a:lnTo>
                <a:lnTo>
                  <a:pt x="68595" y="177191"/>
                </a:lnTo>
                <a:lnTo>
                  <a:pt x="67643" y="178144"/>
                </a:lnTo>
                <a:lnTo>
                  <a:pt x="67748" y="226371"/>
                </a:lnTo>
                <a:lnTo>
                  <a:pt x="69548" y="278171"/>
                </a:lnTo>
                <a:lnTo>
                  <a:pt x="85744" y="301034"/>
                </a:lnTo>
                <a:lnTo>
                  <a:pt x="91460" y="301987"/>
                </a:lnTo>
                <a:close/>
              </a:path>
              <a:path w="307975" h="307975">
                <a:moveTo>
                  <a:pt x="128500" y="1905"/>
                </a:moveTo>
                <a:lnTo>
                  <a:pt x="52399" y="1905"/>
                </a:lnTo>
                <a:lnTo>
                  <a:pt x="87903" y="297"/>
                </a:lnTo>
                <a:lnTo>
                  <a:pt x="100035" y="0"/>
                </a:lnTo>
                <a:lnTo>
                  <a:pt x="119551" y="684"/>
                </a:lnTo>
                <a:lnTo>
                  <a:pt x="128500" y="1905"/>
                </a:lnTo>
                <a:close/>
              </a:path>
              <a:path w="307975" h="307975">
                <a:moveTo>
                  <a:pt x="156117" y="164807"/>
                </a:moveTo>
                <a:lnTo>
                  <a:pt x="113373" y="164807"/>
                </a:lnTo>
                <a:lnTo>
                  <a:pt x="120816" y="164554"/>
                </a:lnTo>
                <a:lnTo>
                  <a:pt x="128616" y="163497"/>
                </a:lnTo>
                <a:lnTo>
                  <a:pt x="161604" y="133965"/>
                </a:lnTo>
                <a:lnTo>
                  <a:pt x="168631" y="94311"/>
                </a:lnTo>
                <a:lnTo>
                  <a:pt x="163778" y="60358"/>
                </a:lnTo>
                <a:lnTo>
                  <a:pt x="149814" y="34890"/>
                </a:lnTo>
                <a:lnTo>
                  <a:pt x="127634" y="18889"/>
                </a:lnTo>
                <a:lnTo>
                  <a:pt x="98129" y="13336"/>
                </a:lnTo>
                <a:lnTo>
                  <a:pt x="165685" y="13336"/>
                </a:lnTo>
                <a:lnTo>
                  <a:pt x="199936" y="54136"/>
                </a:lnTo>
                <a:lnTo>
                  <a:pt x="202929" y="73353"/>
                </a:lnTo>
                <a:lnTo>
                  <a:pt x="200413" y="96261"/>
                </a:lnTo>
                <a:lnTo>
                  <a:pt x="192091" y="119437"/>
                </a:lnTo>
                <a:lnTo>
                  <a:pt x="176803" y="143149"/>
                </a:lnTo>
                <a:lnTo>
                  <a:pt x="156117" y="164807"/>
                </a:lnTo>
                <a:close/>
              </a:path>
              <a:path w="307975" h="307975">
                <a:moveTo>
                  <a:pt x="307728" y="307703"/>
                </a:moveTo>
                <a:lnTo>
                  <a:pt x="268666" y="307703"/>
                </a:lnTo>
                <a:lnTo>
                  <a:pt x="253646" y="307316"/>
                </a:lnTo>
                <a:lnTo>
                  <a:pt x="212337" y="290972"/>
                </a:lnTo>
                <a:lnTo>
                  <a:pt x="186256" y="260964"/>
                </a:lnTo>
                <a:lnTo>
                  <a:pt x="170536" y="240065"/>
                </a:lnTo>
                <a:lnTo>
                  <a:pt x="157511" y="222918"/>
                </a:lnTo>
                <a:lnTo>
                  <a:pt x="133961" y="190766"/>
                </a:lnTo>
                <a:lnTo>
                  <a:pt x="125758" y="180049"/>
                </a:lnTo>
                <a:lnTo>
                  <a:pt x="123853" y="179096"/>
                </a:lnTo>
                <a:lnTo>
                  <a:pt x="122900" y="178144"/>
                </a:lnTo>
                <a:lnTo>
                  <a:pt x="120042" y="178144"/>
                </a:lnTo>
                <a:lnTo>
                  <a:pt x="70501" y="177191"/>
                </a:lnTo>
                <a:lnTo>
                  <a:pt x="160794" y="177191"/>
                </a:lnTo>
                <a:lnTo>
                  <a:pt x="177354" y="198491"/>
                </a:lnTo>
                <a:lnTo>
                  <a:pt x="199356" y="226371"/>
                </a:lnTo>
                <a:lnTo>
                  <a:pt x="238179" y="271503"/>
                </a:lnTo>
                <a:lnTo>
                  <a:pt x="278640" y="298965"/>
                </a:lnTo>
                <a:lnTo>
                  <a:pt x="295342" y="301987"/>
                </a:lnTo>
                <a:lnTo>
                  <a:pt x="305822" y="301987"/>
                </a:lnTo>
                <a:lnTo>
                  <a:pt x="307728" y="303892"/>
                </a:lnTo>
                <a:lnTo>
                  <a:pt x="307728" y="307703"/>
                </a:lnTo>
                <a:close/>
              </a:path>
              <a:path w="307975" h="307975">
                <a:moveTo>
                  <a:pt x="12385" y="307703"/>
                </a:moveTo>
                <a:lnTo>
                  <a:pt x="5716" y="307703"/>
                </a:lnTo>
                <a:lnTo>
                  <a:pt x="5820" y="303684"/>
                </a:lnTo>
                <a:lnTo>
                  <a:pt x="6669" y="301987"/>
                </a:lnTo>
                <a:lnTo>
                  <a:pt x="106704" y="301987"/>
                </a:lnTo>
                <a:lnTo>
                  <a:pt x="106704" y="306750"/>
                </a:lnTo>
                <a:lnTo>
                  <a:pt x="50494" y="306750"/>
                </a:lnTo>
                <a:lnTo>
                  <a:pt x="26437" y="307584"/>
                </a:lnTo>
                <a:lnTo>
                  <a:pt x="19947" y="307688"/>
                </a:lnTo>
                <a:lnTo>
                  <a:pt x="12385" y="307703"/>
                </a:lnTo>
                <a:close/>
              </a:path>
              <a:path w="307975" h="307975">
                <a:moveTo>
                  <a:pt x="104799" y="307703"/>
                </a:moveTo>
                <a:lnTo>
                  <a:pt x="100988" y="307703"/>
                </a:lnTo>
                <a:lnTo>
                  <a:pt x="83720" y="307554"/>
                </a:lnTo>
                <a:lnTo>
                  <a:pt x="50494" y="306750"/>
                </a:lnTo>
                <a:lnTo>
                  <a:pt x="106704" y="306750"/>
                </a:lnTo>
                <a:lnTo>
                  <a:pt x="104799" y="307703"/>
                </a:lnTo>
                <a:close/>
              </a:path>
            </a:pathLst>
          </a:custGeom>
          <a:solidFill>
            <a:srgbClr val="201E20"/>
          </a:solidFill>
        </p:spPr>
        <p:txBody>
          <a:bodyPr wrap="square" lIns="0" tIns="0" rIns="0" bIns="0" rtlCol="0"/>
          <a:lstStyle/>
          <a:p>
            <a:endParaRPr/>
          </a:p>
        </p:txBody>
      </p:sp>
      <p:sp>
        <p:nvSpPr>
          <p:cNvPr id="23" name="object 23"/>
          <p:cNvSpPr/>
          <p:nvPr/>
        </p:nvSpPr>
        <p:spPr>
          <a:xfrm>
            <a:off x="6972944" y="2601661"/>
            <a:ext cx="156845" cy="319405"/>
          </a:xfrm>
          <a:custGeom>
            <a:avLst/>
            <a:gdLst/>
            <a:ahLst/>
            <a:cxnLst/>
            <a:rect l="l" t="t" r="r" b="b"/>
            <a:pathLst>
              <a:path w="156845" h="319405">
                <a:moveTo>
                  <a:pt x="116947" y="304845"/>
                </a:moveTo>
                <a:lnTo>
                  <a:pt x="69548" y="304845"/>
                </a:lnTo>
                <a:lnTo>
                  <a:pt x="95108" y="299978"/>
                </a:lnTo>
                <a:lnTo>
                  <a:pt x="113254" y="287340"/>
                </a:lnTo>
                <a:lnTo>
                  <a:pt x="124076" y="269880"/>
                </a:lnTo>
                <a:lnTo>
                  <a:pt x="127664" y="250544"/>
                </a:lnTo>
                <a:lnTo>
                  <a:pt x="125193" y="231045"/>
                </a:lnTo>
                <a:lnTo>
                  <a:pt x="117184" y="213868"/>
                </a:lnTo>
                <a:lnTo>
                  <a:pt x="102744" y="196690"/>
                </a:lnTo>
                <a:lnTo>
                  <a:pt x="80981" y="177191"/>
                </a:lnTo>
                <a:lnTo>
                  <a:pt x="62879" y="161949"/>
                </a:lnTo>
                <a:lnTo>
                  <a:pt x="36054" y="137120"/>
                </a:lnTo>
                <a:lnTo>
                  <a:pt x="19768" y="114793"/>
                </a:lnTo>
                <a:lnTo>
                  <a:pt x="11700" y="93894"/>
                </a:lnTo>
                <a:lnTo>
                  <a:pt x="9527" y="73353"/>
                </a:lnTo>
                <a:lnTo>
                  <a:pt x="15392" y="43806"/>
                </a:lnTo>
                <a:lnTo>
                  <a:pt x="32154" y="20600"/>
                </a:lnTo>
                <a:lnTo>
                  <a:pt x="58562" y="5433"/>
                </a:lnTo>
                <a:lnTo>
                  <a:pt x="93366" y="0"/>
                </a:lnTo>
                <a:lnTo>
                  <a:pt x="104679" y="342"/>
                </a:lnTo>
                <a:lnTo>
                  <a:pt x="114564" y="1309"/>
                </a:lnTo>
                <a:lnTo>
                  <a:pt x="123377" y="2813"/>
                </a:lnTo>
                <a:lnTo>
                  <a:pt x="131475" y="4763"/>
                </a:lnTo>
                <a:lnTo>
                  <a:pt x="139096" y="5715"/>
                </a:lnTo>
                <a:lnTo>
                  <a:pt x="142907" y="6668"/>
                </a:lnTo>
                <a:lnTo>
                  <a:pt x="149576" y="6668"/>
                </a:lnTo>
                <a:lnTo>
                  <a:pt x="149576" y="9526"/>
                </a:lnTo>
                <a:lnTo>
                  <a:pt x="149384" y="14289"/>
                </a:lnTo>
                <a:lnTo>
                  <a:pt x="85744" y="14289"/>
                </a:lnTo>
                <a:lnTo>
                  <a:pt x="66347" y="17579"/>
                </a:lnTo>
                <a:lnTo>
                  <a:pt x="50613" y="27031"/>
                </a:lnTo>
                <a:lnTo>
                  <a:pt x="40058" y="42020"/>
                </a:lnTo>
                <a:lnTo>
                  <a:pt x="36203" y="61921"/>
                </a:lnTo>
                <a:lnTo>
                  <a:pt x="38585" y="77863"/>
                </a:lnTo>
                <a:lnTo>
                  <a:pt x="46683" y="93001"/>
                </a:lnTo>
                <a:lnTo>
                  <a:pt x="61926" y="109747"/>
                </a:lnTo>
                <a:lnTo>
                  <a:pt x="85744" y="130511"/>
                </a:lnTo>
                <a:lnTo>
                  <a:pt x="97177" y="139085"/>
                </a:lnTo>
                <a:lnTo>
                  <a:pt x="126503" y="165491"/>
                </a:lnTo>
                <a:lnTo>
                  <a:pt x="144575" y="188861"/>
                </a:lnTo>
                <a:lnTo>
                  <a:pt x="153715" y="211159"/>
                </a:lnTo>
                <a:lnTo>
                  <a:pt x="156245" y="234350"/>
                </a:lnTo>
                <a:lnTo>
                  <a:pt x="154772" y="249339"/>
                </a:lnTo>
                <a:lnTo>
                  <a:pt x="149457" y="267097"/>
                </a:lnTo>
                <a:lnTo>
                  <a:pt x="138962" y="285390"/>
                </a:lnTo>
                <a:lnTo>
                  <a:pt x="121947" y="301987"/>
                </a:lnTo>
                <a:lnTo>
                  <a:pt x="116947" y="304845"/>
                </a:lnTo>
                <a:close/>
              </a:path>
              <a:path w="156845" h="319405">
                <a:moveTo>
                  <a:pt x="147671" y="61921"/>
                </a:moveTo>
                <a:lnTo>
                  <a:pt x="142907" y="61921"/>
                </a:lnTo>
                <a:lnTo>
                  <a:pt x="142907" y="60016"/>
                </a:lnTo>
                <a:lnTo>
                  <a:pt x="141955" y="56205"/>
                </a:lnTo>
                <a:lnTo>
                  <a:pt x="141955" y="51442"/>
                </a:lnTo>
                <a:lnTo>
                  <a:pt x="139096" y="40963"/>
                </a:lnTo>
                <a:lnTo>
                  <a:pt x="85744" y="14289"/>
                </a:lnTo>
                <a:lnTo>
                  <a:pt x="149384" y="14289"/>
                </a:lnTo>
                <a:lnTo>
                  <a:pt x="148624" y="59063"/>
                </a:lnTo>
                <a:lnTo>
                  <a:pt x="147671" y="61921"/>
                </a:lnTo>
                <a:close/>
              </a:path>
              <a:path w="156845" h="319405">
                <a:moveTo>
                  <a:pt x="60021" y="319135"/>
                </a:moveTo>
                <a:lnTo>
                  <a:pt x="18756" y="313508"/>
                </a:lnTo>
                <a:lnTo>
                  <a:pt x="0" y="305798"/>
                </a:lnTo>
                <a:lnTo>
                  <a:pt x="67" y="287340"/>
                </a:lnTo>
                <a:lnTo>
                  <a:pt x="163" y="278662"/>
                </a:lnTo>
                <a:lnTo>
                  <a:pt x="595" y="266144"/>
                </a:lnTo>
                <a:lnTo>
                  <a:pt x="1205" y="256305"/>
                </a:lnTo>
                <a:lnTo>
                  <a:pt x="1806" y="250544"/>
                </a:lnTo>
                <a:lnTo>
                  <a:pt x="1905" y="245781"/>
                </a:lnTo>
                <a:lnTo>
                  <a:pt x="2858" y="242923"/>
                </a:lnTo>
                <a:lnTo>
                  <a:pt x="7621" y="242923"/>
                </a:lnTo>
                <a:lnTo>
                  <a:pt x="7621" y="257213"/>
                </a:lnTo>
                <a:lnTo>
                  <a:pt x="9527" y="262929"/>
                </a:lnTo>
                <a:lnTo>
                  <a:pt x="17431" y="282339"/>
                </a:lnTo>
                <a:lnTo>
                  <a:pt x="31320" y="295319"/>
                </a:lnTo>
                <a:lnTo>
                  <a:pt x="49318" y="302583"/>
                </a:lnTo>
                <a:lnTo>
                  <a:pt x="69548" y="304845"/>
                </a:lnTo>
                <a:lnTo>
                  <a:pt x="116947" y="304845"/>
                </a:lnTo>
                <a:lnTo>
                  <a:pt x="108118" y="309891"/>
                </a:lnTo>
                <a:lnTo>
                  <a:pt x="92770" y="315205"/>
                </a:lnTo>
                <a:lnTo>
                  <a:pt x="76530" y="318197"/>
                </a:lnTo>
                <a:lnTo>
                  <a:pt x="60021" y="319135"/>
                </a:lnTo>
                <a:close/>
              </a:path>
            </a:pathLst>
          </a:custGeom>
          <a:solidFill>
            <a:srgbClr val="201E20"/>
          </a:solidFill>
        </p:spPr>
        <p:txBody>
          <a:bodyPr wrap="square" lIns="0" tIns="0" rIns="0" bIns="0" rtlCol="0"/>
          <a:lstStyle/>
          <a:p>
            <a:endParaRPr/>
          </a:p>
        </p:txBody>
      </p:sp>
      <p:sp>
        <p:nvSpPr>
          <p:cNvPr id="24" name="object 24"/>
          <p:cNvSpPr/>
          <p:nvPr/>
        </p:nvSpPr>
        <p:spPr>
          <a:xfrm>
            <a:off x="7173968" y="2607377"/>
            <a:ext cx="104139" cy="307975"/>
          </a:xfrm>
          <a:custGeom>
            <a:avLst/>
            <a:gdLst/>
            <a:ahLst/>
            <a:cxnLst/>
            <a:rect l="l" t="t" r="r" b="b"/>
            <a:pathLst>
              <a:path w="104140" h="307975">
                <a:moveTo>
                  <a:pt x="92413" y="5715"/>
                </a:moveTo>
                <a:lnTo>
                  <a:pt x="952" y="5715"/>
                </a:lnTo>
                <a:lnTo>
                  <a:pt x="0" y="4763"/>
                </a:lnTo>
                <a:lnTo>
                  <a:pt x="0" y="952"/>
                </a:lnTo>
                <a:lnTo>
                  <a:pt x="1905" y="0"/>
                </a:lnTo>
                <a:lnTo>
                  <a:pt x="6669" y="0"/>
                </a:lnTo>
                <a:lnTo>
                  <a:pt x="18429" y="297"/>
                </a:lnTo>
                <a:lnTo>
                  <a:pt x="47635" y="1905"/>
                </a:lnTo>
                <a:lnTo>
                  <a:pt x="93366" y="1905"/>
                </a:lnTo>
                <a:lnTo>
                  <a:pt x="93366" y="4763"/>
                </a:lnTo>
                <a:lnTo>
                  <a:pt x="92413" y="5715"/>
                </a:lnTo>
                <a:close/>
              </a:path>
              <a:path w="104140" h="307975">
                <a:moveTo>
                  <a:pt x="93366" y="1905"/>
                </a:moveTo>
                <a:lnTo>
                  <a:pt x="47635" y="1905"/>
                </a:lnTo>
                <a:lnTo>
                  <a:pt x="76440" y="297"/>
                </a:lnTo>
                <a:lnTo>
                  <a:pt x="87650" y="0"/>
                </a:lnTo>
                <a:lnTo>
                  <a:pt x="91460" y="0"/>
                </a:lnTo>
                <a:lnTo>
                  <a:pt x="93366" y="952"/>
                </a:lnTo>
                <a:lnTo>
                  <a:pt x="93366" y="1905"/>
                </a:lnTo>
                <a:close/>
              </a:path>
              <a:path w="104140" h="307975">
                <a:moveTo>
                  <a:pt x="87650" y="301987"/>
                </a:moveTo>
                <a:lnTo>
                  <a:pt x="12385" y="301987"/>
                </a:lnTo>
                <a:lnTo>
                  <a:pt x="16196" y="301034"/>
                </a:lnTo>
                <a:lnTo>
                  <a:pt x="21480" y="298400"/>
                </a:lnTo>
                <a:lnTo>
                  <a:pt x="30248" y="242090"/>
                </a:lnTo>
                <a:lnTo>
                  <a:pt x="30367" y="55729"/>
                </a:lnTo>
                <a:lnTo>
                  <a:pt x="30085" y="40963"/>
                </a:lnTo>
                <a:lnTo>
                  <a:pt x="11432" y="6668"/>
                </a:lnTo>
                <a:lnTo>
                  <a:pt x="5716" y="5715"/>
                </a:lnTo>
                <a:lnTo>
                  <a:pt x="87650" y="5715"/>
                </a:lnTo>
                <a:lnTo>
                  <a:pt x="84791" y="6668"/>
                </a:lnTo>
                <a:lnTo>
                  <a:pt x="80028" y="7621"/>
                </a:lnTo>
                <a:lnTo>
                  <a:pt x="73374" y="9987"/>
                </a:lnTo>
                <a:lnTo>
                  <a:pt x="64903" y="55729"/>
                </a:lnTo>
                <a:lnTo>
                  <a:pt x="64814" y="217485"/>
                </a:lnTo>
                <a:lnTo>
                  <a:pt x="65023" y="242090"/>
                </a:lnTo>
                <a:lnTo>
                  <a:pt x="67866" y="286700"/>
                </a:lnTo>
                <a:lnTo>
                  <a:pt x="81933" y="301034"/>
                </a:lnTo>
                <a:lnTo>
                  <a:pt x="87650" y="301987"/>
                </a:lnTo>
                <a:close/>
              </a:path>
              <a:path w="104140" h="307975">
                <a:moveTo>
                  <a:pt x="7621" y="307703"/>
                </a:moveTo>
                <a:lnTo>
                  <a:pt x="952" y="307703"/>
                </a:lnTo>
                <a:lnTo>
                  <a:pt x="952" y="303892"/>
                </a:lnTo>
                <a:lnTo>
                  <a:pt x="1905" y="301987"/>
                </a:lnTo>
                <a:lnTo>
                  <a:pt x="102893" y="301987"/>
                </a:lnTo>
                <a:lnTo>
                  <a:pt x="103846" y="303892"/>
                </a:lnTo>
                <a:lnTo>
                  <a:pt x="103846" y="306750"/>
                </a:lnTo>
                <a:lnTo>
                  <a:pt x="47635" y="306750"/>
                </a:lnTo>
                <a:lnTo>
                  <a:pt x="18831" y="307554"/>
                </a:lnTo>
                <a:lnTo>
                  <a:pt x="7621" y="307703"/>
                </a:lnTo>
                <a:close/>
              </a:path>
              <a:path w="104140" h="307975">
                <a:moveTo>
                  <a:pt x="101940" y="307703"/>
                </a:moveTo>
                <a:lnTo>
                  <a:pt x="97177" y="307703"/>
                </a:lnTo>
                <a:lnTo>
                  <a:pt x="80460" y="307554"/>
                </a:lnTo>
                <a:lnTo>
                  <a:pt x="47635" y="306750"/>
                </a:lnTo>
                <a:lnTo>
                  <a:pt x="103846" y="306750"/>
                </a:lnTo>
                <a:lnTo>
                  <a:pt x="101940" y="307703"/>
                </a:lnTo>
                <a:close/>
              </a:path>
            </a:pathLst>
          </a:custGeom>
          <a:solidFill>
            <a:srgbClr val="201E20"/>
          </a:solidFill>
        </p:spPr>
        <p:txBody>
          <a:bodyPr wrap="square" lIns="0" tIns="0" rIns="0" bIns="0" rtlCol="0"/>
          <a:lstStyle/>
          <a:p>
            <a:endParaRPr/>
          </a:p>
        </p:txBody>
      </p:sp>
      <p:sp>
        <p:nvSpPr>
          <p:cNvPr id="25" name="object 25"/>
          <p:cNvSpPr/>
          <p:nvPr/>
        </p:nvSpPr>
        <p:spPr>
          <a:xfrm>
            <a:off x="7288295" y="2601661"/>
            <a:ext cx="258445" cy="313690"/>
          </a:xfrm>
          <a:custGeom>
            <a:avLst/>
            <a:gdLst/>
            <a:ahLst/>
            <a:cxnLst/>
            <a:rect l="l" t="t" r="r" b="b"/>
            <a:pathLst>
              <a:path w="258445" h="313689">
                <a:moveTo>
                  <a:pt x="3810" y="54300"/>
                </a:moveTo>
                <a:lnTo>
                  <a:pt x="952" y="54300"/>
                </a:lnTo>
                <a:lnTo>
                  <a:pt x="0" y="52395"/>
                </a:lnTo>
                <a:lnTo>
                  <a:pt x="0" y="50490"/>
                </a:lnTo>
                <a:lnTo>
                  <a:pt x="1354" y="42720"/>
                </a:lnTo>
                <a:lnTo>
                  <a:pt x="4406" y="29055"/>
                </a:lnTo>
                <a:lnTo>
                  <a:pt x="7636" y="15391"/>
                </a:lnTo>
                <a:lnTo>
                  <a:pt x="9527" y="7621"/>
                </a:lnTo>
                <a:lnTo>
                  <a:pt x="9561" y="5611"/>
                </a:lnTo>
                <a:lnTo>
                  <a:pt x="11432" y="0"/>
                </a:lnTo>
                <a:lnTo>
                  <a:pt x="16196" y="0"/>
                </a:lnTo>
                <a:lnTo>
                  <a:pt x="20007" y="4763"/>
                </a:lnTo>
                <a:lnTo>
                  <a:pt x="31439" y="4763"/>
                </a:lnTo>
                <a:lnTo>
                  <a:pt x="40505" y="6013"/>
                </a:lnTo>
                <a:lnTo>
                  <a:pt x="49660" y="6906"/>
                </a:lnTo>
                <a:lnTo>
                  <a:pt x="57565" y="7442"/>
                </a:lnTo>
                <a:lnTo>
                  <a:pt x="62879" y="7621"/>
                </a:lnTo>
                <a:lnTo>
                  <a:pt x="258186" y="7621"/>
                </a:lnTo>
                <a:lnTo>
                  <a:pt x="258037" y="19305"/>
                </a:lnTo>
                <a:lnTo>
                  <a:pt x="257931" y="23816"/>
                </a:lnTo>
                <a:lnTo>
                  <a:pt x="115278" y="23816"/>
                </a:lnTo>
                <a:lnTo>
                  <a:pt x="54304" y="24768"/>
                </a:lnTo>
                <a:lnTo>
                  <a:pt x="13338" y="37153"/>
                </a:lnTo>
                <a:lnTo>
                  <a:pt x="6669" y="49537"/>
                </a:lnTo>
                <a:lnTo>
                  <a:pt x="4763" y="53347"/>
                </a:lnTo>
                <a:lnTo>
                  <a:pt x="3810" y="54300"/>
                </a:lnTo>
                <a:close/>
              </a:path>
              <a:path w="258445" h="313689">
                <a:moveTo>
                  <a:pt x="258186" y="7621"/>
                </a:moveTo>
                <a:lnTo>
                  <a:pt x="216267" y="7621"/>
                </a:lnTo>
                <a:lnTo>
                  <a:pt x="225020" y="7308"/>
                </a:lnTo>
                <a:lnTo>
                  <a:pt x="232701" y="6549"/>
                </a:lnTo>
                <a:lnTo>
                  <a:pt x="239310" y="5611"/>
                </a:lnTo>
                <a:lnTo>
                  <a:pt x="244848" y="4763"/>
                </a:lnTo>
                <a:lnTo>
                  <a:pt x="250564" y="3810"/>
                </a:lnTo>
                <a:lnTo>
                  <a:pt x="254375" y="2857"/>
                </a:lnTo>
                <a:lnTo>
                  <a:pt x="258186" y="2857"/>
                </a:lnTo>
                <a:lnTo>
                  <a:pt x="258186" y="7621"/>
                </a:lnTo>
                <a:close/>
              </a:path>
              <a:path w="258445" h="313689">
                <a:moveTo>
                  <a:pt x="172442" y="307703"/>
                </a:moveTo>
                <a:lnTo>
                  <a:pt x="97177" y="307703"/>
                </a:lnTo>
                <a:lnTo>
                  <a:pt x="100988" y="306750"/>
                </a:lnTo>
                <a:lnTo>
                  <a:pt x="106272" y="304116"/>
                </a:lnTo>
                <a:lnTo>
                  <a:pt x="115040" y="247806"/>
                </a:lnTo>
                <a:lnTo>
                  <a:pt x="115278" y="23816"/>
                </a:lnTo>
                <a:lnTo>
                  <a:pt x="149576" y="23816"/>
                </a:lnTo>
                <a:lnTo>
                  <a:pt x="149606" y="223201"/>
                </a:lnTo>
                <a:lnTo>
                  <a:pt x="150380" y="268302"/>
                </a:lnTo>
                <a:lnTo>
                  <a:pt x="166725" y="306750"/>
                </a:lnTo>
                <a:lnTo>
                  <a:pt x="172442" y="307703"/>
                </a:lnTo>
                <a:close/>
              </a:path>
              <a:path w="258445" h="313689">
                <a:moveTo>
                  <a:pt x="256281" y="58111"/>
                </a:moveTo>
                <a:lnTo>
                  <a:pt x="252470" y="58111"/>
                </a:lnTo>
                <a:lnTo>
                  <a:pt x="251517" y="57158"/>
                </a:lnTo>
                <a:lnTo>
                  <a:pt x="250564" y="51442"/>
                </a:lnTo>
                <a:lnTo>
                  <a:pt x="250564" y="46679"/>
                </a:lnTo>
                <a:lnTo>
                  <a:pt x="247364" y="38031"/>
                </a:lnTo>
                <a:lnTo>
                  <a:pt x="239251" y="31079"/>
                </a:lnTo>
                <a:lnTo>
                  <a:pt x="224171" y="26450"/>
                </a:lnTo>
                <a:lnTo>
                  <a:pt x="200070" y="24768"/>
                </a:lnTo>
                <a:lnTo>
                  <a:pt x="149576" y="23816"/>
                </a:lnTo>
                <a:lnTo>
                  <a:pt x="257931" y="23816"/>
                </a:lnTo>
                <a:lnTo>
                  <a:pt x="257357" y="46679"/>
                </a:lnTo>
                <a:lnTo>
                  <a:pt x="257233" y="56205"/>
                </a:lnTo>
                <a:lnTo>
                  <a:pt x="256281" y="58111"/>
                </a:lnTo>
                <a:close/>
              </a:path>
              <a:path w="258445" h="313689">
                <a:moveTo>
                  <a:pt x="92413" y="313419"/>
                </a:moveTo>
                <a:lnTo>
                  <a:pt x="85744" y="313419"/>
                </a:lnTo>
                <a:lnTo>
                  <a:pt x="85744" y="309608"/>
                </a:lnTo>
                <a:lnTo>
                  <a:pt x="86697" y="307703"/>
                </a:lnTo>
                <a:lnTo>
                  <a:pt x="187685" y="307703"/>
                </a:lnTo>
                <a:lnTo>
                  <a:pt x="188638" y="309608"/>
                </a:lnTo>
                <a:lnTo>
                  <a:pt x="188638" y="312466"/>
                </a:lnTo>
                <a:lnTo>
                  <a:pt x="132427" y="312466"/>
                </a:lnTo>
                <a:lnTo>
                  <a:pt x="103489" y="313270"/>
                </a:lnTo>
                <a:lnTo>
                  <a:pt x="92413" y="313419"/>
                </a:lnTo>
                <a:close/>
              </a:path>
              <a:path w="258445" h="313689">
                <a:moveTo>
                  <a:pt x="186732" y="313419"/>
                </a:moveTo>
                <a:lnTo>
                  <a:pt x="181969" y="313419"/>
                </a:lnTo>
                <a:lnTo>
                  <a:pt x="165251" y="313270"/>
                </a:lnTo>
                <a:lnTo>
                  <a:pt x="132427" y="312466"/>
                </a:lnTo>
                <a:lnTo>
                  <a:pt x="188638" y="312466"/>
                </a:lnTo>
                <a:lnTo>
                  <a:pt x="186732" y="313419"/>
                </a:lnTo>
                <a:close/>
              </a:path>
            </a:pathLst>
          </a:custGeom>
          <a:solidFill>
            <a:srgbClr val="201E20"/>
          </a:solidFill>
        </p:spPr>
        <p:txBody>
          <a:bodyPr wrap="square" lIns="0" tIns="0" rIns="0" bIns="0" rtlCol="0"/>
          <a:lstStyle/>
          <a:p>
            <a:endParaRPr/>
          </a:p>
        </p:txBody>
      </p:sp>
      <p:sp>
        <p:nvSpPr>
          <p:cNvPr id="26" name="object 26"/>
          <p:cNvSpPr/>
          <p:nvPr/>
        </p:nvSpPr>
        <p:spPr>
          <a:xfrm>
            <a:off x="7523615" y="2607377"/>
            <a:ext cx="294005" cy="307975"/>
          </a:xfrm>
          <a:custGeom>
            <a:avLst/>
            <a:gdLst/>
            <a:ahLst/>
            <a:cxnLst/>
            <a:rect l="l" t="t" r="r" b="b"/>
            <a:pathLst>
              <a:path w="294004" h="307975">
                <a:moveTo>
                  <a:pt x="187685" y="301987"/>
                </a:moveTo>
                <a:lnTo>
                  <a:pt x="112420" y="301987"/>
                </a:lnTo>
                <a:lnTo>
                  <a:pt x="116231" y="301034"/>
                </a:lnTo>
                <a:lnTo>
                  <a:pt x="121248" y="298400"/>
                </a:lnTo>
                <a:lnTo>
                  <a:pt x="129450" y="253760"/>
                </a:lnTo>
                <a:lnTo>
                  <a:pt x="129569" y="202912"/>
                </a:lnTo>
                <a:lnTo>
                  <a:pt x="128899" y="188578"/>
                </a:lnTo>
                <a:lnTo>
                  <a:pt x="110485" y="141869"/>
                </a:lnTo>
                <a:lnTo>
                  <a:pt x="89079" y="106815"/>
                </a:lnTo>
                <a:lnTo>
                  <a:pt x="65529" y="69081"/>
                </a:lnTo>
                <a:lnTo>
                  <a:pt x="41324" y="32345"/>
                </a:lnTo>
                <a:lnTo>
                  <a:pt x="7621" y="5715"/>
                </a:lnTo>
                <a:lnTo>
                  <a:pt x="1905" y="5715"/>
                </a:lnTo>
                <a:lnTo>
                  <a:pt x="0" y="4763"/>
                </a:lnTo>
                <a:lnTo>
                  <a:pt x="0" y="1905"/>
                </a:lnTo>
                <a:lnTo>
                  <a:pt x="952" y="0"/>
                </a:lnTo>
                <a:lnTo>
                  <a:pt x="4763" y="0"/>
                </a:lnTo>
                <a:lnTo>
                  <a:pt x="13978" y="297"/>
                </a:lnTo>
                <a:lnTo>
                  <a:pt x="45730" y="1905"/>
                </a:lnTo>
                <a:lnTo>
                  <a:pt x="84791" y="1905"/>
                </a:lnTo>
                <a:lnTo>
                  <a:pt x="84791" y="4763"/>
                </a:lnTo>
                <a:lnTo>
                  <a:pt x="81933" y="4763"/>
                </a:lnTo>
                <a:lnTo>
                  <a:pt x="79075" y="6668"/>
                </a:lnTo>
                <a:lnTo>
                  <a:pt x="75264" y="8573"/>
                </a:lnTo>
                <a:lnTo>
                  <a:pt x="73359" y="10479"/>
                </a:lnTo>
                <a:lnTo>
                  <a:pt x="73359" y="19052"/>
                </a:lnTo>
                <a:lnTo>
                  <a:pt x="75264" y="23816"/>
                </a:lnTo>
                <a:lnTo>
                  <a:pt x="79075" y="30484"/>
                </a:lnTo>
                <a:lnTo>
                  <a:pt x="92026" y="53660"/>
                </a:lnTo>
                <a:lnTo>
                  <a:pt x="115517" y="94430"/>
                </a:lnTo>
                <a:lnTo>
                  <a:pt x="139364" y="135379"/>
                </a:lnTo>
                <a:lnTo>
                  <a:pt x="153387" y="159091"/>
                </a:lnTo>
                <a:lnTo>
                  <a:pt x="172010" y="159091"/>
                </a:lnTo>
                <a:lnTo>
                  <a:pt x="170536" y="161949"/>
                </a:lnTo>
                <a:lnTo>
                  <a:pt x="166681" y="172502"/>
                </a:lnTo>
                <a:lnTo>
                  <a:pt x="164701" y="182788"/>
                </a:lnTo>
                <a:lnTo>
                  <a:pt x="163971" y="192895"/>
                </a:lnTo>
                <a:lnTo>
                  <a:pt x="163897" y="244010"/>
                </a:lnTo>
                <a:lnTo>
                  <a:pt x="164105" y="253760"/>
                </a:lnTo>
                <a:lnTo>
                  <a:pt x="169226" y="293532"/>
                </a:lnTo>
                <a:lnTo>
                  <a:pt x="181969" y="301034"/>
                </a:lnTo>
                <a:lnTo>
                  <a:pt x="187685" y="301987"/>
                </a:lnTo>
                <a:close/>
              </a:path>
              <a:path w="294004" h="307975">
                <a:moveTo>
                  <a:pt x="84791" y="1905"/>
                </a:moveTo>
                <a:lnTo>
                  <a:pt x="45730" y="1905"/>
                </a:lnTo>
                <a:lnTo>
                  <a:pt x="50002" y="1607"/>
                </a:lnTo>
                <a:lnTo>
                  <a:pt x="57758" y="952"/>
                </a:lnTo>
                <a:lnTo>
                  <a:pt x="67836" y="297"/>
                </a:lnTo>
                <a:lnTo>
                  <a:pt x="79075" y="0"/>
                </a:lnTo>
                <a:lnTo>
                  <a:pt x="83839" y="0"/>
                </a:lnTo>
                <a:lnTo>
                  <a:pt x="84791" y="1905"/>
                </a:lnTo>
                <a:close/>
              </a:path>
              <a:path w="294004" h="307975">
                <a:moveTo>
                  <a:pt x="172010" y="159091"/>
                </a:moveTo>
                <a:lnTo>
                  <a:pt x="153387" y="159091"/>
                </a:lnTo>
                <a:lnTo>
                  <a:pt x="166100" y="134977"/>
                </a:lnTo>
                <a:lnTo>
                  <a:pt x="187209" y="97645"/>
                </a:lnTo>
                <a:lnTo>
                  <a:pt x="221030" y="39058"/>
                </a:lnTo>
                <a:lnTo>
                  <a:pt x="226746" y="30484"/>
                </a:lnTo>
                <a:lnTo>
                  <a:pt x="227699" y="23816"/>
                </a:lnTo>
                <a:lnTo>
                  <a:pt x="227699" y="12384"/>
                </a:lnTo>
                <a:lnTo>
                  <a:pt x="226746" y="7621"/>
                </a:lnTo>
                <a:lnTo>
                  <a:pt x="221983" y="6668"/>
                </a:lnTo>
                <a:lnTo>
                  <a:pt x="218172" y="5715"/>
                </a:lnTo>
                <a:lnTo>
                  <a:pt x="215314" y="4763"/>
                </a:lnTo>
                <a:lnTo>
                  <a:pt x="215314" y="952"/>
                </a:lnTo>
                <a:lnTo>
                  <a:pt x="218172" y="0"/>
                </a:lnTo>
                <a:lnTo>
                  <a:pt x="221983" y="0"/>
                </a:lnTo>
                <a:lnTo>
                  <a:pt x="230170" y="297"/>
                </a:lnTo>
                <a:lnTo>
                  <a:pt x="238179" y="952"/>
                </a:lnTo>
                <a:lnTo>
                  <a:pt x="244759" y="1607"/>
                </a:lnTo>
                <a:lnTo>
                  <a:pt x="248659" y="1905"/>
                </a:lnTo>
                <a:lnTo>
                  <a:pt x="293437" y="1905"/>
                </a:lnTo>
                <a:lnTo>
                  <a:pt x="293437" y="4763"/>
                </a:lnTo>
                <a:lnTo>
                  <a:pt x="291531" y="5715"/>
                </a:lnTo>
                <a:lnTo>
                  <a:pt x="283910" y="5715"/>
                </a:lnTo>
                <a:lnTo>
                  <a:pt x="276288" y="7621"/>
                </a:lnTo>
                <a:lnTo>
                  <a:pt x="230959" y="57054"/>
                </a:lnTo>
                <a:lnTo>
                  <a:pt x="206620" y="96812"/>
                </a:lnTo>
                <a:lnTo>
                  <a:pt x="183532" y="136748"/>
                </a:lnTo>
                <a:lnTo>
                  <a:pt x="172010" y="159091"/>
                </a:lnTo>
                <a:close/>
              </a:path>
              <a:path w="294004" h="307975">
                <a:moveTo>
                  <a:pt x="293437" y="1905"/>
                </a:moveTo>
                <a:lnTo>
                  <a:pt x="248659" y="1905"/>
                </a:lnTo>
                <a:lnTo>
                  <a:pt x="279206" y="297"/>
                </a:lnTo>
                <a:lnTo>
                  <a:pt x="288673" y="0"/>
                </a:lnTo>
                <a:lnTo>
                  <a:pt x="291531" y="0"/>
                </a:lnTo>
                <a:lnTo>
                  <a:pt x="293437" y="952"/>
                </a:lnTo>
                <a:lnTo>
                  <a:pt x="293437" y="1905"/>
                </a:lnTo>
                <a:close/>
              </a:path>
              <a:path w="294004" h="307975">
                <a:moveTo>
                  <a:pt x="106704" y="307703"/>
                </a:moveTo>
                <a:lnTo>
                  <a:pt x="100988" y="307703"/>
                </a:lnTo>
                <a:lnTo>
                  <a:pt x="100988" y="301987"/>
                </a:lnTo>
                <a:lnTo>
                  <a:pt x="202929" y="301987"/>
                </a:lnTo>
                <a:lnTo>
                  <a:pt x="203881" y="303892"/>
                </a:lnTo>
                <a:lnTo>
                  <a:pt x="203881" y="306750"/>
                </a:lnTo>
                <a:lnTo>
                  <a:pt x="146718" y="306750"/>
                </a:lnTo>
                <a:lnTo>
                  <a:pt x="117913" y="307554"/>
                </a:lnTo>
                <a:lnTo>
                  <a:pt x="106704" y="307703"/>
                </a:lnTo>
                <a:close/>
              </a:path>
              <a:path w="294004" h="307975">
                <a:moveTo>
                  <a:pt x="201976" y="307703"/>
                </a:moveTo>
                <a:lnTo>
                  <a:pt x="197212" y="307703"/>
                </a:lnTo>
                <a:lnTo>
                  <a:pt x="179944" y="307554"/>
                </a:lnTo>
                <a:lnTo>
                  <a:pt x="146718" y="306750"/>
                </a:lnTo>
                <a:lnTo>
                  <a:pt x="203881" y="306750"/>
                </a:lnTo>
                <a:lnTo>
                  <a:pt x="201976" y="307703"/>
                </a:lnTo>
                <a:close/>
              </a:path>
            </a:pathLst>
          </a:custGeom>
          <a:solidFill>
            <a:srgbClr val="201E20"/>
          </a:solidFill>
        </p:spPr>
        <p:txBody>
          <a:bodyPr wrap="square" lIns="0" tIns="0" rIns="0" bIns="0" rtlCol="0"/>
          <a:lstStyle/>
          <a:p>
            <a:endParaRPr/>
          </a:p>
        </p:txBody>
      </p:sp>
      <p:sp>
        <p:nvSpPr>
          <p:cNvPr id="27" name="object 27"/>
          <p:cNvSpPr/>
          <p:nvPr/>
        </p:nvSpPr>
        <p:spPr>
          <a:xfrm>
            <a:off x="0" y="0"/>
            <a:ext cx="9145270" cy="349885"/>
          </a:xfrm>
          <a:custGeom>
            <a:avLst/>
            <a:gdLst/>
            <a:ahLst/>
            <a:cxnLst/>
            <a:rect l="l" t="t" r="r" b="b"/>
            <a:pathLst>
              <a:path w="9145270" h="349885">
                <a:moveTo>
                  <a:pt x="0" y="0"/>
                </a:moveTo>
                <a:lnTo>
                  <a:pt x="9145142" y="0"/>
                </a:lnTo>
                <a:lnTo>
                  <a:pt x="9145142" y="349619"/>
                </a:lnTo>
                <a:lnTo>
                  <a:pt x="0" y="349619"/>
                </a:lnTo>
                <a:lnTo>
                  <a:pt x="0" y="0"/>
                </a:lnTo>
                <a:close/>
              </a:path>
            </a:pathLst>
          </a:custGeom>
          <a:solidFill>
            <a:srgbClr val="F15322"/>
          </a:solidFill>
        </p:spPr>
        <p:txBody>
          <a:bodyPr wrap="square" lIns="0" tIns="0" rIns="0" bIns="0" rtlCol="0"/>
          <a:lstStyle/>
          <a:p>
            <a:endParaRPr/>
          </a:p>
        </p:txBody>
      </p:sp>
      <p:sp>
        <p:nvSpPr>
          <p:cNvPr id="28" name="object 28"/>
          <p:cNvSpPr/>
          <p:nvPr/>
        </p:nvSpPr>
        <p:spPr>
          <a:xfrm>
            <a:off x="1202330" y="3104656"/>
            <a:ext cx="1487805" cy="1017905"/>
          </a:xfrm>
          <a:custGeom>
            <a:avLst/>
            <a:gdLst/>
            <a:ahLst/>
            <a:cxnLst/>
            <a:rect l="l" t="t" r="r" b="b"/>
            <a:pathLst>
              <a:path w="1487805" h="1017904">
                <a:moveTo>
                  <a:pt x="330593" y="18100"/>
                </a:moveTo>
                <a:lnTo>
                  <a:pt x="5716" y="18100"/>
                </a:lnTo>
                <a:lnTo>
                  <a:pt x="0" y="17147"/>
                </a:lnTo>
                <a:lnTo>
                  <a:pt x="0" y="2857"/>
                </a:lnTo>
                <a:lnTo>
                  <a:pt x="7621" y="0"/>
                </a:lnTo>
                <a:lnTo>
                  <a:pt x="20959" y="0"/>
                </a:lnTo>
                <a:lnTo>
                  <a:pt x="72302" y="595"/>
                </a:lnTo>
                <a:lnTo>
                  <a:pt x="177205" y="3810"/>
                </a:lnTo>
                <a:lnTo>
                  <a:pt x="333703" y="3810"/>
                </a:lnTo>
                <a:lnTo>
                  <a:pt x="336086" y="5626"/>
                </a:lnTo>
                <a:lnTo>
                  <a:pt x="337262" y="9526"/>
                </a:lnTo>
                <a:lnTo>
                  <a:pt x="337262" y="17147"/>
                </a:lnTo>
                <a:lnTo>
                  <a:pt x="330593" y="18100"/>
                </a:lnTo>
                <a:close/>
              </a:path>
              <a:path w="1487805" h="1017904">
                <a:moveTo>
                  <a:pt x="333703" y="3810"/>
                </a:moveTo>
                <a:lnTo>
                  <a:pt x="177205" y="3810"/>
                </a:lnTo>
                <a:lnTo>
                  <a:pt x="224603" y="1905"/>
                </a:lnTo>
                <a:lnTo>
                  <a:pt x="265629" y="595"/>
                </a:lnTo>
                <a:lnTo>
                  <a:pt x="313444" y="0"/>
                </a:lnTo>
                <a:lnTo>
                  <a:pt x="324802" y="684"/>
                </a:lnTo>
                <a:lnTo>
                  <a:pt x="332141" y="2619"/>
                </a:lnTo>
                <a:lnTo>
                  <a:pt x="333703" y="3810"/>
                </a:lnTo>
                <a:close/>
              </a:path>
              <a:path w="1487805" h="1017904">
                <a:moveTo>
                  <a:pt x="1483382" y="18100"/>
                </a:moveTo>
                <a:lnTo>
                  <a:pt x="1209952" y="18100"/>
                </a:lnTo>
                <a:lnTo>
                  <a:pt x="1205188" y="14289"/>
                </a:lnTo>
                <a:lnTo>
                  <a:pt x="1205188" y="2857"/>
                </a:lnTo>
                <a:lnTo>
                  <a:pt x="1211857" y="0"/>
                </a:lnTo>
                <a:lnTo>
                  <a:pt x="1227101" y="0"/>
                </a:lnTo>
                <a:lnTo>
                  <a:pt x="1275034" y="595"/>
                </a:lnTo>
                <a:lnTo>
                  <a:pt x="1315465" y="1905"/>
                </a:lnTo>
                <a:lnTo>
                  <a:pt x="1362387" y="3810"/>
                </a:lnTo>
                <a:lnTo>
                  <a:pt x="1487193" y="3810"/>
                </a:lnTo>
                <a:lnTo>
                  <a:pt x="1487193" y="14289"/>
                </a:lnTo>
                <a:lnTo>
                  <a:pt x="1483382" y="18100"/>
                </a:lnTo>
                <a:close/>
              </a:path>
              <a:path w="1487805" h="1017904">
                <a:moveTo>
                  <a:pt x="1487193" y="3810"/>
                </a:moveTo>
                <a:lnTo>
                  <a:pt x="1362387" y="3810"/>
                </a:lnTo>
                <a:lnTo>
                  <a:pt x="1436342" y="595"/>
                </a:lnTo>
                <a:lnTo>
                  <a:pt x="1469091" y="0"/>
                </a:lnTo>
                <a:lnTo>
                  <a:pt x="1480524" y="0"/>
                </a:lnTo>
                <a:lnTo>
                  <a:pt x="1487193" y="2857"/>
                </a:lnTo>
                <a:lnTo>
                  <a:pt x="1487193" y="3810"/>
                </a:lnTo>
                <a:close/>
              </a:path>
              <a:path w="1487805" h="1017904">
                <a:moveTo>
                  <a:pt x="517412" y="819272"/>
                </a:moveTo>
                <a:lnTo>
                  <a:pt x="460163" y="819272"/>
                </a:lnTo>
                <a:lnTo>
                  <a:pt x="740262" y="65732"/>
                </a:lnTo>
                <a:lnTo>
                  <a:pt x="752290" y="33848"/>
                </a:lnTo>
                <a:lnTo>
                  <a:pt x="760745" y="15718"/>
                </a:lnTo>
                <a:lnTo>
                  <a:pt x="767057" y="7591"/>
                </a:lnTo>
                <a:lnTo>
                  <a:pt x="772654" y="5715"/>
                </a:lnTo>
                <a:lnTo>
                  <a:pt x="779606" y="9094"/>
                </a:lnTo>
                <a:lnTo>
                  <a:pt x="786826" y="19886"/>
                </a:lnTo>
                <a:lnTo>
                  <a:pt x="795296" y="39073"/>
                </a:lnTo>
                <a:lnTo>
                  <a:pt x="805999" y="67637"/>
                </a:lnTo>
                <a:lnTo>
                  <a:pt x="857519" y="214344"/>
                </a:lnTo>
                <a:lnTo>
                  <a:pt x="745025" y="214344"/>
                </a:lnTo>
                <a:lnTo>
                  <a:pt x="550953" y="730535"/>
                </a:lnTo>
                <a:lnTo>
                  <a:pt x="529816" y="786501"/>
                </a:lnTo>
                <a:lnTo>
                  <a:pt x="517412" y="819272"/>
                </a:lnTo>
                <a:close/>
              </a:path>
              <a:path w="1487805" h="1017904">
                <a:moveTo>
                  <a:pt x="425865" y="1017421"/>
                </a:moveTo>
                <a:lnTo>
                  <a:pt x="395854" y="967184"/>
                </a:lnTo>
                <a:lnTo>
                  <a:pt x="379181" y="912631"/>
                </a:lnTo>
                <a:lnTo>
                  <a:pt x="143860" y="129559"/>
                </a:lnTo>
                <a:lnTo>
                  <a:pt x="128527" y="85618"/>
                </a:lnTo>
                <a:lnTo>
                  <a:pt x="94289" y="38462"/>
                </a:lnTo>
                <a:lnTo>
                  <a:pt x="56180" y="22521"/>
                </a:lnTo>
                <a:lnTo>
                  <a:pt x="11432" y="18100"/>
                </a:lnTo>
                <a:lnTo>
                  <a:pt x="323924" y="18100"/>
                </a:lnTo>
                <a:lnTo>
                  <a:pt x="285473" y="21717"/>
                </a:lnTo>
                <a:lnTo>
                  <a:pt x="255328" y="58111"/>
                </a:lnTo>
                <a:lnTo>
                  <a:pt x="257323" y="76226"/>
                </a:lnTo>
                <a:lnTo>
                  <a:pt x="270601" y="138892"/>
                </a:lnTo>
                <a:lnTo>
                  <a:pt x="280099" y="180049"/>
                </a:lnTo>
                <a:lnTo>
                  <a:pt x="296800" y="244249"/>
                </a:lnTo>
                <a:lnTo>
                  <a:pt x="309791" y="292140"/>
                </a:lnTo>
                <a:lnTo>
                  <a:pt x="325023" y="347589"/>
                </a:lnTo>
                <a:lnTo>
                  <a:pt x="341854" y="408369"/>
                </a:lnTo>
                <a:lnTo>
                  <a:pt x="359646" y="472252"/>
                </a:lnTo>
                <a:lnTo>
                  <a:pt x="377757" y="537012"/>
                </a:lnTo>
                <a:lnTo>
                  <a:pt x="412380" y="660255"/>
                </a:lnTo>
                <a:lnTo>
                  <a:pt x="440603" y="760280"/>
                </a:lnTo>
                <a:lnTo>
                  <a:pt x="457304" y="819272"/>
                </a:lnTo>
                <a:lnTo>
                  <a:pt x="517412" y="819272"/>
                </a:lnTo>
                <a:lnTo>
                  <a:pt x="494273" y="880262"/>
                </a:lnTo>
                <a:lnTo>
                  <a:pt x="479964" y="917759"/>
                </a:lnTo>
                <a:lnTo>
                  <a:pt x="455339" y="981653"/>
                </a:lnTo>
                <a:lnTo>
                  <a:pt x="445157" y="1003251"/>
                </a:lnTo>
                <a:lnTo>
                  <a:pt x="436047" y="1014310"/>
                </a:lnTo>
                <a:lnTo>
                  <a:pt x="425865" y="1017421"/>
                </a:lnTo>
                <a:close/>
              </a:path>
              <a:path w="1487805" h="1017904">
                <a:moveTo>
                  <a:pt x="1131827" y="816414"/>
                </a:moveTo>
                <a:lnTo>
                  <a:pt x="1073713" y="816414"/>
                </a:lnTo>
                <a:lnTo>
                  <a:pt x="1082711" y="786462"/>
                </a:lnTo>
                <a:lnTo>
                  <a:pt x="1093956" y="749560"/>
                </a:lnTo>
                <a:lnTo>
                  <a:pt x="1107102" y="706745"/>
                </a:lnTo>
                <a:lnTo>
                  <a:pt x="1171724" y="497160"/>
                </a:lnTo>
                <a:lnTo>
                  <a:pt x="1189150" y="440379"/>
                </a:lnTo>
                <a:lnTo>
                  <a:pt x="1206389" y="383922"/>
                </a:lnTo>
                <a:lnTo>
                  <a:pt x="1223093" y="328831"/>
                </a:lnTo>
                <a:lnTo>
                  <a:pt x="1238913" y="276143"/>
                </a:lnTo>
                <a:lnTo>
                  <a:pt x="1253502" y="226898"/>
                </a:lnTo>
                <a:lnTo>
                  <a:pt x="1266512" y="182136"/>
                </a:lnTo>
                <a:lnTo>
                  <a:pt x="1277595" y="142896"/>
                </a:lnTo>
                <a:lnTo>
                  <a:pt x="1289742" y="88714"/>
                </a:lnTo>
                <a:lnTo>
                  <a:pt x="1291886" y="58111"/>
                </a:lnTo>
                <a:lnTo>
                  <a:pt x="1288700" y="41812"/>
                </a:lnTo>
                <a:lnTo>
                  <a:pt x="1277119" y="29174"/>
                </a:lnTo>
                <a:lnTo>
                  <a:pt x="1254104" y="21002"/>
                </a:lnTo>
                <a:lnTo>
                  <a:pt x="1216621" y="18100"/>
                </a:lnTo>
                <a:lnTo>
                  <a:pt x="1475760" y="18100"/>
                </a:lnTo>
                <a:lnTo>
                  <a:pt x="1430983" y="24768"/>
                </a:lnTo>
                <a:lnTo>
                  <a:pt x="1382394" y="74782"/>
                </a:lnTo>
                <a:lnTo>
                  <a:pt x="1363459" y="116936"/>
                </a:lnTo>
                <a:lnTo>
                  <a:pt x="1345238" y="167665"/>
                </a:lnTo>
                <a:lnTo>
                  <a:pt x="1332658" y="204408"/>
                </a:lnTo>
                <a:lnTo>
                  <a:pt x="1318350" y="246953"/>
                </a:lnTo>
                <a:lnTo>
                  <a:pt x="1302594" y="294366"/>
                </a:lnTo>
                <a:lnTo>
                  <a:pt x="1285670" y="345717"/>
                </a:lnTo>
                <a:lnTo>
                  <a:pt x="1267856" y="400074"/>
                </a:lnTo>
                <a:lnTo>
                  <a:pt x="1175231" y="684349"/>
                </a:lnTo>
                <a:lnTo>
                  <a:pt x="1157950" y="737182"/>
                </a:lnTo>
                <a:lnTo>
                  <a:pt x="1141737" y="786501"/>
                </a:lnTo>
                <a:lnTo>
                  <a:pt x="1131827" y="816414"/>
                </a:lnTo>
                <a:close/>
              </a:path>
              <a:path w="1487805" h="1017904">
                <a:moveTo>
                  <a:pt x="1046084" y="1017421"/>
                </a:moveTo>
                <a:lnTo>
                  <a:pt x="1018887" y="981251"/>
                </a:lnTo>
                <a:lnTo>
                  <a:pt x="747883" y="214344"/>
                </a:lnTo>
                <a:lnTo>
                  <a:pt x="857519" y="214344"/>
                </a:lnTo>
                <a:lnTo>
                  <a:pt x="1068950" y="816414"/>
                </a:lnTo>
                <a:lnTo>
                  <a:pt x="1131827" y="816414"/>
                </a:lnTo>
                <a:lnTo>
                  <a:pt x="1113630" y="870870"/>
                </a:lnTo>
                <a:lnTo>
                  <a:pt x="1080784" y="962764"/>
                </a:lnTo>
                <a:lnTo>
                  <a:pt x="1056341" y="1013373"/>
                </a:lnTo>
                <a:lnTo>
                  <a:pt x="1046084" y="1017421"/>
                </a:lnTo>
                <a:close/>
              </a:path>
            </a:pathLst>
          </a:custGeom>
          <a:solidFill>
            <a:srgbClr val="F15322"/>
          </a:solidFill>
        </p:spPr>
        <p:txBody>
          <a:bodyPr wrap="square" lIns="0" tIns="0" rIns="0" bIns="0" rtlCol="0"/>
          <a:lstStyle/>
          <a:p>
            <a:endParaRPr/>
          </a:p>
        </p:txBody>
      </p:sp>
      <p:sp>
        <p:nvSpPr>
          <p:cNvPr id="29" name="object 29"/>
          <p:cNvSpPr/>
          <p:nvPr/>
        </p:nvSpPr>
        <p:spPr>
          <a:xfrm>
            <a:off x="2691428" y="3094177"/>
            <a:ext cx="585470" cy="1014094"/>
          </a:xfrm>
          <a:custGeom>
            <a:avLst/>
            <a:gdLst/>
            <a:ahLst/>
            <a:cxnLst/>
            <a:rect l="l" t="t" r="r" b="b"/>
            <a:pathLst>
              <a:path w="585470" h="1014095">
                <a:moveTo>
                  <a:pt x="553164" y="14289"/>
                </a:moveTo>
                <a:lnTo>
                  <a:pt x="170536" y="14289"/>
                </a:lnTo>
                <a:lnTo>
                  <a:pt x="472548" y="13336"/>
                </a:lnTo>
                <a:lnTo>
                  <a:pt x="490858" y="11893"/>
                </a:lnTo>
                <a:lnTo>
                  <a:pt x="506846" y="10359"/>
                </a:lnTo>
                <a:lnTo>
                  <a:pt x="519975" y="8648"/>
                </a:lnTo>
                <a:lnTo>
                  <a:pt x="529711" y="6668"/>
                </a:lnTo>
                <a:lnTo>
                  <a:pt x="536380" y="5715"/>
                </a:lnTo>
                <a:lnTo>
                  <a:pt x="541144" y="0"/>
                </a:lnTo>
                <a:lnTo>
                  <a:pt x="551623" y="0"/>
                </a:lnTo>
                <a:lnTo>
                  <a:pt x="553529" y="5715"/>
                </a:lnTo>
                <a:lnTo>
                  <a:pt x="553407" y="12384"/>
                </a:lnTo>
                <a:lnTo>
                  <a:pt x="553164" y="14289"/>
                </a:lnTo>
                <a:close/>
              </a:path>
              <a:path w="585470" h="1014095">
                <a:moveTo>
                  <a:pt x="40966" y="1008848"/>
                </a:moveTo>
                <a:lnTo>
                  <a:pt x="25723" y="1008848"/>
                </a:lnTo>
                <a:lnTo>
                  <a:pt x="20007" y="1006942"/>
                </a:lnTo>
                <a:lnTo>
                  <a:pt x="20007" y="994558"/>
                </a:lnTo>
                <a:lnTo>
                  <a:pt x="21912" y="990747"/>
                </a:lnTo>
                <a:lnTo>
                  <a:pt x="30486" y="990747"/>
                </a:lnTo>
                <a:lnTo>
                  <a:pt x="39805" y="990256"/>
                </a:lnTo>
                <a:lnTo>
                  <a:pt x="86087" y="977068"/>
                </a:lnTo>
                <a:lnTo>
                  <a:pt x="103444" y="939349"/>
                </a:lnTo>
                <a:lnTo>
                  <a:pt x="110466" y="881004"/>
                </a:lnTo>
                <a:lnTo>
                  <a:pt x="112350" y="841888"/>
                </a:lnTo>
                <a:lnTo>
                  <a:pt x="113492" y="796051"/>
                </a:lnTo>
                <a:lnTo>
                  <a:pt x="114079" y="744260"/>
                </a:lnTo>
                <a:lnTo>
                  <a:pt x="114295" y="687282"/>
                </a:lnTo>
                <a:lnTo>
                  <a:pt x="114255" y="237454"/>
                </a:lnTo>
                <a:lnTo>
                  <a:pt x="114088" y="189575"/>
                </a:lnTo>
                <a:lnTo>
                  <a:pt x="113223" y="129965"/>
                </a:lnTo>
                <a:lnTo>
                  <a:pt x="108446" y="79158"/>
                </a:lnTo>
                <a:lnTo>
                  <a:pt x="82276" y="42422"/>
                </a:lnTo>
                <a:lnTo>
                  <a:pt x="45447" y="31392"/>
                </a:lnTo>
                <a:lnTo>
                  <a:pt x="10479" y="28579"/>
                </a:lnTo>
                <a:lnTo>
                  <a:pt x="4763" y="28579"/>
                </a:lnTo>
                <a:lnTo>
                  <a:pt x="0" y="26673"/>
                </a:lnTo>
                <a:lnTo>
                  <a:pt x="0" y="13336"/>
                </a:lnTo>
                <a:lnTo>
                  <a:pt x="6669" y="10479"/>
                </a:lnTo>
                <a:lnTo>
                  <a:pt x="20959" y="10479"/>
                </a:lnTo>
                <a:lnTo>
                  <a:pt x="68312" y="11074"/>
                </a:lnTo>
                <a:lnTo>
                  <a:pt x="170536" y="14289"/>
                </a:lnTo>
                <a:lnTo>
                  <a:pt x="553164" y="14289"/>
                </a:lnTo>
                <a:lnTo>
                  <a:pt x="552427" y="20050"/>
                </a:lnTo>
                <a:lnTo>
                  <a:pt x="549718" y="32508"/>
                </a:lnTo>
                <a:lnTo>
                  <a:pt x="546294" y="50147"/>
                </a:lnTo>
                <a:lnTo>
                  <a:pt x="544713" y="61921"/>
                </a:lnTo>
                <a:lnTo>
                  <a:pt x="228652" y="61921"/>
                </a:lnTo>
                <a:lnTo>
                  <a:pt x="225794" y="65732"/>
                </a:lnTo>
                <a:lnTo>
                  <a:pt x="225818" y="448813"/>
                </a:lnTo>
                <a:lnTo>
                  <a:pt x="226746" y="453457"/>
                </a:lnTo>
                <a:lnTo>
                  <a:pt x="528018" y="453457"/>
                </a:lnTo>
                <a:lnTo>
                  <a:pt x="525334" y="470292"/>
                </a:lnTo>
                <a:lnTo>
                  <a:pt x="522089" y="499184"/>
                </a:lnTo>
                <a:lnTo>
                  <a:pt x="521917" y="501089"/>
                </a:lnTo>
                <a:lnTo>
                  <a:pt x="228652" y="501089"/>
                </a:lnTo>
                <a:lnTo>
                  <a:pt x="225794" y="504900"/>
                </a:lnTo>
                <a:lnTo>
                  <a:pt x="225794" y="625885"/>
                </a:lnTo>
                <a:lnTo>
                  <a:pt x="225454" y="687282"/>
                </a:lnTo>
                <a:lnTo>
                  <a:pt x="225085" y="744260"/>
                </a:lnTo>
                <a:lnTo>
                  <a:pt x="224990" y="811026"/>
                </a:lnTo>
                <a:lnTo>
                  <a:pt x="225794" y="851662"/>
                </a:lnTo>
                <a:lnTo>
                  <a:pt x="230771" y="898074"/>
                </a:lnTo>
                <a:lnTo>
                  <a:pt x="270312" y="948374"/>
                </a:lnTo>
                <a:lnTo>
                  <a:pt x="313840" y="957748"/>
                </a:lnTo>
                <a:lnTo>
                  <a:pt x="379181" y="960263"/>
                </a:lnTo>
                <a:lnTo>
                  <a:pt x="571231" y="960263"/>
                </a:lnTo>
                <a:lnTo>
                  <a:pt x="567820" y="979316"/>
                </a:lnTo>
                <a:lnTo>
                  <a:pt x="559870" y="999143"/>
                </a:lnTo>
                <a:lnTo>
                  <a:pt x="552890" y="1005037"/>
                </a:lnTo>
                <a:lnTo>
                  <a:pt x="170536" y="1005037"/>
                </a:lnTo>
                <a:lnTo>
                  <a:pt x="76753" y="1008252"/>
                </a:lnTo>
                <a:lnTo>
                  <a:pt x="40966" y="1008848"/>
                </a:lnTo>
                <a:close/>
              </a:path>
              <a:path w="585470" h="1014095">
                <a:moveTo>
                  <a:pt x="532569" y="175286"/>
                </a:moveTo>
                <a:lnTo>
                  <a:pt x="519231" y="175286"/>
                </a:lnTo>
                <a:lnTo>
                  <a:pt x="516373" y="168617"/>
                </a:lnTo>
                <a:lnTo>
                  <a:pt x="516293" y="155351"/>
                </a:lnTo>
                <a:lnTo>
                  <a:pt x="516120" y="149356"/>
                </a:lnTo>
                <a:lnTo>
                  <a:pt x="508751" y="110506"/>
                </a:lnTo>
                <a:lnTo>
                  <a:pt x="457974" y="73398"/>
                </a:lnTo>
                <a:lnTo>
                  <a:pt x="414432" y="65732"/>
                </a:lnTo>
                <a:lnTo>
                  <a:pt x="233416" y="61921"/>
                </a:lnTo>
                <a:lnTo>
                  <a:pt x="544713" y="61921"/>
                </a:lnTo>
                <a:lnTo>
                  <a:pt x="543049" y="74306"/>
                </a:lnTo>
                <a:lnTo>
                  <a:pt x="541605" y="90932"/>
                </a:lnTo>
                <a:lnTo>
                  <a:pt x="540072" y="116579"/>
                </a:lnTo>
                <a:lnTo>
                  <a:pt x="538360" y="142762"/>
                </a:lnTo>
                <a:lnTo>
                  <a:pt x="536380" y="160996"/>
                </a:lnTo>
                <a:lnTo>
                  <a:pt x="534475" y="167665"/>
                </a:lnTo>
                <a:lnTo>
                  <a:pt x="532569" y="175286"/>
                </a:lnTo>
                <a:close/>
              </a:path>
              <a:path w="585470" h="1014095">
                <a:moveTo>
                  <a:pt x="528018" y="453457"/>
                </a:moveTo>
                <a:lnTo>
                  <a:pt x="226746" y="453457"/>
                </a:lnTo>
                <a:lnTo>
                  <a:pt x="400618" y="452252"/>
                </a:lnTo>
                <a:lnTo>
                  <a:pt x="443966" y="450599"/>
                </a:lnTo>
                <a:lnTo>
                  <a:pt x="482075" y="445003"/>
                </a:lnTo>
                <a:lnTo>
                  <a:pt x="512235" y="424446"/>
                </a:lnTo>
                <a:lnTo>
                  <a:pt x="517326" y="419043"/>
                </a:lnTo>
                <a:lnTo>
                  <a:pt x="521702" y="415605"/>
                </a:lnTo>
                <a:lnTo>
                  <a:pt x="525900" y="414399"/>
                </a:lnTo>
                <a:lnTo>
                  <a:pt x="529711" y="414399"/>
                </a:lnTo>
                <a:lnTo>
                  <a:pt x="532569" y="417257"/>
                </a:lnTo>
                <a:lnTo>
                  <a:pt x="532569" y="424878"/>
                </a:lnTo>
                <a:lnTo>
                  <a:pt x="531468" y="433943"/>
                </a:lnTo>
                <a:lnTo>
                  <a:pt x="528758" y="448813"/>
                </a:lnTo>
                <a:lnTo>
                  <a:pt x="528018" y="453457"/>
                </a:lnTo>
                <a:close/>
              </a:path>
              <a:path w="585470" h="1014095">
                <a:moveTo>
                  <a:pt x="506846" y="608738"/>
                </a:moveTo>
                <a:lnTo>
                  <a:pt x="500177" y="608738"/>
                </a:lnTo>
                <a:lnTo>
                  <a:pt x="498271" y="603975"/>
                </a:lnTo>
                <a:lnTo>
                  <a:pt x="498182" y="587244"/>
                </a:lnTo>
                <a:lnTo>
                  <a:pt x="497557" y="576824"/>
                </a:lnTo>
                <a:lnTo>
                  <a:pt x="486660" y="539359"/>
                </a:lnTo>
                <a:lnTo>
                  <a:pt x="455578" y="513965"/>
                </a:lnTo>
                <a:lnTo>
                  <a:pt x="382293" y="504305"/>
                </a:lnTo>
                <a:lnTo>
                  <a:pt x="324281" y="502518"/>
                </a:lnTo>
                <a:lnTo>
                  <a:pt x="235321" y="501089"/>
                </a:lnTo>
                <a:lnTo>
                  <a:pt x="521917" y="501089"/>
                </a:lnTo>
                <a:lnTo>
                  <a:pt x="518159" y="548007"/>
                </a:lnTo>
                <a:lnTo>
                  <a:pt x="516224" y="592260"/>
                </a:lnTo>
                <a:lnTo>
                  <a:pt x="515182" y="600283"/>
                </a:lnTo>
                <a:lnTo>
                  <a:pt x="512354" y="606341"/>
                </a:lnTo>
                <a:lnTo>
                  <a:pt x="506846" y="608738"/>
                </a:lnTo>
                <a:close/>
              </a:path>
              <a:path w="585470" h="1014095">
                <a:moveTo>
                  <a:pt x="571231" y="960263"/>
                </a:moveTo>
                <a:lnTo>
                  <a:pt x="379181" y="960263"/>
                </a:lnTo>
                <a:lnTo>
                  <a:pt x="408626" y="960040"/>
                </a:lnTo>
                <a:lnTo>
                  <a:pt x="442537" y="958477"/>
                </a:lnTo>
                <a:lnTo>
                  <a:pt x="505893" y="945973"/>
                </a:lnTo>
                <a:lnTo>
                  <a:pt x="545074" y="913345"/>
                </a:lnTo>
                <a:lnTo>
                  <a:pt x="564962" y="850709"/>
                </a:lnTo>
                <a:lnTo>
                  <a:pt x="567820" y="836419"/>
                </a:lnTo>
                <a:lnTo>
                  <a:pt x="570678" y="830704"/>
                </a:lnTo>
                <a:lnTo>
                  <a:pt x="584969" y="830704"/>
                </a:lnTo>
                <a:lnTo>
                  <a:pt x="584888" y="851662"/>
                </a:lnTo>
                <a:lnTo>
                  <a:pt x="583227" y="871206"/>
                </a:lnTo>
                <a:lnTo>
                  <a:pt x="578895" y="908225"/>
                </a:lnTo>
                <a:lnTo>
                  <a:pt x="573313" y="948638"/>
                </a:lnTo>
                <a:lnTo>
                  <a:pt x="571231" y="960263"/>
                </a:lnTo>
                <a:close/>
              </a:path>
              <a:path w="585470" h="1014095">
                <a:moveTo>
                  <a:pt x="496366" y="1013611"/>
                </a:moveTo>
                <a:lnTo>
                  <a:pt x="405738" y="1012976"/>
                </a:lnTo>
                <a:lnTo>
                  <a:pt x="331863" y="1011388"/>
                </a:lnTo>
                <a:lnTo>
                  <a:pt x="273072" y="1009324"/>
                </a:lnTo>
                <a:lnTo>
                  <a:pt x="194076" y="1005672"/>
                </a:lnTo>
                <a:lnTo>
                  <a:pt x="170536" y="1005037"/>
                </a:lnTo>
                <a:lnTo>
                  <a:pt x="552890" y="1005037"/>
                </a:lnTo>
                <a:lnTo>
                  <a:pt x="547813" y="1009324"/>
                </a:lnTo>
                <a:lnTo>
                  <a:pt x="527895" y="1013075"/>
                </a:lnTo>
                <a:lnTo>
                  <a:pt x="496366" y="1013611"/>
                </a:lnTo>
                <a:close/>
              </a:path>
            </a:pathLst>
          </a:custGeom>
          <a:solidFill>
            <a:srgbClr val="F15322"/>
          </a:solidFill>
        </p:spPr>
        <p:txBody>
          <a:bodyPr wrap="square" lIns="0" tIns="0" rIns="0" bIns="0" rtlCol="0"/>
          <a:lstStyle/>
          <a:p>
            <a:endParaRPr/>
          </a:p>
        </p:txBody>
      </p:sp>
      <p:sp>
        <p:nvSpPr>
          <p:cNvPr id="30" name="object 30"/>
          <p:cNvSpPr/>
          <p:nvPr/>
        </p:nvSpPr>
        <p:spPr>
          <a:xfrm>
            <a:off x="3324986" y="3104656"/>
            <a:ext cx="628015" cy="1003300"/>
          </a:xfrm>
          <a:custGeom>
            <a:avLst/>
            <a:gdLst/>
            <a:ahLst/>
            <a:cxnLst/>
            <a:rect l="l" t="t" r="r" b="b"/>
            <a:pathLst>
              <a:path w="628014" h="1003300">
                <a:moveTo>
                  <a:pt x="329640" y="18100"/>
                </a:moveTo>
                <a:lnTo>
                  <a:pt x="5716" y="18100"/>
                </a:lnTo>
                <a:lnTo>
                  <a:pt x="0" y="16194"/>
                </a:lnTo>
                <a:lnTo>
                  <a:pt x="0" y="2857"/>
                </a:lnTo>
                <a:lnTo>
                  <a:pt x="6669" y="0"/>
                </a:lnTo>
                <a:lnTo>
                  <a:pt x="21912" y="0"/>
                </a:lnTo>
                <a:lnTo>
                  <a:pt x="69116" y="595"/>
                </a:lnTo>
                <a:lnTo>
                  <a:pt x="170536" y="3810"/>
                </a:lnTo>
                <a:lnTo>
                  <a:pt x="334404" y="3810"/>
                </a:lnTo>
                <a:lnTo>
                  <a:pt x="334404" y="16194"/>
                </a:lnTo>
                <a:lnTo>
                  <a:pt x="329640" y="18100"/>
                </a:lnTo>
                <a:close/>
              </a:path>
              <a:path w="628014" h="1003300">
                <a:moveTo>
                  <a:pt x="334404" y="3810"/>
                </a:moveTo>
                <a:lnTo>
                  <a:pt x="170536" y="3810"/>
                </a:lnTo>
                <a:lnTo>
                  <a:pt x="275171" y="595"/>
                </a:lnTo>
                <a:lnTo>
                  <a:pt x="313444" y="0"/>
                </a:lnTo>
                <a:lnTo>
                  <a:pt x="327735" y="0"/>
                </a:lnTo>
                <a:lnTo>
                  <a:pt x="334404" y="2857"/>
                </a:lnTo>
                <a:lnTo>
                  <a:pt x="334404" y="3810"/>
                </a:lnTo>
                <a:close/>
              </a:path>
              <a:path w="628014" h="1003300">
                <a:moveTo>
                  <a:pt x="40966" y="998369"/>
                </a:moveTo>
                <a:lnTo>
                  <a:pt x="26676" y="998369"/>
                </a:lnTo>
                <a:lnTo>
                  <a:pt x="20007" y="996463"/>
                </a:lnTo>
                <a:lnTo>
                  <a:pt x="20007" y="984079"/>
                </a:lnTo>
                <a:lnTo>
                  <a:pt x="22865" y="980268"/>
                </a:lnTo>
                <a:lnTo>
                  <a:pt x="30486" y="980268"/>
                </a:lnTo>
                <a:lnTo>
                  <a:pt x="40222" y="979777"/>
                </a:lnTo>
                <a:lnTo>
                  <a:pt x="86905" y="966589"/>
                </a:lnTo>
                <a:lnTo>
                  <a:pt x="103995" y="928870"/>
                </a:lnTo>
                <a:lnTo>
                  <a:pt x="111419" y="870525"/>
                </a:lnTo>
                <a:lnTo>
                  <a:pt x="113302" y="831409"/>
                </a:lnTo>
                <a:lnTo>
                  <a:pt x="114445" y="785572"/>
                </a:lnTo>
                <a:lnTo>
                  <a:pt x="115031" y="733781"/>
                </a:lnTo>
                <a:lnTo>
                  <a:pt x="115173" y="226975"/>
                </a:lnTo>
                <a:lnTo>
                  <a:pt x="114921" y="179096"/>
                </a:lnTo>
                <a:lnTo>
                  <a:pt x="113624" y="119486"/>
                </a:lnTo>
                <a:lnTo>
                  <a:pt x="108461" y="68679"/>
                </a:lnTo>
                <a:lnTo>
                  <a:pt x="82678" y="31943"/>
                </a:lnTo>
                <a:lnTo>
                  <a:pt x="45983" y="20913"/>
                </a:lnTo>
                <a:lnTo>
                  <a:pt x="10479" y="18100"/>
                </a:lnTo>
                <a:lnTo>
                  <a:pt x="323924" y="18100"/>
                </a:lnTo>
                <a:lnTo>
                  <a:pt x="280099" y="22863"/>
                </a:lnTo>
                <a:lnTo>
                  <a:pt x="241156" y="45488"/>
                </a:lnTo>
                <a:lnTo>
                  <a:pt x="228652" y="98122"/>
                </a:lnTo>
                <a:lnTo>
                  <a:pt x="226641" y="144872"/>
                </a:lnTo>
                <a:lnTo>
                  <a:pt x="225900" y="226975"/>
                </a:lnTo>
                <a:lnTo>
                  <a:pt x="225794" y="618264"/>
                </a:lnTo>
                <a:lnTo>
                  <a:pt x="226327" y="706529"/>
                </a:lnTo>
                <a:lnTo>
                  <a:pt x="228158" y="777885"/>
                </a:lnTo>
                <a:lnTo>
                  <a:pt x="231629" y="833681"/>
                </a:lnTo>
                <a:lnTo>
                  <a:pt x="237085" y="875266"/>
                </a:lnTo>
                <a:lnTo>
                  <a:pt x="255328" y="921205"/>
                </a:lnTo>
                <a:lnTo>
                  <a:pt x="303678" y="944306"/>
                </a:lnTo>
                <a:lnTo>
                  <a:pt x="348307" y="949873"/>
                </a:lnTo>
                <a:lnTo>
                  <a:pt x="413479" y="951689"/>
                </a:lnTo>
                <a:lnTo>
                  <a:pt x="611156" y="951689"/>
                </a:lnTo>
                <a:lnTo>
                  <a:pt x="607834" y="966931"/>
                </a:lnTo>
                <a:lnTo>
                  <a:pt x="601046" y="985448"/>
                </a:lnTo>
                <a:lnTo>
                  <a:pt x="591295" y="994558"/>
                </a:lnTo>
                <a:lnTo>
                  <a:pt x="170536" y="994558"/>
                </a:lnTo>
                <a:lnTo>
                  <a:pt x="76485" y="997773"/>
                </a:lnTo>
                <a:lnTo>
                  <a:pt x="40966" y="998369"/>
                </a:lnTo>
                <a:close/>
              </a:path>
              <a:path w="628014" h="1003300">
                <a:moveTo>
                  <a:pt x="611156" y="951689"/>
                </a:moveTo>
                <a:lnTo>
                  <a:pt x="413479" y="951689"/>
                </a:lnTo>
                <a:lnTo>
                  <a:pt x="463810" y="950796"/>
                </a:lnTo>
                <a:lnTo>
                  <a:pt x="508156" y="945973"/>
                </a:lnTo>
                <a:lnTo>
                  <a:pt x="545178" y="934006"/>
                </a:lnTo>
                <a:lnTo>
                  <a:pt x="585594" y="893965"/>
                </a:lnTo>
                <a:lnTo>
                  <a:pt x="603279" y="852465"/>
                </a:lnTo>
                <a:lnTo>
                  <a:pt x="609739" y="822130"/>
                </a:lnTo>
                <a:lnTo>
                  <a:pt x="611645" y="815461"/>
                </a:lnTo>
                <a:lnTo>
                  <a:pt x="626888" y="815461"/>
                </a:lnTo>
                <a:lnTo>
                  <a:pt x="627841" y="820225"/>
                </a:lnTo>
                <a:lnTo>
                  <a:pt x="627841" y="834514"/>
                </a:lnTo>
                <a:lnTo>
                  <a:pt x="626189" y="856276"/>
                </a:lnTo>
                <a:lnTo>
                  <a:pt x="621767" y="892149"/>
                </a:lnTo>
                <a:lnTo>
                  <a:pt x="615381" y="932309"/>
                </a:lnTo>
                <a:lnTo>
                  <a:pt x="611156" y="951689"/>
                </a:lnTo>
                <a:close/>
              </a:path>
              <a:path w="628014" h="1003300">
                <a:moveTo>
                  <a:pt x="524947" y="1003132"/>
                </a:moveTo>
                <a:lnTo>
                  <a:pt x="449369" y="1002657"/>
                </a:lnTo>
                <a:lnTo>
                  <a:pt x="384856" y="1001432"/>
                </a:lnTo>
                <a:lnTo>
                  <a:pt x="204467" y="995033"/>
                </a:lnTo>
                <a:lnTo>
                  <a:pt x="170536" y="994558"/>
                </a:lnTo>
                <a:lnTo>
                  <a:pt x="591295" y="994558"/>
                </a:lnTo>
                <a:lnTo>
                  <a:pt x="589256" y="996463"/>
                </a:lnTo>
                <a:lnTo>
                  <a:pt x="566033" y="1001762"/>
                </a:lnTo>
                <a:lnTo>
                  <a:pt x="524947" y="1003132"/>
                </a:lnTo>
                <a:close/>
              </a:path>
            </a:pathLst>
          </a:custGeom>
          <a:solidFill>
            <a:srgbClr val="F15322"/>
          </a:solidFill>
        </p:spPr>
        <p:txBody>
          <a:bodyPr wrap="square" lIns="0" tIns="0" rIns="0" bIns="0" rtlCol="0"/>
          <a:lstStyle/>
          <a:p>
            <a:endParaRPr/>
          </a:p>
        </p:txBody>
      </p:sp>
      <p:sp>
        <p:nvSpPr>
          <p:cNvPr id="31" name="object 31"/>
          <p:cNvSpPr/>
          <p:nvPr/>
        </p:nvSpPr>
        <p:spPr>
          <a:xfrm>
            <a:off x="3932820" y="3086556"/>
            <a:ext cx="897890" cy="1035685"/>
          </a:xfrm>
          <a:custGeom>
            <a:avLst/>
            <a:gdLst/>
            <a:ahLst/>
            <a:cxnLst/>
            <a:rect l="l" t="t" r="r" b="b"/>
            <a:pathLst>
              <a:path w="897889" h="1035685">
                <a:moveTo>
                  <a:pt x="596401" y="1035522"/>
                </a:moveTo>
                <a:lnTo>
                  <a:pt x="532696" y="1033726"/>
                </a:lnTo>
                <a:lnTo>
                  <a:pt x="473491" y="1028355"/>
                </a:lnTo>
                <a:lnTo>
                  <a:pt x="418490" y="1019433"/>
                </a:lnTo>
                <a:lnTo>
                  <a:pt x="367393" y="1006982"/>
                </a:lnTo>
                <a:lnTo>
                  <a:pt x="319904" y="991026"/>
                </a:lnTo>
                <a:lnTo>
                  <a:pt x="275723" y="971589"/>
                </a:lnTo>
                <a:lnTo>
                  <a:pt x="234554" y="948694"/>
                </a:lnTo>
                <a:lnTo>
                  <a:pt x="196097" y="922365"/>
                </a:lnTo>
                <a:lnTo>
                  <a:pt x="160056" y="892625"/>
                </a:lnTo>
                <a:lnTo>
                  <a:pt x="120944" y="852980"/>
                </a:lnTo>
                <a:lnTo>
                  <a:pt x="88371" y="811226"/>
                </a:lnTo>
                <a:lnTo>
                  <a:pt x="61820" y="767864"/>
                </a:lnTo>
                <a:lnTo>
                  <a:pt x="40774" y="723397"/>
                </a:lnTo>
                <a:lnTo>
                  <a:pt x="24715" y="678327"/>
                </a:lnTo>
                <a:lnTo>
                  <a:pt x="13126" y="633154"/>
                </a:lnTo>
                <a:lnTo>
                  <a:pt x="5488" y="588381"/>
                </a:lnTo>
                <a:lnTo>
                  <a:pt x="1285" y="544510"/>
                </a:lnTo>
                <a:lnTo>
                  <a:pt x="0" y="502042"/>
                </a:lnTo>
                <a:lnTo>
                  <a:pt x="1540" y="465897"/>
                </a:lnTo>
                <a:lnTo>
                  <a:pt x="6609" y="424729"/>
                </a:lnTo>
                <a:lnTo>
                  <a:pt x="15876" y="379765"/>
                </a:lnTo>
                <a:lnTo>
                  <a:pt x="30010" y="332233"/>
                </a:lnTo>
                <a:lnTo>
                  <a:pt x="49682" y="283362"/>
                </a:lnTo>
                <a:lnTo>
                  <a:pt x="75562" y="234379"/>
                </a:lnTo>
                <a:lnTo>
                  <a:pt x="108319" y="186513"/>
                </a:lnTo>
                <a:lnTo>
                  <a:pt x="148624" y="140991"/>
                </a:lnTo>
                <a:lnTo>
                  <a:pt x="207880" y="91309"/>
                </a:lnTo>
                <a:lnTo>
                  <a:pt x="242943" y="69295"/>
                </a:lnTo>
                <a:lnTo>
                  <a:pt x="282098" y="49657"/>
                </a:lnTo>
                <a:lnTo>
                  <a:pt x="325700" y="32763"/>
                </a:lnTo>
                <a:lnTo>
                  <a:pt x="374100" y="18982"/>
                </a:lnTo>
                <a:lnTo>
                  <a:pt x="427652" y="8682"/>
                </a:lnTo>
                <a:lnTo>
                  <a:pt x="486709" y="2231"/>
                </a:lnTo>
                <a:lnTo>
                  <a:pt x="551623" y="0"/>
                </a:lnTo>
                <a:lnTo>
                  <a:pt x="594540" y="774"/>
                </a:lnTo>
                <a:lnTo>
                  <a:pt x="642727" y="3334"/>
                </a:lnTo>
                <a:lnTo>
                  <a:pt x="693236" y="8037"/>
                </a:lnTo>
                <a:lnTo>
                  <a:pt x="743120" y="15242"/>
                </a:lnTo>
                <a:lnTo>
                  <a:pt x="779115" y="21985"/>
                </a:lnTo>
                <a:lnTo>
                  <a:pt x="813145" y="27745"/>
                </a:lnTo>
                <a:lnTo>
                  <a:pt x="845746" y="32255"/>
                </a:lnTo>
                <a:lnTo>
                  <a:pt x="877453" y="35247"/>
                </a:lnTo>
                <a:lnTo>
                  <a:pt x="891744" y="36200"/>
                </a:lnTo>
                <a:lnTo>
                  <a:pt x="894602" y="41916"/>
                </a:lnTo>
                <a:lnTo>
                  <a:pt x="894602" y="49537"/>
                </a:lnTo>
                <a:lnTo>
                  <a:pt x="542096" y="49537"/>
                </a:lnTo>
                <a:lnTo>
                  <a:pt x="472165" y="52520"/>
                </a:lnTo>
                <a:lnTo>
                  <a:pt x="412765" y="60802"/>
                </a:lnTo>
                <a:lnTo>
                  <a:pt x="362882" y="73384"/>
                </a:lnTo>
                <a:lnTo>
                  <a:pt x="321499" y="89265"/>
                </a:lnTo>
                <a:lnTo>
                  <a:pt x="287598" y="107445"/>
                </a:lnTo>
                <a:lnTo>
                  <a:pt x="238179" y="146706"/>
                </a:lnTo>
                <a:lnTo>
                  <a:pt x="205435" y="182507"/>
                </a:lnTo>
                <a:lnTo>
                  <a:pt x="178977" y="220551"/>
                </a:lnTo>
                <a:lnTo>
                  <a:pt x="158212" y="260761"/>
                </a:lnTo>
                <a:lnTo>
                  <a:pt x="142550" y="303059"/>
                </a:lnTo>
                <a:lnTo>
                  <a:pt x="131398" y="347366"/>
                </a:lnTo>
                <a:lnTo>
                  <a:pt x="124166" y="393604"/>
                </a:lnTo>
                <a:lnTo>
                  <a:pt x="120260" y="441696"/>
                </a:lnTo>
                <a:lnTo>
                  <a:pt x="119089" y="491563"/>
                </a:lnTo>
                <a:lnTo>
                  <a:pt x="121341" y="538433"/>
                </a:lnTo>
                <a:lnTo>
                  <a:pt x="127993" y="584524"/>
                </a:lnTo>
                <a:lnTo>
                  <a:pt x="138891" y="629526"/>
                </a:lnTo>
                <a:lnTo>
                  <a:pt x="153878" y="673131"/>
                </a:lnTo>
                <a:lnTo>
                  <a:pt x="172802" y="715027"/>
                </a:lnTo>
                <a:lnTo>
                  <a:pt x="195506" y="754905"/>
                </a:lnTo>
                <a:lnTo>
                  <a:pt x="221836" y="792456"/>
                </a:lnTo>
                <a:lnTo>
                  <a:pt x="251636" y="827369"/>
                </a:lnTo>
                <a:lnTo>
                  <a:pt x="284753" y="859335"/>
                </a:lnTo>
                <a:lnTo>
                  <a:pt x="321030" y="888044"/>
                </a:lnTo>
                <a:lnTo>
                  <a:pt x="360314" y="913187"/>
                </a:lnTo>
                <a:lnTo>
                  <a:pt x="402449" y="934452"/>
                </a:lnTo>
                <a:lnTo>
                  <a:pt x="447280" y="951531"/>
                </a:lnTo>
                <a:lnTo>
                  <a:pt x="494652" y="964114"/>
                </a:lnTo>
                <a:lnTo>
                  <a:pt x="544411" y="971891"/>
                </a:lnTo>
                <a:lnTo>
                  <a:pt x="596401" y="974553"/>
                </a:lnTo>
                <a:lnTo>
                  <a:pt x="865259" y="974553"/>
                </a:lnTo>
                <a:lnTo>
                  <a:pt x="862701" y="981861"/>
                </a:lnTo>
                <a:lnTo>
                  <a:pt x="796884" y="1016255"/>
                </a:lnTo>
                <a:lnTo>
                  <a:pt x="751633" y="1024822"/>
                </a:lnTo>
                <a:lnTo>
                  <a:pt x="701033" y="1030827"/>
                </a:lnTo>
                <a:lnTo>
                  <a:pt x="648237" y="1034363"/>
                </a:lnTo>
                <a:lnTo>
                  <a:pt x="596401" y="1035522"/>
                </a:lnTo>
                <a:close/>
              </a:path>
              <a:path w="897889" h="1035685">
                <a:moveTo>
                  <a:pt x="872690" y="287697"/>
                </a:moveTo>
                <a:lnTo>
                  <a:pt x="866884" y="285926"/>
                </a:lnTo>
                <a:lnTo>
                  <a:pt x="863401" y="280672"/>
                </a:lnTo>
                <a:lnTo>
                  <a:pt x="861704" y="272024"/>
                </a:lnTo>
                <a:lnTo>
                  <a:pt x="861257" y="260071"/>
                </a:lnTo>
                <a:lnTo>
                  <a:pt x="857446" y="221385"/>
                </a:lnTo>
                <a:lnTo>
                  <a:pt x="846490" y="184217"/>
                </a:lnTo>
                <a:lnTo>
                  <a:pt x="805999" y="124796"/>
                </a:lnTo>
                <a:lnTo>
                  <a:pt x="743085" y="87925"/>
                </a:lnTo>
                <a:lnTo>
                  <a:pt x="700486" y="72519"/>
                </a:lnTo>
                <a:lnTo>
                  <a:pt x="652012" y="60369"/>
                </a:lnTo>
                <a:lnTo>
                  <a:pt x="598827" y="52399"/>
                </a:lnTo>
                <a:lnTo>
                  <a:pt x="542096" y="49537"/>
                </a:lnTo>
                <a:lnTo>
                  <a:pt x="894602" y="49537"/>
                </a:lnTo>
                <a:lnTo>
                  <a:pt x="893962" y="58870"/>
                </a:lnTo>
                <a:lnTo>
                  <a:pt x="892275" y="73384"/>
                </a:lnTo>
                <a:lnTo>
                  <a:pt x="890181" y="93611"/>
                </a:lnTo>
                <a:lnTo>
                  <a:pt x="887933" y="123843"/>
                </a:lnTo>
                <a:lnTo>
                  <a:pt x="886266" y="160803"/>
                </a:lnTo>
                <a:lnTo>
                  <a:pt x="885313" y="200888"/>
                </a:lnTo>
                <a:lnTo>
                  <a:pt x="884718" y="236508"/>
                </a:lnTo>
                <a:lnTo>
                  <a:pt x="884122" y="260071"/>
                </a:lnTo>
                <a:lnTo>
                  <a:pt x="883006" y="272827"/>
                </a:lnTo>
                <a:lnTo>
                  <a:pt x="880907" y="281386"/>
                </a:lnTo>
                <a:lnTo>
                  <a:pt x="877557" y="286194"/>
                </a:lnTo>
                <a:lnTo>
                  <a:pt x="872690" y="287697"/>
                </a:lnTo>
                <a:close/>
              </a:path>
              <a:path w="897889" h="1035685">
                <a:moveTo>
                  <a:pt x="865259" y="974553"/>
                </a:moveTo>
                <a:lnTo>
                  <a:pt x="596401" y="974553"/>
                </a:lnTo>
                <a:lnTo>
                  <a:pt x="653298" y="972929"/>
                </a:lnTo>
                <a:lnTo>
                  <a:pt x="704935" y="967053"/>
                </a:lnTo>
                <a:lnTo>
                  <a:pt x="751085" y="955416"/>
                </a:lnTo>
                <a:lnTo>
                  <a:pt x="791518" y="936508"/>
                </a:lnTo>
                <a:lnTo>
                  <a:pt x="826006" y="908820"/>
                </a:lnTo>
                <a:lnTo>
                  <a:pt x="859232" y="850947"/>
                </a:lnTo>
                <a:lnTo>
                  <a:pt x="874595" y="797361"/>
                </a:lnTo>
                <a:lnTo>
                  <a:pt x="877453" y="783071"/>
                </a:lnTo>
                <a:lnTo>
                  <a:pt x="880311" y="777356"/>
                </a:lnTo>
                <a:lnTo>
                  <a:pt x="894602" y="777356"/>
                </a:lnTo>
                <a:lnTo>
                  <a:pt x="897460" y="786882"/>
                </a:lnTo>
                <a:lnTo>
                  <a:pt x="897460" y="797361"/>
                </a:lnTo>
                <a:lnTo>
                  <a:pt x="894721" y="821579"/>
                </a:lnTo>
                <a:lnTo>
                  <a:pt x="887695" y="868928"/>
                </a:lnTo>
                <a:lnTo>
                  <a:pt x="878168" y="922887"/>
                </a:lnTo>
                <a:lnTo>
                  <a:pt x="867926" y="966931"/>
                </a:lnTo>
                <a:lnTo>
                  <a:pt x="865259" y="974553"/>
                </a:lnTo>
                <a:close/>
              </a:path>
            </a:pathLst>
          </a:custGeom>
          <a:solidFill>
            <a:srgbClr val="F15322"/>
          </a:solidFill>
        </p:spPr>
        <p:txBody>
          <a:bodyPr wrap="square" lIns="0" tIns="0" rIns="0" bIns="0" rtlCol="0"/>
          <a:lstStyle/>
          <a:p>
            <a:endParaRPr/>
          </a:p>
        </p:txBody>
      </p:sp>
      <p:sp>
        <p:nvSpPr>
          <p:cNvPr id="32" name="object 32"/>
          <p:cNvSpPr/>
          <p:nvPr/>
        </p:nvSpPr>
        <p:spPr>
          <a:xfrm>
            <a:off x="4884586" y="3086555"/>
            <a:ext cx="1039494" cy="1035685"/>
          </a:xfrm>
          <a:custGeom>
            <a:avLst/>
            <a:gdLst/>
            <a:ahLst/>
            <a:cxnLst/>
            <a:rect l="l" t="t" r="r" b="b"/>
            <a:pathLst>
              <a:path w="1039495" h="1035685">
                <a:moveTo>
                  <a:pt x="512562" y="1035522"/>
                </a:moveTo>
                <a:lnTo>
                  <a:pt x="454171" y="1032967"/>
                </a:lnTo>
                <a:lnTo>
                  <a:pt x="399634" y="1025526"/>
                </a:lnTo>
                <a:lnTo>
                  <a:pt x="348889" y="1013536"/>
                </a:lnTo>
                <a:lnTo>
                  <a:pt x="301871" y="997332"/>
                </a:lnTo>
                <a:lnTo>
                  <a:pt x="258520" y="977252"/>
                </a:lnTo>
                <a:lnTo>
                  <a:pt x="218772" y="953630"/>
                </a:lnTo>
                <a:lnTo>
                  <a:pt x="182564" y="926803"/>
                </a:lnTo>
                <a:lnTo>
                  <a:pt x="149834" y="897108"/>
                </a:lnTo>
                <a:lnTo>
                  <a:pt x="120518" y="864880"/>
                </a:lnTo>
                <a:lnTo>
                  <a:pt x="94555" y="830455"/>
                </a:lnTo>
                <a:lnTo>
                  <a:pt x="71881" y="794171"/>
                </a:lnTo>
                <a:lnTo>
                  <a:pt x="52434" y="756362"/>
                </a:lnTo>
                <a:lnTo>
                  <a:pt x="36151" y="717366"/>
                </a:lnTo>
                <a:lnTo>
                  <a:pt x="22969" y="677518"/>
                </a:lnTo>
                <a:lnTo>
                  <a:pt x="12826" y="637154"/>
                </a:lnTo>
                <a:lnTo>
                  <a:pt x="5658" y="596611"/>
                </a:lnTo>
                <a:lnTo>
                  <a:pt x="1404" y="556225"/>
                </a:lnTo>
                <a:lnTo>
                  <a:pt x="0" y="516332"/>
                </a:lnTo>
                <a:lnTo>
                  <a:pt x="1455" y="479863"/>
                </a:lnTo>
                <a:lnTo>
                  <a:pt x="13258" y="403660"/>
                </a:lnTo>
                <a:lnTo>
                  <a:pt x="23712" y="364727"/>
                </a:lnTo>
                <a:lnTo>
                  <a:pt x="37270" y="325775"/>
                </a:lnTo>
                <a:lnTo>
                  <a:pt x="53987" y="287204"/>
                </a:lnTo>
                <a:lnTo>
                  <a:pt x="73915" y="249415"/>
                </a:lnTo>
                <a:lnTo>
                  <a:pt x="97106" y="212809"/>
                </a:lnTo>
                <a:lnTo>
                  <a:pt x="123615" y="177786"/>
                </a:lnTo>
                <a:lnTo>
                  <a:pt x="153493" y="144749"/>
                </a:lnTo>
                <a:lnTo>
                  <a:pt x="186794" y="114097"/>
                </a:lnTo>
                <a:lnTo>
                  <a:pt x="223571" y="86231"/>
                </a:lnTo>
                <a:lnTo>
                  <a:pt x="263876" y="61553"/>
                </a:lnTo>
                <a:lnTo>
                  <a:pt x="307763" y="40463"/>
                </a:lnTo>
                <a:lnTo>
                  <a:pt x="355284" y="23361"/>
                </a:lnTo>
                <a:lnTo>
                  <a:pt x="406493" y="10650"/>
                </a:lnTo>
                <a:lnTo>
                  <a:pt x="461442" y="2729"/>
                </a:lnTo>
                <a:lnTo>
                  <a:pt x="520184" y="0"/>
                </a:lnTo>
                <a:lnTo>
                  <a:pt x="569003" y="1726"/>
                </a:lnTo>
                <a:lnTo>
                  <a:pt x="616278" y="6857"/>
                </a:lnTo>
                <a:lnTo>
                  <a:pt x="661857" y="15326"/>
                </a:lnTo>
                <a:lnTo>
                  <a:pt x="705589" y="27060"/>
                </a:lnTo>
                <a:lnTo>
                  <a:pt x="747323" y="41992"/>
                </a:lnTo>
                <a:lnTo>
                  <a:pt x="753421" y="44774"/>
                </a:lnTo>
                <a:lnTo>
                  <a:pt x="511609" y="44774"/>
                </a:lnTo>
                <a:lnTo>
                  <a:pt x="465146" y="46990"/>
                </a:lnTo>
                <a:lnTo>
                  <a:pt x="420640" y="53639"/>
                </a:lnTo>
                <a:lnTo>
                  <a:pt x="378330" y="64721"/>
                </a:lnTo>
                <a:lnTo>
                  <a:pt x="338453" y="80235"/>
                </a:lnTo>
                <a:lnTo>
                  <a:pt x="301247" y="100182"/>
                </a:lnTo>
                <a:lnTo>
                  <a:pt x="266950" y="124562"/>
                </a:lnTo>
                <a:lnTo>
                  <a:pt x="235797" y="153375"/>
                </a:lnTo>
                <a:lnTo>
                  <a:pt x="208028" y="186620"/>
                </a:lnTo>
                <a:lnTo>
                  <a:pt x="183880" y="224298"/>
                </a:lnTo>
                <a:lnTo>
                  <a:pt x="163589" y="266409"/>
                </a:lnTo>
                <a:lnTo>
                  <a:pt x="147394" y="312952"/>
                </a:lnTo>
                <a:lnTo>
                  <a:pt x="135533" y="363928"/>
                </a:lnTo>
                <a:lnTo>
                  <a:pt x="128242" y="419337"/>
                </a:lnTo>
                <a:lnTo>
                  <a:pt x="125758" y="479179"/>
                </a:lnTo>
                <a:lnTo>
                  <a:pt x="127892" y="535568"/>
                </a:lnTo>
                <a:lnTo>
                  <a:pt x="134163" y="589259"/>
                </a:lnTo>
                <a:lnTo>
                  <a:pt x="144379" y="640123"/>
                </a:lnTo>
                <a:lnTo>
                  <a:pt x="158344" y="688031"/>
                </a:lnTo>
                <a:lnTo>
                  <a:pt x="175866" y="732851"/>
                </a:lnTo>
                <a:lnTo>
                  <a:pt x="196749" y="774455"/>
                </a:lnTo>
                <a:lnTo>
                  <a:pt x="220800" y="812712"/>
                </a:lnTo>
                <a:lnTo>
                  <a:pt x="247825" y="847494"/>
                </a:lnTo>
                <a:lnTo>
                  <a:pt x="277631" y="878669"/>
                </a:lnTo>
                <a:lnTo>
                  <a:pt x="310022" y="906109"/>
                </a:lnTo>
                <a:lnTo>
                  <a:pt x="344805" y="929684"/>
                </a:lnTo>
                <a:lnTo>
                  <a:pt x="381787" y="949263"/>
                </a:lnTo>
                <a:lnTo>
                  <a:pt x="420772" y="964717"/>
                </a:lnTo>
                <a:lnTo>
                  <a:pt x="461567" y="975916"/>
                </a:lnTo>
                <a:lnTo>
                  <a:pt x="503979" y="982731"/>
                </a:lnTo>
                <a:lnTo>
                  <a:pt x="547813" y="985032"/>
                </a:lnTo>
                <a:lnTo>
                  <a:pt x="745541" y="985032"/>
                </a:lnTo>
                <a:lnTo>
                  <a:pt x="707382" y="1001383"/>
                </a:lnTo>
                <a:lnTo>
                  <a:pt x="662077" y="1016019"/>
                </a:lnTo>
                <a:lnTo>
                  <a:pt x="614438" y="1026721"/>
                </a:lnTo>
                <a:lnTo>
                  <a:pt x="564565" y="1033288"/>
                </a:lnTo>
                <a:lnTo>
                  <a:pt x="512562" y="1035522"/>
                </a:lnTo>
                <a:close/>
              </a:path>
              <a:path w="1039495" h="1035685">
                <a:moveTo>
                  <a:pt x="745541" y="985032"/>
                </a:moveTo>
                <a:lnTo>
                  <a:pt x="547813" y="985032"/>
                </a:lnTo>
                <a:lnTo>
                  <a:pt x="573210" y="984044"/>
                </a:lnTo>
                <a:lnTo>
                  <a:pt x="601323" y="980786"/>
                </a:lnTo>
                <a:lnTo>
                  <a:pt x="663052" y="965702"/>
                </a:lnTo>
                <a:lnTo>
                  <a:pt x="727701" y="936256"/>
                </a:lnTo>
                <a:lnTo>
                  <a:pt x="759465" y="915047"/>
                </a:lnTo>
                <a:lnTo>
                  <a:pt x="789972" y="888926"/>
                </a:lnTo>
                <a:lnTo>
                  <a:pt x="818560" y="857454"/>
                </a:lnTo>
                <a:lnTo>
                  <a:pt x="844567" y="820189"/>
                </a:lnTo>
                <a:lnTo>
                  <a:pt x="867330" y="776692"/>
                </a:lnTo>
                <a:lnTo>
                  <a:pt x="886188" y="726523"/>
                </a:lnTo>
                <a:lnTo>
                  <a:pt x="900477" y="669240"/>
                </a:lnTo>
                <a:lnTo>
                  <a:pt x="909537" y="604404"/>
                </a:lnTo>
                <a:lnTo>
                  <a:pt x="912704" y="531574"/>
                </a:lnTo>
                <a:lnTo>
                  <a:pt x="910190" y="470269"/>
                </a:lnTo>
                <a:lnTo>
                  <a:pt x="902858" y="412895"/>
                </a:lnTo>
                <a:lnTo>
                  <a:pt x="891020" y="359496"/>
                </a:lnTo>
                <a:lnTo>
                  <a:pt x="874990" y="310116"/>
                </a:lnTo>
                <a:lnTo>
                  <a:pt x="855082" y="264799"/>
                </a:lnTo>
                <a:lnTo>
                  <a:pt x="831608" y="223588"/>
                </a:lnTo>
                <a:lnTo>
                  <a:pt x="804883" y="186529"/>
                </a:lnTo>
                <a:lnTo>
                  <a:pt x="775219" y="153665"/>
                </a:lnTo>
                <a:lnTo>
                  <a:pt x="742929" y="125040"/>
                </a:lnTo>
                <a:lnTo>
                  <a:pt x="708328" y="100697"/>
                </a:lnTo>
                <a:lnTo>
                  <a:pt x="671728" y="80682"/>
                </a:lnTo>
                <a:lnTo>
                  <a:pt x="633443" y="65038"/>
                </a:lnTo>
                <a:lnTo>
                  <a:pt x="593786" y="53810"/>
                </a:lnTo>
                <a:lnTo>
                  <a:pt x="553070" y="47040"/>
                </a:lnTo>
                <a:lnTo>
                  <a:pt x="511609" y="44774"/>
                </a:lnTo>
                <a:lnTo>
                  <a:pt x="753421" y="44774"/>
                </a:lnTo>
                <a:lnTo>
                  <a:pt x="824196" y="81168"/>
                </a:lnTo>
                <a:lnTo>
                  <a:pt x="859033" y="105274"/>
                </a:lnTo>
                <a:lnTo>
                  <a:pt x="891268" y="132298"/>
                </a:lnTo>
                <a:lnTo>
                  <a:pt x="920750" y="162171"/>
                </a:lnTo>
                <a:lnTo>
                  <a:pt x="947330" y="194824"/>
                </a:lnTo>
                <a:lnTo>
                  <a:pt x="970855" y="230186"/>
                </a:lnTo>
                <a:lnTo>
                  <a:pt x="991175" y="268189"/>
                </a:lnTo>
                <a:lnTo>
                  <a:pt x="1008139" y="308763"/>
                </a:lnTo>
                <a:lnTo>
                  <a:pt x="1021596" y="351838"/>
                </a:lnTo>
                <a:lnTo>
                  <a:pt x="1031395" y="397344"/>
                </a:lnTo>
                <a:lnTo>
                  <a:pt x="1037385" y="445213"/>
                </a:lnTo>
                <a:lnTo>
                  <a:pt x="1039415" y="495373"/>
                </a:lnTo>
                <a:lnTo>
                  <a:pt x="1037500" y="544093"/>
                </a:lnTo>
                <a:lnTo>
                  <a:pt x="1031824" y="591677"/>
                </a:lnTo>
                <a:lnTo>
                  <a:pt x="1022487" y="637926"/>
                </a:lnTo>
                <a:lnTo>
                  <a:pt x="1009592" y="682640"/>
                </a:lnTo>
                <a:lnTo>
                  <a:pt x="993241" y="725620"/>
                </a:lnTo>
                <a:lnTo>
                  <a:pt x="973537" y="766665"/>
                </a:lnTo>
                <a:lnTo>
                  <a:pt x="950580" y="805575"/>
                </a:lnTo>
                <a:lnTo>
                  <a:pt x="924472" y="842151"/>
                </a:lnTo>
                <a:lnTo>
                  <a:pt x="895317" y="876192"/>
                </a:lnTo>
                <a:lnTo>
                  <a:pt x="863215" y="907499"/>
                </a:lnTo>
                <a:lnTo>
                  <a:pt x="828268" y="935872"/>
                </a:lnTo>
                <a:lnTo>
                  <a:pt x="790579" y="961110"/>
                </a:lnTo>
                <a:lnTo>
                  <a:pt x="750250" y="983014"/>
                </a:lnTo>
                <a:lnTo>
                  <a:pt x="745541" y="985032"/>
                </a:lnTo>
                <a:close/>
              </a:path>
            </a:pathLst>
          </a:custGeom>
          <a:solidFill>
            <a:srgbClr val="F15322"/>
          </a:solidFill>
        </p:spPr>
        <p:txBody>
          <a:bodyPr wrap="square" lIns="0" tIns="0" rIns="0" bIns="0" rtlCol="0"/>
          <a:lstStyle/>
          <a:p>
            <a:endParaRPr/>
          </a:p>
        </p:txBody>
      </p:sp>
      <p:sp>
        <p:nvSpPr>
          <p:cNvPr id="33" name="object 33"/>
          <p:cNvSpPr/>
          <p:nvPr/>
        </p:nvSpPr>
        <p:spPr>
          <a:xfrm>
            <a:off x="5874460" y="3086555"/>
            <a:ext cx="1319530" cy="1016635"/>
          </a:xfrm>
          <a:custGeom>
            <a:avLst/>
            <a:gdLst/>
            <a:ahLst/>
            <a:cxnLst/>
            <a:rect l="l" t="t" r="r" b="b"/>
            <a:pathLst>
              <a:path w="1319529" h="1016635">
                <a:moveTo>
                  <a:pt x="269619" y="998369"/>
                </a:moveTo>
                <a:lnTo>
                  <a:pt x="13338" y="998369"/>
                </a:lnTo>
                <a:lnTo>
                  <a:pt x="21183" y="998309"/>
                </a:lnTo>
                <a:lnTo>
                  <a:pt x="29653" y="997892"/>
                </a:lnTo>
                <a:lnTo>
                  <a:pt x="78420" y="981191"/>
                </a:lnTo>
                <a:lnTo>
                  <a:pt x="101166" y="921949"/>
                </a:lnTo>
                <a:lnTo>
                  <a:pt x="201023" y="23816"/>
                </a:lnTo>
                <a:lnTo>
                  <a:pt x="202988" y="13664"/>
                </a:lnTo>
                <a:lnTo>
                  <a:pt x="206025" y="6192"/>
                </a:lnTo>
                <a:lnTo>
                  <a:pt x="210133" y="1577"/>
                </a:lnTo>
                <a:lnTo>
                  <a:pt x="215314" y="0"/>
                </a:lnTo>
                <a:lnTo>
                  <a:pt x="220718" y="967"/>
                </a:lnTo>
                <a:lnTo>
                  <a:pt x="225675" y="4167"/>
                </a:lnTo>
                <a:lnTo>
                  <a:pt x="230453" y="10047"/>
                </a:lnTo>
                <a:lnTo>
                  <a:pt x="235437" y="19291"/>
                </a:lnTo>
                <a:lnTo>
                  <a:pt x="357478" y="270550"/>
                </a:lnTo>
                <a:lnTo>
                  <a:pt x="239132" y="270550"/>
                </a:lnTo>
                <a:lnTo>
                  <a:pt x="185780" y="883099"/>
                </a:lnTo>
                <a:lnTo>
                  <a:pt x="185229" y="899830"/>
                </a:lnTo>
                <a:lnTo>
                  <a:pt x="184946" y="916905"/>
                </a:lnTo>
                <a:lnTo>
                  <a:pt x="184827" y="950736"/>
                </a:lnTo>
                <a:lnTo>
                  <a:pt x="187372" y="965041"/>
                </a:lnTo>
                <a:lnTo>
                  <a:pt x="219125" y="991700"/>
                </a:lnTo>
                <a:lnTo>
                  <a:pt x="261729" y="998130"/>
                </a:lnTo>
                <a:lnTo>
                  <a:pt x="269619" y="998369"/>
                </a:lnTo>
                <a:close/>
              </a:path>
              <a:path w="1319529" h="1016635">
                <a:moveTo>
                  <a:pt x="702227" y="850709"/>
                </a:moveTo>
                <a:lnTo>
                  <a:pt x="639274" y="850709"/>
                </a:lnTo>
                <a:lnTo>
                  <a:pt x="1027983" y="20958"/>
                </a:lnTo>
                <a:lnTo>
                  <a:pt x="1031779" y="12458"/>
                </a:lnTo>
                <a:lnTo>
                  <a:pt x="1036200" y="5834"/>
                </a:lnTo>
                <a:lnTo>
                  <a:pt x="1041514" y="1533"/>
                </a:lnTo>
                <a:lnTo>
                  <a:pt x="1047990" y="0"/>
                </a:lnTo>
                <a:lnTo>
                  <a:pt x="1053587" y="2024"/>
                </a:lnTo>
                <a:lnTo>
                  <a:pt x="1057755" y="8335"/>
                </a:lnTo>
                <a:lnTo>
                  <a:pt x="1060851" y="19291"/>
                </a:lnTo>
                <a:lnTo>
                  <a:pt x="1063233" y="35247"/>
                </a:lnTo>
                <a:lnTo>
                  <a:pt x="1087464" y="257213"/>
                </a:lnTo>
                <a:lnTo>
                  <a:pt x="981299" y="257213"/>
                </a:lnTo>
                <a:lnTo>
                  <a:pt x="702227" y="850709"/>
                </a:lnTo>
                <a:close/>
              </a:path>
              <a:path w="1319529" h="1016635">
                <a:moveTo>
                  <a:pt x="1291886" y="1016469"/>
                </a:moveTo>
                <a:lnTo>
                  <a:pt x="1252273" y="1015814"/>
                </a:lnTo>
                <a:lnTo>
                  <a:pt x="1122674" y="1011646"/>
                </a:lnTo>
                <a:lnTo>
                  <a:pt x="1071808" y="1008848"/>
                </a:lnTo>
                <a:lnTo>
                  <a:pt x="1034652" y="995511"/>
                </a:lnTo>
                <a:lnTo>
                  <a:pt x="1034652" y="990747"/>
                </a:lnTo>
                <a:lnTo>
                  <a:pt x="1037510" y="987890"/>
                </a:lnTo>
                <a:lnTo>
                  <a:pt x="1043226" y="986937"/>
                </a:lnTo>
                <a:lnTo>
                  <a:pt x="1047335" y="982040"/>
                </a:lnTo>
                <a:lnTo>
                  <a:pt x="1049657" y="971337"/>
                </a:lnTo>
                <a:lnTo>
                  <a:pt x="1050193" y="956527"/>
                </a:lnTo>
                <a:lnTo>
                  <a:pt x="1048942" y="939305"/>
                </a:lnTo>
                <a:lnTo>
                  <a:pt x="985110" y="257213"/>
                </a:lnTo>
                <a:lnTo>
                  <a:pt x="1087464" y="257213"/>
                </a:lnTo>
                <a:lnTo>
                  <a:pt x="1151836" y="846898"/>
                </a:lnTo>
                <a:lnTo>
                  <a:pt x="1157374" y="885793"/>
                </a:lnTo>
                <a:lnTo>
                  <a:pt x="1168270" y="927278"/>
                </a:lnTo>
                <a:lnTo>
                  <a:pt x="1188813" y="963582"/>
                </a:lnTo>
                <a:lnTo>
                  <a:pt x="1223290" y="986937"/>
                </a:lnTo>
                <a:lnTo>
                  <a:pt x="1275451" y="996940"/>
                </a:lnTo>
                <a:lnTo>
                  <a:pt x="1309035" y="998369"/>
                </a:lnTo>
                <a:lnTo>
                  <a:pt x="1315704" y="998369"/>
                </a:lnTo>
                <a:lnTo>
                  <a:pt x="1319515" y="999321"/>
                </a:lnTo>
                <a:lnTo>
                  <a:pt x="1319515" y="1005037"/>
                </a:lnTo>
                <a:lnTo>
                  <a:pt x="1317475" y="1010038"/>
                </a:lnTo>
                <a:lnTo>
                  <a:pt x="1311774" y="1013611"/>
                </a:lnTo>
                <a:lnTo>
                  <a:pt x="1303035" y="1015754"/>
                </a:lnTo>
                <a:lnTo>
                  <a:pt x="1291886" y="1016469"/>
                </a:lnTo>
                <a:close/>
              </a:path>
              <a:path w="1319529" h="1016635">
                <a:moveTo>
                  <a:pt x="614503" y="1014564"/>
                </a:moveTo>
                <a:lnTo>
                  <a:pt x="589047" y="983216"/>
                </a:lnTo>
                <a:lnTo>
                  <a:pt x="554487" y="916905"/>
                </a:lnTo>
                <a:lnTo>
                  <a:pt x="528939" y="866785"/>
                </a:lnTo>
                <a:lnTo>
                  <a:pt x="500191" y="809865"/>
                </a:lnTo>
                <a:lnTo>
                  <a:pt x="471542" y="752779"/>
                </a:lnTo>
                <a:lnTo>
                  <a:pt x="446294" y="702158"/>
                </a:lnTo>
                <a:lnTo>
                  <a:pt x="427745" y="664636"/>
                </a:lnTo>
                <a:lnTo>
                  <a:pt x="419196" y="646844"/>
                </a:lnTo>
                <a:lnTo>
                  <a:pt x="408732" y="625283"/>
                </a:lnTo>
                <a:lnTo>
                  <a:pt x="388724" y="582957"/>
                </a:lnTo>
                <a:lnTo>
                  <a:pt x="362306" y="526610"/>
                </a:lnTo>
                <a:lnTo>
                  <a:pt x="332617" y="462984"/>
                </a:lnTo>
                <a:lnTo>
                  <a:pt x="275975" y="340867"/>
                </a:lnTo>
                <a:lnTo>
                  <a:pt x="255296" y="295862"/>
                </a:lnTo>
                <a:lnTo>
                  <a:pt x="243895" y="270550"/>
                </a:lnTo>
                <a:lnTo>
                  <a:pt x="357478" y="270550"/>
                </a:lnTo>
                <a:lnTo>
                  <a:pt x="639274" y="850709"/>
                </a:lnTo>
                <a:lnTo>
                  <a:pt x="702227" y="850709"/>
                </a:lnTo>
                <a:lnTo>
                  <a:pt x="658328" y="944068"/>
                </a:lnTo>
                <a:lnTo>
                  <a:pt x="641030" y="979599"/>
                </a:lnTo>
                <a:lnTo>
                  <a:pt x="622114" y="1011735"/>
                </a:lnTo>
                <a:lnTo>
                  <a:pt x="614503" y="1014564"/>
                </a:lnTo>
                <a:close/>
              </a:path>
              <a:path w="1319529" h="1016635">
                <a:moveTo>
                  <a:pt x="22865" y="1016469"/>
                </a:moveTo>
                <a:lnTo>
                  <a:pt x="13665" y="1016022"/>
                </a:lnTo>
                <a:lnTo>
                  <a:pt x="6430" y="1014325"/>
                </a:lnTo>
                <a:lnTo>
                  <a:pt x="1697" y="1010842"/>
                </a:lnTo>
                <a:lnTo>
                  <a:pt x="0" y="1005037"/>
                </a:lnTo>
                <a:lnTo>
                  <a:pt x="0" y="1001227"/>
                </a:lnTo>
                <a:lnTo>
                  <a:pt x="6669" y="998369"/>
                </a:lnTo>
                <a:lnTo>
                  <a:pt x="274382" y="998369"/>
                </a:lnTo>
                <a:lnTo>
                  <a:pt x="280099" y="1001227"/>
                </a:lnTo>
                <a:lnTo>
                  <a:pt x="280099" y="1005037"/>
                </a:lnTo>
                <a:lnTo>
                  <a:pt x="278655" y="1010842"/>
                </a:lnTo>
                <a:lnTo>
                  <a:pt x="276365" y="1012658"/>
                </a:lnTo>
                <a:lnTo>
                  <a:pt x="133380" y="1012658"/>
                </a:lnTo>
                <a:lnTo>
                  <a:pt x="116246" y="1013254"/>
                </a:lnTo>
                <a:lnTo>
                  <a:pt x="53396" y="1015873"/>
                </a:lnTo>
                <a:lnTo>
                  <a:pt x="22865" y="1016469"/>
                </a:lnTo>
                <a:close/>
              </a:path>
              <a:path w="1319529" h="1016635">
                <a:moveTo>
                  <a:pt x="256281" y="1016469"/>
                </a:moveTo>
                <a:lnTo>
                  <a:pt x="218053" y="1015873"/>
                </a:lnTo>
                <a:lnTo>
                  <a:pt x="133380" y="1012658"/>
                </a:lnTo>
                <a:lnTo>
                  <a:pt x="276365" y="1012658"/>
                </a:lnTo>
                <a:lnTo>
                  <a:pt x="274263" y="1014325"/>
                </a:lnTo>
                <a:lnTo>
                  <a:pt x="266835" y="1016022"/>
                </a:lnTo>
                <a:lnTo>
                  <a:pt x="256281" y="1016469"/>
                </a:lnTo>
                <a:close/>
              </a:path>
            </a:pathLst>
          </a:custGeom>
          <a:solidFill>
            <a:srgbClr val="F15322"/>
          </a:solidFill>
        </p:spPr>
        <p:txBody>
          <a:bodyPr wrap="square" lIns="0" tIns="0" rIns="0" bIns="0" rtlCol="0"/>
          <a:lstStyle/>
          <a:p>
            <a:endParaRPr/>
          </a:p>
        </p:txBody>
      </p:sp>
      <p:sp>
        <p:nvSpPr>
          <p:cNvPr id="34" name="object 34"/>
          <p:cNvSpPr/>
          <p:nvPr/>
        </p:nvSpPr>
        <p:spPr>
          <a:xfrm>
            <a:off x="7223510" y="3094177"/>
            <a:ext cx="585470" cy="1014094"/>
          </a:xfrm>
          <a:custGeom>
            <a:avLst/>
            <a:gdLst/>
            <a:ahLst/>
            <a:cxnLst/>
            <a:rect l="l" t="t" r="r" b="b"/>
            <a:pathLst>
              <a:path w="585470" h="1014095">
                <a:moveTo>
                  <a:pt x="553164" y="14289"/>
                </a:moveTo>
                <a:lnTo>
                  <a:pt x="170536" y="14289"/>
                </a:lnTo>
                <a:lnTo>
                  <a:pt x="472548" y="13336"/>
                </a:lnTo>
                <a:lnTo>
                  <a:pt x="490456" y="11893"/>
                </a:lnTo>
                <a:lnTo>
                  <a:pt x="506488" y="10359"/>
                </a:lnTo>
                <a:lnTo>
                  <a:pt x="519841" y="8648"/>
                </a:lnTo>
                <a:lnTo>
                  <a:pt x="529711" y="6668"/>
                </a:lnTo>
                <a:lnTo>
                  <a:pt x="536380" y="5715"/>
                </a:lnTo>
                <a:lnTo>
                  <a:pt x="541144" y="0"/>
                </a:lnTo>
                <a:lnTo>
                  <a:pt x="551623" y="0"/>
                </a:lnTo>
                <a:lnTo>
                  <a:pt x="553529" y="5715"/>
                </a:lnTo>
                <a:lnTo>
                  <a:pt x="553407" y="12384"/>
                </a:lnTo>
                <a:lnTo>
                  <a:pt x="553164" y="14289"/>
                </a:lnTo>
                <a:close/>
              </a:path>
              <a:path w="585470" h="1014095">
                <a:moveTo>
                  <a:pt x="40966" y="1008848"/>
                </a:moveTo>
                <a:lnTo>
                  <a:pt x="25723" y="1008848"/>
                </a:lnTo>
                <a:lnTo>
                  <a:pt x="20007" y="1006942"/>
                </a:lnTo>
                <a:lnTo>
                  <a:pt x="20007" y="994558"/>
                </a:lnTo>
                <a:lnTo>
                  <a:pt x="21912" y="990747"/>
                </a:lnTo>
                <a:lnTo>
                  <a:pt x="30486" y="990747"/>
                </a:lnTo>
                <a:lnTo>
                  <a:pt x="39805" y="990256"/>
                </a:lnTo>
                <a:lnTo>
                  <a:pt x="86087" y="977068"/>
                </a:lnTo>
                <a:lnTo>
                  <a:pt x="103444" y="939349"/>
                </a:lnTo>
                <a:lnTo>
                  <a:pt x="110466" y="881004"/>
                </a:lnTo>
                <a:lnTo>
                  <a:pt x="112350" y="841888"/>
                </a:lnTo>
                <a:lnTo>
                  <a:pt x="113492" y="796051"/>
                </a:lnTo>
                <a:lnTo>
                  <a:pt x="114079" y="744260"/>
                </a:lnTo>
                <a:lnTo>
                  <a:pt x="114295" y="687282"/>
                </a:lnTo>
                <a:lnTo>
                  <a:pt x="114255" y="237454"/>
                </a:lnTo>
                <a:lnTo>
                  <a:pt x="114088" y="189575"/>
                </a:lnTo>
                <a:lnTo>
                  <a:pt x="113223" y="129965"/>
                </a:lnTo>
                <a:lnTo>
                  <a:pt x="108446" y="79158"/>
                </a:lnTo>
                <a:lnTo>
                  <a:pt x="82276" y="42422"/>
                </a:lnTo>
                <a:lnTo>
                  <a:pt x="45447" y="31392"/>
                </a:lnTo>
                <a:lnTo>
                  <a:pt x="10479" y="28579"/>
                </a:lnTo>
                <a:lnTo>
                  <a:pt x="4763" y="28579"/>
                </a:lnTo>
                <a:lnTo>
                  <a:pt x="0" y="26673"/>
                </a:lnTo>
                <a:lnTo>
                  <a:pt x="0" y="13336"/>
                </a:lnTo>
                <a:lnTo>
                  <a:pt x="6669" y="10479"/>
                </a:lnTo>
                <a:lnTo>
                  <a:pt x="20959" y="10479"/>
                </a:lnTo>
                <a:lnTo>
                  <a:pt x="68312" y="11074"/>
                </a:lnTo>
                <a:lnTo>
                  <a:pt x="170536" y="14289"/>
                </a:lnTo>
                <a:lnTo>
                  <a:pt x="553164" y="14289"/>
                </a:lnTo>
                <a:lnTo>
                  <a:pt x="552427" y="20050"/>
                </a:lnTo>
                <a:lnTo>
                  <a:pt x="549718" y="32508"/>
                </a:lnTo>
                <a:lnTo>
                  <a:pt x="546294" y="50147"/>
                </a:lnTo>
                <a:lnTo>
                  <a:pt x="544713" y="61921"/>
                </a:lnTo>
                <a:lnTo>
                  <a:pt x="228652" y="61921"/>
                </a:lnTo>
                <a:lnTo>
                  <a:pt x="225794" y="65732"/>
                </a:lnTo>
                <a:lnTo>
                  <a:pt x="225818" y="448813"/>
                </a:lnTo>
                <a:lnTo>
                  <a:pt x="226746" y="453457"/>
                </a:lnTo>
                <a:lnTo>
                  <a:pt x="527838" y="453457"/>
                </a:lnTo>
                <a:lnTo>
                  <a:pt x="524932" y="470292"/>
                </a:lnTo>
                <a:lnTo>
                  <a:pt x="521136" y="499184"/>
                </a:lnTo>
                <a:lnTo>
                  <a:pt x="521009" y="501089"/>
                </a:lnTo>
                <a:lnTo>
                  <a:pt x="228652" y="501089"/>
                </a:lnTo>
                <a:lnTo>
                  <a:pt x="225794" y="504900"/>
                </a:lnTo>
                <a:lnTo>
                  <a:pt x="225794" y="625885"/>
                </a:lnTo>
                <a:lnTo>
                  <a:pt x="225454" y="687282"/>
                </a:lnTo>
                <a:lnTo>
                  <a:pt x="225085" y="744260"/>
                </a:lnTo>
                <a:lnTo>
                  <a:pt x="224990" y="811026"/>
                </a:lnTo>
                <a:lnTo>
                  <a:pt x="225794" y="851662"/>
                </a:lnTo>
                <a:lnTo>
                  <a:pt x="230771" y="898074"/>
                </a:lnTo>
                <a:lnTo>
                  <a:pt x="270312" y="948374"/>
                </a:lnTo>
                <a:lnTo>
                  <a:pt x="313840" y="957748"/>
                </a:lnTo>
                <a:lnTo>
                  <a:pt x="379181" y="960263"/>
                </a:lnTo>
                <a:lnTo>
                  <a:pt x="571231" y="960263"/>
                </a:lnTo>
                <a:lnTo>
                  <a:pt x="567820" y="979316"/>
                </a:lnTo>
                <a:lnTo>
                  <a:pt x="559870" y="999143"/>
                </a:lnTo>
                <a:lnTo>
                  <a:pt x="552890" y="1005037"/>
                </a:lnTo>
                <a:lnTo>
                  <a:pt x="170536" y="1005037"/>
                </a:lnTo>
                <a:lnTo>
                  <a:pt x="76753" y="1008252"/>
                </a:lnTo>
                <a:lnTo>
                  <a:pt x="40966" y="1008848"/>
                </a:lnTo>
                <a:close/>
              </a:path>
              <a:path w="585470" h="1014095">
                <a:moveTo>
                  <a:pt x="532569" y="175286"/>
                </a:moveTo>
                <a:lnTo>
                  <a:pt x="519231" y="175286"/>
                </a:lnTo>
                <a:lnTo>
                  <a:pt x="516373" y="168617"/>
                </a:lnTo>
                <a:lnTo>
                  <a:pt x="516293" y="155351"/>
                </a:lnTo>
                <a:lnTo>
                  <a:pt x="516120" y="149356"/>
                </a:lnTo>
                <a:lnTo>
                  <a:pt x="508751" y="110506"/>
                </a:lnTo>
                <a:lnTo>
                  <a:pt x="457974" y="73398"/>
                </a:lnTo>
                <a:lnTo>
                  <a:pt x="414432" y="65732"/>
                </a:lnTo>
                <a:lnTo>
                  <a:pt x="233416" y="61921"/>
                </a:lnTo>
                <a:lnTo>
                  <a:pt x="544713" y="61921"/>
                </a:lnTo>
                <a:lnTo>
                  <a:pt x="543049" y="74306"/>
                </a:lnTo>
                <a:lnTo>
                  <a:pt x="541471" y="90932"/>
                </a:lnTo>
                <a:lnTo>
                  <a:pt x="539714" y="116579"/>
                </a:lnTo>
                <a:lnTo>
                  <a:pt x="537958" y="142762"/>
                </a:lnTo>
                <a:lnTo>
                  <a:pt x="536380" y="160996"/>
                </a:lnTo>
                <a:lnTo>
                  <a:pt x="534475" y="167665"/>
                </a:lnTo>
                <a:lnTo>
                  <a:pt x="532569" y="175286"/>
                </a:lnTo>
                <a:close/>
              </a:path>
              <a:path w="585470" h="1014095">
                <a:moveTo>
                  <a:pt x="527838" y="453457"/>
                </a:moveTo>
                <a:lnTo>
                  <a:pt x="226746" y="453457"/>
                </a:lnTo>
                <a:lnTo>
                  <a:pt x="400618" y="452252"/>
                </a:lnTo>
                <a:lnTo>
                  <a:pt x="443966" y="450599"/>
                </a:lnTo>
                <a:lnTo>
                  <a:pt x="482075" y="445003"/>
                </a:lnTo>
                <a:lnTo>
                  <a:pt x="512235" y="424446"/>
                </a:lnTo>
                <a:lnTo>
                  <a:pt x="517326" y="419043"/>
                </a:lnTo>
                <a:lnTo>
                  <a:pt x="521702" y="415605"/>
                </a:lnTo>
                <a:lnTo>
                  <a:pt x="525900" y="414399"/>
                </a:lnTo>
                <a:lnTo>
                  <a:pt x="529711" y="414399"/>
                </a:lnTo>
                <a:lnTo>
                  <a:pt x="532569" y="417257"/>
                </a:lnTo>
                <a:lnTo>
                  <a:pt x="532569" y="424878"/>
                </a:lnTo>
                <a:lnTo>
                  <a:pt x="531453" y="433943"/>
                </a:lnTo>
                <a:lnTo>
                  <a:pt x="528639" y="448813"/>
                </a:lnTo>
                <a:lnTo>
                  <a:pt x="527838" y="453457"/>
                </a:lnTo>
                <a:close/>
              </a:path>
              <a:path w="585470" h="1014095">
                <a:moveTo>
                  <a:pt x="506846" y="608738"/>
                </a:moveTo>
                <a:lnTo>
                  <a:pt x="500177" y="608738"/>
                </a:lnTo>
                <a:lnTo>
                  <a:pt x="497319" y="603975"/>
                </a:lnTo>
                <a:lnTo>
                  <a:pt x="497244" y="587244"/>
                </a:lnTo>
                <a:lnTo>
                  <a:pt x="496723" y="576824"/>
                </a:lnTo>
                <a:lnTo>
                  <a:pt x="486660" y="539359"/>
                </a:lnTo>
                <a:lnTo>
                  <a:pt x="455578" y="513965"/>
                </a:lnTo>
                <a:lnTo>
                  <a:pt x="382293" y="504305"/>
                </a:lnTo>
                <a:lnTo>
                  <a:pt x="324281" y="502518"/>
                </a:lnTo>
                <a:lnTo>
                  <a:pt x="235321" y="501089"/>
                </a:lnTo>
                <a:lnTo>
                  <a:pt x="521009" y="501089"/>
                </a:lnTo>
                <a:lnTo>
                  <a:pt x="518040" y="548007"/>
                </a:lnTo>
                <a:lnTo>
                  <a:pt x="516224" y="592260"/>
                </a:lnTo>
                <a:lnTo>
                  <a:pt x="515182" y="600283"/>
                </a:lnTo>
                <a:lnTo>
                  <a:pt x="512354" y="606341"/>
                </a:lnTo>
                <a:lnTo>
                  <a:pt x="506846" y="608738"/>
                </a:lnTo>
                <a:close/>
              </a:path>
              <a:path w="585470" h="1014095">
                <a:moveTo>
                  <a:pt x="571231" y="960263"/>
                </a:moveTo>
                <a:lnTo>
                  <a:pt x="379181" y="960263"/>
                </a:lnTo>
                <a:lnTo>
                  <a:pt x="408626" y="960040"/>
                </a:lnTo>
                <a:lnTo>
                  <a:pt x="442537" y="958477"/>
                </a:lnTo>
                <a:lnTo>
                  <a:pt x="505893" y="945973"/>
                </a:lnTo>
                <a:lnTo>
                  <a:pt x="545074" y="913345"/>
                </a:lnTo>
                <a:lnTo>
                  <a:pt x="564962" y="850709"/>
                </a:lnTo>
                <a:lnTo>
                  <a:pt x="567820" y="836419"/>
                </a:lnTo>
                <a:lnTo>
                  <a:pt x="570678" y="830704"/>
                </a:lnTo>
                <a:lnTo>
                  <a:pt x="584969" y="830704"/>
                </a:lnTo>
                <a:lnTo>
                  <a:pt x="584888" y="851662"/>
                </a:lnTo>
                <a:lnTo>
                  <a:pt x="583227" y="871206"/>
                </a:lnTo>
                <a:lnTo>
                  <a:pt x="578895" y="908225"/>
                </a:lnTo>
                <a:lnTo>
                  <a:pt x="573313" y="948638"/>
                </a:lnTo>
                <a:lnTo>
                  <a:pt x="571231" y="960263"/>
                </a:lnTo>
                <a:close/>
              </a:path>
              <a:path w="585470" h="1014095">
                <a:moveTo>
                  <a:pt x="496366" y="1013611"/>
                </a:moveTo>
                <a:lnTo>
                  <a:pt x="405738" y="1012976"/>
                </a:lnTo>
                <a:lnTo>
                  <a:pt x="331863" y="1011388"/>
                </a:lnTo>
                <a:lnTo>
                  <a:pt x="273072" y="1009324"/>
                </a:lnTo>
                <a:lnTo>
                  <a:pt x="194076" y="1005672"/>
                </a:lnTo>
                <a:lnTo>
                  <a:pt x="170536" y="1005037"/>
                </a:lnTo>
                <a:lnTo>
                  <a:pt x="552890" y="1005037"/>
                </a:lnTo>
                <a:lnTo>
                  <a:pt x="547813" y="1009324"/>
                </a:lnTo>
                <a:lnTo>
                  <a:pt x="527895" y="1013075"/>
                </a:lnTo>
                <a:lnTo>
                  <a:pt x="496366" y="1013611"/>
                </a:lnTo>
                <a:close/>
              </a:path>
            </a:pathLst>
          </a:custGeom>
          <a:solidFill>
            <a:srgbClr val="F15322"/>
          </a:solidFill>
        </p:spPr>
        <p:txBody>
          <a:bodyPr wrap="square" lIns="0" tIns="0" rIns="0" bIns="0" rtlCol="0"/>
          <a:lstStyle/>
          <a:p>
            <a:endParaRPr/>
          </a:p>
        </p:txBody>
      </p:sp>
      <p:sp>
        <p:nvSpPr>
          <p:cNvPr id="35" name="object 35"/>
          <p:cNvSpPr/>
          <p:nvPr/>
        </p:nvSpPr>
        <p:spPr>
          <a:xfrm>
            <a:off x="861694" y="2457590"/>
            <a:ext cx="7420609" cy="2312035"/>
          </a:xfrm>
          <a:custGeom>
            <a:avLst/>
            <a:gdLst/>
            <a:ahLst/>
            <a:cxnLst/>
            <a:rect l="l" t="t" r="r" b="b"/>
            <a:pathLst>
              <a:path w="7420609" h="2312035">
                <a:moveTo>
                  <a:pt x="0" y="0"/>
                </a:moveTo>
                <a:lnTo>
                  <a:pt x="7420356" y="0"/>
                </a:lnTo>
                <a:lnTo>
                  <a:pt x="7420356" y="2311908"/>
                </a:lnTo>
                <a:lnTo>
                  <a:pt x="0" y="2311908"/>
                </a:lnTo>
                <a:lnTo>
                  <a:pt x="0" y="0"/>
                </a:lnTo>
                <a:close/>
              </a:path>
            </a:pathLst>
          </a:custGeom>
          <a:solidFill>
            <a:srgbClr val="FFFFFF"/>
          </a:solidFill>
        </p:spPr>
        <p:txBody>
          <a:bodyPr wrap="square" lIns="0" tIns="0" rIns="0" bIns="0" rtlCol="0"/>
          <a:lstStyle/>
          <a:p>
            <a:endParaRPr/>
          </a:p>
        </p:txBody>
      </p:sp>
      <p:sp>
        <p:nvSpPr>
          <p:cNvPr id="36" name="object 36"/>
          <p:cNvSpPr txBox="1"/>
          <p:nvPr/>
        </p:nvSpPr>
        <p:spPr>
          <a:xfrm>
            <a:off x="2427356" y="3140650"/>
            <a:ext cx="4155878" cy="2289729"/>
          </a:xfrm>
          <a:prstGeom prst="rect">
            <a:avLst/>
          </a:prstGeom>
        </p:spPr>
        <p:txBody>
          <a:bodyPr vert="horz" wrap="square" lIns="0" tIns="12065" rIns="0" bIns="0" rtlCol="0">
            <a:spAutoFit/>
          </a:bodyPr>
          <a:lstStyle/>
          <a:p>
            <a:pPr marL="102870" algn="ctr">
              <a:lnSpc>
                <a:spcPct val="100000"/>
              </a:lnSpc>
              <a:spcBef>
                <a:spcPts val="95"/>
              </a:spcBef>
            </a:pPr>
            <a:r>
              <a:rPr sz="3600" b="1" spc="-80" dirty="0">
                <a:latin typeface="Arial"/>
                <a:cs typeface="Arial"/>
              </a:rPr>
              <a:t>Yes </a:t>
            </a:r>
            <a:r>
              <a:rPr sz="3600" b="1" spc="-10" dirty="0">
                <a:latin typeface="Arial"/>
                <a:cs typeface="Arial"/>
              </a:rPr>
              <a:t>we</a:t>
            </a:r>
            <a:r>
              <a:rPr sz="3600" b="1" spc="75" dirty="0">
                <a:latin typeface="Arial"/>
                <a:cs typeface="Arial"/>
              </a:rPr>
              <a:t> </a:t>
            </a:r>
            <a:r>
              <a:rPr sz="3600" b="1" spc="-10" dirty="0">
                <a:latin typeface="Arial"/>
                <a:cs typeface="Arial"/>
              </a:rPr>
              <a:t>can!</a:t>
            </a:r>
            <a:endParaRPr sz="3600" dirty="0">
              <a:latin typeface="Arial"/>
              <a:cs typeface="Arial"/>
            </a:endParaRPr>
          </a:p>
          <a:p>
            <a:pPr marL="103505" algn="ctr">
              <a:lnSpc>
                <a:spcPct val="100000"/>
              </a:lnSpc>
            </a:pPr>
            <a:r>
              <a:rPr lang="en-US" sz="3600" b="1" dirty="0">
                <a:solidFill>
                  <a:srgbClr val="E75322"/>
                </a:solidFill>
                <a:latin typeface="Arial" panose="020B0604020202020204" pitchFamily="34" charset="0"/>
                <a:cs typeface="Arial" panose="020B0604020202020204" pitchFamily="34" charset="0"/>
              </a:rPr>
              <a:t>An Introduction to </a:t>
            </a:r>
          </a:p>
          <a:p>
            <a:pPr marL="103505" algn="ctr">
              <a:lnSpc>
                <a:spcPct val="100000"/>
              </a:lnSpc>
            </a:pPr>
            <a:r>
              <a:rPr lang="en-US" sz="3600" b="1" dirty="0" smtClean="0">
                <a:solidFill>
                  <a:srgbClr val="E75322"/>
                </a:solidFill>
                <a:latin typeface="Arial" panose="020B0604020202020204" pitchFamily="34" charset="0"/>
                <a:cs typeface="Arial" panose="020B0604020202020204" pitchFamily="34" charset="0"/>
              </a:rPr>
              <a:t>Open </a:t>
            </a:r>
            <a:r>
              <a:rPr lang="en-US" sz="3600" b="1" dirty="0">
                <a:solidFill>
                  <a:srgbClr val="E75322"/>
                </a:solidFill>
                <a:latin typeface="Arial" panose="020B0604020202020204" pitchFamily="34" charset="0"/>
                <a:cs typeface="Arial" panose="020B0604020202020204" pitchFamily="34" charset="0"/>
              </a:rPr>
              <a:t>Education </a:t>
            </a:r>
            <a:r>
              <a:rPr lang="en-US" sz="3600" b="1" dirty="0" smtClean="0">
                <a:solidFill>
                  <a:srgbClr val="E75322"/>
                </a:solidFill>
                <a:latin typeface="Arial" panose="020B0604020202020204" pitchFamily="34" charset="0"/>
                <a:cs typeface="Arial" panose="020B0604020202020204" pitchFamily="34" charset="0"/>
              </a:rPr>
              <a:t/>
            </a:r>
            <a:br>
              <a:rPr lang="en-US" sz="3600" b="1" dirty="0" smtClean="0">
                <a:solidFill>
                  <a:srgbClr val="E75322"/>
                </a:solidFill>
                <a:latin typeface="Arial" panose="020B0604020202020204" pitchFamily="34" charset="0"/>
                <a:cs typeface="Arial" panose="020B0604020202020204" pitchFamily="34" charset="0"/>
              </a:rPr>
            </a:br>
            <a:r>
              <a:rPr lang="en-US" sz="3600" b="1" dirty="0" smtClean="0">
                <a:solidFill>
                  <a:srgbClr val="E75322"/>
                </a:solidFill>
                <a:latin typeface="Arial" panose="020B0604020202020204" pitchFamily="34" charset="0"/>
                <a:cs typeface="Arial" panose="020B0604020202020204" pitchFamily="34" charset="0"/>
              </a:rPr>
              <a:t>Theory &amp; </a:t>
            </a:r>
            <a:r>
              <a:rPr lang="en-US" sz="3600" b="1" dirty="0">
                <a:solidFill>
                  <a:srgbClr val="E75322"/>
                </a:solidFill>
                <a:latin typeface="Arial" panose="020B0604020202020204" pitchFamily="34" charset="0"/>
                <a:cs typeface="Arial" panose="020B0604020202020204" pitchFamily="34" charset="0"/>
              </a:rPr>
              <a:t>Practice</a:t>
            </a:r>
            <a:endParaRPr sz="3600" b="1" dirty="0">
              <a:solidFill>
                <a:srgbClr val="E75322"/>
              </a:solidFill>
              <a:latin typeface="Arial" panose="020B0604020202020204" pitchFamily="34" charset="0"/>
              <a:cs typeface="Arial" panose="020B0604020202020204" pitchFamily="34" charset="0"/>
            </a:endParaRPr>
          </a:p>
        </p:txBody>
      </p:sp>
      <p:sp>
        <p:nvSpPr>
          <p:cNvPr id="38" name="object 38"/>
          <p:cNvSpPr txBox="1"/>
          <p:nvPr/>
        </p:nvSpPr>
        <p:spPr>
          <a:xfrm>
            <a:off x="4778374" y="5687258"/>
            <a:ext cx="3842279" cy="382156"/>
          </a:xfrm>
          <a:prstGeom prst="rect">
            <a:avLst/>
          </a:prstGeom>
        </p:spPr>
        <p:txBody>
          <a:bodyPr vert="horz" wrap="square" lIns="0" tIns="12700" rIns="0" bIns="0" rtlCol="0">
            <a:spAutoFit/>
          </a:bodyPr>
          <a:lstStyle/>
          <a:p>
            <a:pPr marL="12700">
              <a:lnSpc>
                <a:spcPct val="100000"/>
              </a:lnSpc>
              <a:spcBef>
                <a:spcPts val="100"/>
              </a:spcBef>
            </a:pPr>
            <a:r>
              <a:rPr lang="en-US" sz="2400" b="1" spc="-5" dirty="0" smtClean="0">
                <a:latin typeface="Arial"/>
                <a:cs typeface="Arial"/>
              </a:rPr>
              <a:t>Explorations</a:t>
            </a:r>
            <a:r>
              <a:rPr lang="en-US" sz="2400" spc="-5" dirty="0">
                <a:latin typeface="Arial"/>
                <a:cs typeface="Arial"/>
              </a:rPr>
              <a:t> </a:t>
            </a:r>
            <a:r>
              <a:rPr lang="en-US" sz="2400" spc="-5" dirty="0" smtClean="0">
                <a:latin typeface="Arial"/>
                <a:cs typeface="Arial"/>
              </a:rPr>
              <a:t>- </a:t>
            </a:r>
            <a:r>
              <a:rPr sz="2400" spc="-5" dirty="0" smtClean="0">
                <a:latin typeface="Arial"/>
                <a:cs typeface="Arial"/>
              </a:rPr>
              <a:t>2019-</a:t>
            </a:r>
            <a:r>
              <a:rPr lang="en-US" sz="2400" spc="-5" dirty="0" smtClean="0">
                <a:latin typeface="Arial"/>
                <a:cs typeface="Arial"/>
              </a:rPr>
              <a:t>04-09</a:t>
            </a:r>
            <a:endParaRPr sz="2400" dirty="0">
              <a:latin typeface="Arial"/>
              <a:cs typeface="Arial"/>
            </a:endParaRPr>
          </a:p>
        </p:txBody>
      </p:sp>
      <p:sp>
        <p:nvSpPr>
          <p:cNvPr id="39" name="object 39"/>
          <p:cNvSpPr/>
          <p:nvPr/>
        </p:nvSpPr>
        <p:spPr>
          <a:xfrm>
            <a:off x="2566416" y="534924"/>
            <a:ext cx="4011167" cy="2494787"/>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1133229" y="5687258"/>
            <a:ext cx="1780491" cy="566108"/>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prstGeom prst="rect">
            <a:avLst/>
          </a:prstGeom>
        </p:spPr>
        <p:txBody>
          <a:bodyPr vert="horz" wrap="square" lIns="0" tIns="89535" rIns="0" bIns="0" rtlCol="0">
            <a:spAutoFit/>
          </a:bodyPr>
          <a:lstStyle/>
          <a:p>
            <a:pPr marL="1417320" marR="5080" indent="-1403985">
              <a:lnSpc>
                <a:spcPts val="4750"/>
              </a:lnSpc>
              <a:spcBef>
                <a:spcPts val="705"/>
              </a:spcBef>
            </a:pPr>
            <a:r>
              <a:rPr sz="4400" b="1" spc="-15" dirty="0">
                <a:latin typeface="Arial Black"/>
                <a:cs typeface="Arial Black"/>
              </a:rPr>
              <a:t>Creative</a:t>
            </a:r>
            <a:r>
              <a:rPr sz="4400" b="1" spc="-105" dirty="0">
                <a:latin typeface="Arial Black"/>
                <a:cs typeface="Arial Black"/>
              </a:rPr>
              <a:t> </a:t>
            </a:r>
            <a:r>
              <a:rPr sz="4400" b="1" dirty="0">
                <a:latin typeface="Arial Black"/>
                <a:cs typeface="Arial Black"/>
              </a:rPr>
              <a:t>Commons  Licensing</a:t>
            </a:r>
            <a:endParaRPr sz="4400">
              <a:latin typeface="Arial Black"/>
              <a:cs typeface="Arial Black"/>
            </a:endParaRPr>
          </a:p>
        </p:txBody>
      </p:sp>
      <p:sp>
        <p:nvSpPr>
          <p:cNvPr id="4" name="object 4"/>
          <p:cNvSpPr/>
          <p:nvPr/>
        </p:nvSpPr>
        <p:spPr>
          <a:xfrm>
            <a:off x="754380" y="2407920"/>
            <a:ext cx="2924556" cy="328117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4312808" y="2333778"/>
            <a:ext cx="3822065" cy="3075305"/>
          </a:xfrm>
          <a:prstGeom prst="rect">
            <a:avLst/>
          </a:prstGeom>
        </p:spPr>
        <p:txBody>
          <a:bodyPr vert="horz" wrap="square" lIns="0" tIns="13335" rIns="0" bIns="0" rtlCol="0">
            <a:spAutoFit/>
          </a:bodyPr>
          <a:lstStyle/>
          <a:p>
            <a:pPr marL="12700">
              <a:lnSpc>
                <a:spcPct val="100000"/>
              </a:lnSpc>
              <a:spcBef>
                <a:spcPts val="105"/>
              </a:spcBef>
            </a:pPr>
            <a:r>
              <a:rPr sz="2000" b="1" dirty="0">
                <a:latin typeface="Arial"/>
                <a:cs typeface="Arial"/>
              </a:rPr>
              <a:t>Attribution</a:t>
            </a:r>
            <a:endParaRPr sz="2000">
              <a:latin typeface="Arial"/>
              <a:cs typeface="Arial"/>
            </a:endParaRPr>
          </a:p>
          <a:p>
            <a:pPr marL="12700" marR="5080">
              <a:lnSpc>
                <a:spcPct val="100000"/>
              </a:lnSpc>
            </a:pPr>
            <a:r>
              <a:rPr sz="2000" spc="-5" dirty="0">
                <a:latin typeface="Arial"/>
                <a:cs typeface="Arial"/>
              </a:rPr>
              <a:t>This </a:t>
            </a:r>
            <a:r>
              <a:rPr sz="2000" dirty="0">
                <a:latin typeface="Arial"/>
                <a:cs typeface="Arial"/>
              </a:rPr>
              <a:t>license </a:t>
            </a:r>
            <a:r>
              <a:rPr sz="2000" spc="-5" dirty="0">
                <a:latin typeface="Arial"/>
                <a:cs typeface="Arial"/>
              </a:rPr>
              <a:t>lets </a:t>
            </a:r>
            <a:r>
              <a:rPr sz="2000" dirty="0">
                <a:latin typeface="Arial"/>
                <a:cs typeface="Arial"/>
              </a:rPr>
              <a:t>others </a:t>
            </a:r>
            <a:r>
              <a:rPr sz="2000" spc="-5" dirty="0">
                <a:latin typeface="Arial"/>
                <a:cs typeface="Arial"/>
              </a:rPr>
              <a:t>distribute,  remix, </a:t>
            </a:r>
            <a:r>
              <a:rPr sz="2000" dirty="0">
                <a:latin typeface="Arial"/>
                <a:cs typeface="Arial"/>
              </a:rPr>
              <a:t>tweak, and </a:t>
            </a:r>
            <a:r>
              <a:rPr sz="2000" spc="-5" dirty="0">
                <a:latin typeface="Arial"/>
                <a:cs typeface="Arial"/>
              </a:rPr>
              <a:t>build </a:t>
            </a:r>
            <a:r>
              <a:rPr sz="2000" dirty="0">
                <a:latin typeface="Arial"/>
                <a:cs typeface="Arial"/>
              </a:rPr>
              <a:t>upon</a:t>
            </a:r>
            <a:r>
              <a:rPr sz="2000" spc="-105" dirty="0">
                <a:latin typeface="Arial"/>
                <a:cs typeface="Arial"/>
              </a:rPr>
              <a:t> </a:t>
            </a:r>
            <a:r>
              <a:rPr sz="2000" spc="-5" dirty="0">
                <a:latin typeface="Arial"/>
                <a:cs typeface="Arial"/>
              </a:rPr>
              <a:t>your  </a:t>
            </a:r>
            <a:r>
              <a:rPr sz="2000" dirty="0">
                <a:latin typeface="Arial"/>
                <a:cs typeface="Arial"/>
              </a:rPr>
              <a:t>work, </a:t>
            </a:r>
            <a:r>
              <a:rPr sz="2000" spc="-5" dirty="0">
                <a:latin typeface="Arial"/>
                <a:cs typeface="Arial"/>
              </a:rPr>
              <a:t>even </a:t>
            </a:r>
            <a:r>
              <a:rPr sz="2000" spc="-15" dirty="0">
                <a:latin typeface="Arial"/>
                <a:cs typeface="Arial"/>
              </a:rPr>
              <a:t>commercially, </a:t>
            </a:r>
            <a:r>
              <a:rPr sz="2000" dirty="0">
                <a:latin typeface="Arial"/>
                <a:cs typeface="Arial"/>
              </a:rPr>
              <a:t>as long  as </a:t>
            </a:r>
            <a:r>
              <a:rPr sz="2000" spc="-5" dirty="0">
                <a:latin typeface="Arial"/>
                <a:cs typeface="Arial"/>
              </a:rPr>
              <a:t>they </a:t>
            </a:r>
            <a:r>
              <a:rPr sz="2000" dirty="0">
                <a:latin typeface="Arial"/>
                <a:cs typeface="Arial"/>
              </a:rPr>
              <a:t>credit </a:t>
            </a:r>
            <a:r>
              <a:rPr sz="2000" spc="-5" dirty="0">
                <a:latin typeface="Arial"/>
                <a:cs typeface="Arial"/>
              </a:rPr>
              <a:t>you for the </a:t>
            </a:r>
            <a:r>
              <a:rPr sz="2000" dirty="0">
                <a:latin typeface="Arial"/>
                <a:cs typeface="Arial"/>
              </a:rPr>
              <a:t>original  </a:t>
            </a:r>
            <a:r>
              <a:rPr sz="2000" spc="-5" dirty="0">
                <a:latin typeface="Arial"/>
                <a:cs typeface="Arial"/>
              </a:rPr>
              <a:t>creation. This is the </a:t>
            </a:r>
            <a:r>
              <a:rPr sz="2000" dirty="0">
                <a:latin typeface="Arial"/>
                <a:cs typeface="Arial"/>
              </a:rPr>
              <a:t>most  </a:t>
            </a:r>
            <a:r>
              <a:rPr sz="2000" spc="-5" dirty="0">
                <a:latin typeface="Arial"/>
                <a:cs typeface="Arial"/>
              </a:rPr>
              <a:t>accommodating </a:t>
            </a:r>
            <a:r>
              <a:rPr sz="2000" dirty="0">
                <a:latin typeface="Arial"/>
                <a:cs typeface="Arial"/>
              </a:rPr>
              <a:t>of licenses  </a:t>
            </a:r>
            <a:r>
              <a:rPr sz="2000" spc="-10" dirty="0">
                <a:latin typeface="Arial"/>
                <a:cs typeface="Arial"/>
              </a:rPr>
              <a:t>offered. </a:t>
            </a:r>
            <a:r>
              <a:rPr sz="2000" dirty="0">
                <a:latin typeface="Arial"/>
                <a:cs typeface="Arial"/>
              </a:rPr>
              <a:t>Recommended </a:t>
            </a:r>
            <a:r>
              <a:rPr sz="2000" spc="-5" dirty="0">
                <a:latin typeface="Arial"/>
                <a:cs typeface="Arial"/>
              </a:rPr>
              <a:t>for  maximum dissemination </a:t>
            </a:r>
            <a:r>
              <a:rPr sz="2000" dirty="0">
                <a:latin typeface="Arial"/>
                <a:cs typeface="Arial"/>
              </a:rPr>
              <a:t>and use  of licensed</a:t>
            </a:r>
            <a:r>
              <a:rPr sz="2000" spc="-45" dirty="0">
                <a:latin typeface="Arial"/>
                <a:cs typeface="Arial"/>
              </a:rPr>
              <a:t> </a:t>
            </a:r>
            <a:r>
              <a:rPr sz="2000" spc="-5" dirty="0">
                <a:latin typeface="Arial"/>
                <a:cs typeface="Arial"/>
              </a:rPr>
              <a:t>materials.</a:t>
            </a:r>
            <a:endParaRPr sz="2000">
              <a:latin typeface="Arial"/>
              <a:cs typeface="Arial"/>
            </a:endParaRPr>
          </a:p>
        </p:txBody>
      </p:sp>
      <p:sp>
        <p:nvSpPr>
          <p:cNvPr id="6" name="object 6"/>
          <p:cNvSpPr/>
          <p:nvPr/>
        </p:nvSpPr>
        <p:spPr>
          <a:xfrm>
            <a:off x="3747515" y="2718816"/>
            <a:ext cx="486155" cy="339851"/>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223930" y="728336"/>
            <a:ext cx="6696709" cy="1243289"/>
          </a:xfrm>
          <a:prstGeom prst="rect">
            <a:avLst/>
          </a:prstGeom>
        </p:spPr>
        <p:txBody>
          <a:bodyPr vert="horz" wrap="square" lIns="0" tIns="12065" rIns="0" bIns="0" rtlCol="0">
            <a:spAutoFit/>
          </a:bodyPr>
          <a:lstStyle/>
          <a:p>
            <a:pPr marL="12700" algn="ctr">
              <a:lnSpc>
                <a:spcPct val="100000"/>
              </a:lnSpc>
              <a:spcBef>
                <a:spcPts val="95"/>
              </a:spcBef>
            </a:pPr>
            <a:r>
              <a:rPr lang="en-US" sz="4000" b="1" spc="-5" dirty="0" smtClean="0">
                <a:latin typeface="Arial Black"/>
                <a:cs typeface="Arial Black"/>
              </a:rPr>
              <a:t>OER Resources are NOT hard to find!</a:t>
            </a:r>
            <a:endParaRPr sz="4000" dirty="0">
              <a:latin typeface="Arial Black"/>
              <a:cs typeface="Arial Black"/>
            </a:endParaRPr>
          </a:p>
        </p:txBody>
      </p:sp>
      <p:sp>
        <p:nvSpPr>
          <p:cNvPr id="4" name="object 4"/>
          <p:cNvSpPr txBox="1"/>
          <p:nvPr/>
        </p:nvSpPr>
        <p:spPr>
          <a:xfrm>
            <a:off x="2590800" y="2286000"/>
            <a:ext cx="4872070" cy="4076116"/>
          </a:xfrm>
          <a:prstGeom prst="rect">
            <a:avLst/>
          </a:prstGeom>
        </p:spPr>
        <p:txBody>
          <a:bodyPr vert="horz" wrap="square" lIns="0" tIns="13335" rIns="0" bIns="0" rtlCol="0">
            <a:spAutoFit/>
          </a:bodyPr>
          <a:lstStyle/>
          <a:p>
            <a:pPr marL="12700" marR="76835">
              <a:lnSpc>
                <a:spcPct val="100000"/>
              </a:lnSpc>
              <a:spcBef>
                <a:spcPts val="2435"/>
              </a:spcBef>
            </a:pPr>
            <a:r>
              <a:rPr sz="2400" spc="-5" dirty="0" smtClean="0">
                <a:latin typeface="Arial"/>
                <a:cs typeface="Arial"/>
              </a:rPr>
              <a:t>MIT </a:t>
            </a:r>
            <a:r>
              <a:rPr sz="2400" dirty="0">
                <a:latin typeface="Arial"/>
                <a:cs typeface="Arial"/>
              </a:rPr>
              <a:t>Open Courseware  </a:t>
            </a:r>
            <a:r>
              <a:rPr sz="2400" u="heavy" spc="-10" dirty="0">
                <a:solidFill>
                  <a:srgbClr val="0563C1"/>
                </a:solidFill>
                <a:uFill>
                  <a:solidFill>
                    <a:srgbClr val="0563C1"/>
                  </a:solidFill>
                </a:uFill>
                <a:latin typeface="Arial"/>
                <a:cs typeface="Arial"/>
                <a:hlinkClick r:id="rId3"/>
              </a:rPr>
              <a:t>https://ocw.mit.edu/index.htm</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1153160">
              <a:lnSpc>
                <a:spcPct val="100000"/>
              </a:lnSpc>
            </a:pPr>
            <a:r>
              <a:rPr sz="2400" dirty="0">
                <a:latin typeface="Arial"/>
                <a:cs typeface="Arial"/>
              </a:rPr>
              <a:t>Open </a:t>
            </a:r>
            <a:r>
              <a:rPr sz="2400" spc="-40" dirty="0">
                <a:latin typeface="Arial"/>
                <a:cs typeface="Arial"/>
              </a:rPr>
              <a:t>Yale</a:t>
            </a:r>
            <a:r>
              <a:rPr sz="2400" spc="-125" dirty="0">
                <a:latin typeface="Arial"/>
                <a:cs typeface="Arial"/>
              </a:rPr>
              <a:t> </a:t>
            </a:r>
            <a:r>
              <a:rPr sz="2400" dirty="0">
                <a:latin typeface="Arial"/>
                <a:cs typeface="Arial"/>
              </a:rPr>
              <a:t>Courses  </a:t>
            </a:r>
            <a:r>
              <a:rPr sz="2400" u="heavy" spc="-5" dirty="0">
                <a:solidFill>
                  <a:srgbClr val="0563C1"/>
                </a:solidFill>
                <a:uFill>
                  <a:solidFill>
                    <a:srgbClr val="0563C1"/>
                  </a:solidFill>
                </a:uFill>
                <a:latin typeface="Arial"/>
                <a:cs typeface="Arial"/>
                <a:hlinkClick r:id="rId4"/>
              </a:rPr>
              <a:t>https://</a:t>
            </a:r>
            <a:r>
              <a:rPr sz="2400" u="heavy" spc="-5" dirty="0" smtClean="0">
                <a:solidFill>
                  <a:srgbClr val="0563C1"/>
                </a:solidFill>
                <a:uFill>
                  <a:solidFill>
                    <a:srgbClr val="0563C1"/>
                  </a:solidFill>
                </a:uFill>
                <a:latin typeface="Arial"/>
                <a:cs typeface="Arial"/>
                <a:hlinkClick r:id="rId4"/>
              </a:rPr>
              <a:t>oyc.yal</a:t>
            </a:r>
            <a:r>
              <a:rPr lang="en-US" sz="2400" u="heavy" spc="-5" dirty="0" smtClean="0">
                <a:solidFill>
                  <a:srgbClr val="0563C1"/>
                </a:solidFill>
                <a:uFill>
                  <a:solidFill>
                    <a:srgbClr val="0563C1"/>
                  </a:solidFill>
                </a:uFill>
                <a:latin typeface="Arial"/>
                <a:cs typeface="Arial"/>
                <a:hlinkClick r:id="rId4"/>
              </a:rPr>
              <a:t>e</a:t>
            </a:r>
            <a:r>
              <a:rPr sz="2400" u="heavy" spc="-5" dirty="0" smtClean="0">
                <a:solidFill>
                  <a:srgbClr val="0563C1"/>
                </a:solidFill>
                <a:uFill>
                  <a:solidFill>
                    <a:srgbClr val="0563C1"/>
                  </a:solidFill>
                </a:uFill>
                <a:latin typeface="Arial"/>
                <a:cs typeface="Arial"/>
                <a:hlinkClick r:id="rId4"/>
              </a:rPr>
              <a:t>.edu</a:t>
            </a:r>
            <a:r>
              <a:rPr sz="2400" u="heavy" spc="-5" dirty="0">
                <a:solidFill>
                  <a:srgbClr val="0563C1"/>
                </a:solidFill>
                <a:uFill>
                  <a:solidFill>
                    <a:srgbClr val="0563C1"/>
                  </a:solidFill>
                </a:uFill>
                <a:latin typeface="Arial"/>
                <a:cs typeface="Arial"/>
                <a:hlinkClick r:id="rId4"/>
              </a:rPr>
              <a:t>/</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766445">
              <a:lnSpc>
                <a:spcPct val="100000"/>
              </a:lnSpc>
              <a:spcBef>
                <a:spcPts val="5"/>
              </a:spcBef>
            </a:pPr>
            <a:r>
              <a:rPr sz="2400" dirty="0">
                <a:latin typeface="Arial"/>
                <a:cs typeface="Arial"/>
              </a:rPr>
              <a:t>Merlot </a:t>
            </a:r>
            <a:r>
              <a:rPr sz="2400" spc="-5" dirty="0">
                <a:latin typeface="Arial"/>
                <a:cs typeface="Arial"/>
              </a:rPr>
              <a:t>II  </a:t>
            </a:r>
            <a:r>
              <a:rPr sz="2400" u="heavy" spc="-10" dirty="0">
                <a:solidFill>
                  <a:srgbClr val="0563C1"/>
                </a:solidFill>
                <a:uFill>
                  <a:solidFill>
                    <a:srgbClr val="0563C1"/>
                  </a:solidFill>
                </a:uFill>
                <a:latin typeface="Arial"/>
                <a:cs typeface="Arial"/>
                <a:hlinkClick r:id="rId5"/>
              </a:rPr>
              <a:t>https://www.merlot.org/</a:t>
            </a:r>
            <a:endParaRPr sz="2400" dirty="0">
              <a:latin typeface="Arial"/>
              <a:cs typeface="Arial"/>
            </a:endParaRPr>
          </a:p>
          <a:p>
            <a:pPr>
              <a:lnSpc>
                <a:spcPct val="100000"/>
              </a:lnSpc>
              <a:spcBef>
                <a:spcPts val="40"/>
              </a:spcBef>
            </a:pPr>
            <a:endParaRPr sz="2400" dirty="0">
              <a:latin typeface="Times New Roman"/>
              <a:cs typeface="Times New Roman"/>
            </a:endParaRPr>
          </a:p>
          <a:p>
            <a:pPr marL="12700" marR="5080">
              <a:lnSpc>
                <a:spcPct val="100000"/>
              </a:lnSpc>
            </a:pPr>
            <a:r>
              <a:rPr sz="2400" dirty="0">
                <a:latin typeface="Arial"/>
                <a:cs typeface="Arial"/>
              </a:rPr>
              <a:t>OER Commons  </a:t>
            </a:r>
            <a:r>
              <a:rPr sz="2400" u="heavy" spc="-10" dirty="0">
                <a:solidFill>
                  <a:srgbClr val="0563C1"/>
                </a:solidFill>
                <a:uFill>
                  <a:solidFill>
                    <a:srgbClr val="0563C1"/>
                  </a:solidFill>
                </a:uFill>
                <a:latin typeface="Arial"/>
                <a:cs typeface="Arial"/>
                <a:hlinkClick r:id="rId6"/>
              </a:rPr>
              <a:t>https://www.oercommons.org/</a:t>
            </a:r>
            <a:endParaRPr sz="24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89594" y="3124200"/>
            <a:ext cx="7384541" cy="3398366"/>
          </a:xfrm>
          <a:prstGeom prst="rect">
            <a:avLst/>
          </a:prstGeom>
        </p:spPr>
        <p:txBody>
          <a:bodyPr vert="horz" wrap="square" lIns="0" tIns="12700" rIns="0" bIns="0" rtlCol="0">
            <a:spAutoFit/>
          </a:bodyPr>
          <a:lstStyle/>
          <a:p>
            <a:pPr algn="ctr" fontAlgn="t"/>
            <a:r>
              <a:rPr lang="en-US" sz="2000" dirty="0" smtClean="0">
                <a:latin typeface="Arial" panose="020B0604020202020204" pitchFamily="34" charset="0"/>
                <a:cs typeface="Arial" panose="020B0604020202020204" pitchFamily="34" charset="0"/>
              </a:rPr>
              <a:t>Make a difference in your students' lives with free,              openly-licensed textbooks.</a:t>
            </a:r>
          </a:p>
          <a:p>
            <a:pPr algn="ctr" fontAlgn="t"/>
            <a:r>
              <a:rPr lang="en-US" sz="2000" i="1" dirty="0" smtClean="0">
                <a:latin typeface="Arial" panose="020B0604020202020204" pitchFamily="34" charset="0"/>
                <a:cs typeface="Arial" panose="020B0604020202020204" pitchFamily="34" charset="0"/>
              </a:rPr>
              <a:t>Textbooks every student can access and afford</a:t>
            </a:r>
          </a:p>
          <a:p>
            <a:pPr fontAlgn="t"/>
            <a:endParaRPr lang="en-US" sz="2000" dirty="0" smtClean="0">
              <a:latin typeface="Arial" panose="020B0604020202020204" pitchFamily="34" charset="0"/>
              <a:cs typeface="Arial" panose="020B0604020202020204" pitchFamily="34" charset="0"/>
            </a:endParaRPr>
          </a:p>
          <a:p>
            <a:pPr fontAlgn="t"/>
            <a:r>
              <a:rPr lang="en-US" sz="2000" dirty="0" smtClean="0">
                <a:latin typeface="Arial" panose="020B0604020202020204" pitchFamily="34" charset="0"/>
                <a:cs typeface="Arial" panose="020B0604020202020204" pitchFamily="34" charset="0"/>
              </a:rPr>
              <a:t>Open textbooks are textbooks that have been funded, published, and licensed to be freely used, adapted, and distributed. These books have been reviewed by faculty from a variety of colleges and universities to assess their quality. These books can be downloaded for no cost, or printed at low cost. All textbooks are either used at multiple higher education institutions; or affiliated with an institution, scholarly society, or professional organization.</a:t>
            </a:r>
            <a:endParaRPr lang="en-US" sz="2000" dirty="0">
              <a:latin typeface="Arial" panose="020B0604020202020204" pitchFamily="34" charset="0"/>
              <a:cs typeface="Arial" panose="020B0604020202020204" pitchFamily="34" charset="0"/>
            </a:endParaRPr>
          </a:p>
        </p:txBody>
      </p:sp>
      <p:sp>
        <p:nvSpPr>
          <p:cNvPr id="5" name="object 5"/>
          <p:cNvSpPr txBox="1">
            <a:spLocks noGrp="1"/>
          </p:cNvSpPr>
          <p:nvPr>
            <p:ph type="title"/>
          </p:nvPr>
        </p:nvSpPr>
        <p:spPr>
          <a:xfrm>
            <a:off x="2590800" y="2400917"/>
            <a:ext cx="4257335" cy="320601"/>
          </a:xfrm>
          <a:prstGeom prst="rect">
            <a:avLst/>
          </a:prstGeom>
        </p:spPr>
        <p:txBody>
          <a:bodyPr vert="horz" wrap="square" lIns="0" tIns="12700" rIns="0" bIns="0" rtlCol="0">
            <a:spAutoFit/>
          </a:bodyPr>
          <a:lstStyle/>
          <a:p>
            <a:pPr marL="12700">
              <a:lnSpc>
                <a:spcPct val="100000"/>
              </a:lnSpc>
              <a:spcBef>
                <a:spcPts val="100"/>
              </a:spcBef>
            </a:pPr>
            <a:r>
              <a:rPr lang="en-US" sz="2000" b="0" u="heavy" spc="-10" dirty="0">
                <a:solidFill>
                  <a:srgbClr val="0563C1"/>
                </a:solidFill>
                <a:uFill>
                  <a:solidFill>
                    <a:srgbClr val="0563C1"/>
                  </a:solidFill>
                </a:uFill>
              </a:rPr>
              <a:t>https://open.umn.edu/opentextbooks/</a:t>
            </a:r>
            <a:endParaRPr sz="2000" b="0" dirty="0"/>
          </a:p>
        </p:txBody>
      </p:sp>
      <p:pic>
        <p:nvPicPr>
          <p:cNvPr id="1028" name="Picture 4" descr="Library 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181" y="848596"/>
            <a:ext cx="4755368" cy="1288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572260" y="1828800"/>
            <a:ext cx="7543039" cy="3629840"/>
          </a:xfrm>
          <a:prstGeom prst="rect">
            <a:avLst/>
          </a:prstGeom>
        </p:spPr>
        <p:txBody>
          <a:bodyPr vert="horz" wrap="square" lIns="0" tIns="13335" rIns="0" bIns="0" rtlCol="0">
            <a:spAutoFit/>
          </a:bodyPr>
          <a:lstStyle/>
          <a:p>
            <a:pPr marL="171450" indent="-171450">
              <a:spcAft>
                <a:spcPts val="600"/>
              </a:spcAft>
            </a:pPr>
            <a:r>
              <a:rPr lang="en-US" dirty="0" smtClean="0"/>
              <a:t>A CoP is a group of people working on similar projects who share resources for the betterment of the entire group.  </a:t>
            </a:r>
          </a:p>
          <a:p>
            <a:pPr marL="171450" indent="-171450">
              <a:spcAft>
                <a:spcPts val="600"/>
              </a:spcAft>
            </a:pPr>
            <a:endParaRPr lang="en-US" dirty="0"/>
          </a:p>
          <a:p>
            <a:pPr marL="171450" indent="-171450">
              <a:spcAft>
                <a:spcPts val="600"/>
              </a:spcAft>
            </a:pPr>
            <a:r>
              <a:rPr lang="en-US" dirty="0"/>
              <a:t>The idea of working together for the common good isn’t new </a:t>
            </a:r>
            <a:r>
              <a:rPr lang="en-US" dirty="0" smtClean="0"/>
              <a:t>but the </a:t>
            </a:r>
            <a:r>
              <a:rPr lang="en-US" dirty="0"/>
              <a:t>term was created and explicated by Jan Lave and Etienne Wenger in the late 20</a:t>
            </a:r>
            <a:r>
              <a:rPr lang="en-US" baseline="30000" dirty="0"/>
              <a:t>th</a:t>
            </a:r>
            <a:r>
              <a:rPr lang="en-US" dirty="0"/>
              <a:t> century. They argued that people sharing a common interest or occupation </a:t>
            </a:r>
            <a:r>
              <a:rPr lang="en-US" b="1" dirty="0"/>
              <a:t>shared resources and experience all participants would benefit both personally and professionally.</a:t>
            </a:r>
            <a:r>
              <a:rPr lang="en-US" dirty="0"/>
              <a:t> The result is the creation of a </a:t>
            </a:r>
            <a:r>
              <a:rPr lang="en-US" b="1" dirty="0"/>
              <a:t>social capital </a:t>
            </a:r>
            <a:r>
              <a:rPr lang="en-US" dirty="0"/>
              <a:t>benefitting both the individual and the collective.</a:t>
            </a:r>
          </a:p>
          <a:p>
            <a:pPr marL="171450" indent="-171450">
              <a:spcAft>
                <a:spcPts val="600"/>
              </a:spcAft>
            </a:pPr>
            <a:endParaRPr lang="en-US" dirty="0" smtClean="0"/>
          </a:p>
        </p:txBody>
      </p:sp>
      <p:sp>
        <p:nvSpPr>
          <p:cNvPr id="5" name="TextBox 4"/>
          <p:cNvSpPr txBox="1"/>
          <p:nvPr/>
        </p:nvSpPr>
        <p:spPr>
          <a:xfrm>
            <a:off x="915161" y="685800"/>
            <a:ext cx="6857239" cy="707886"/>
          </a:xfrm>
          <a:prstGeom prst="rect">
            <a:avLst/>
          </a:prstGeom>
          <a:noFill/>
        </p:spPr>
        <p:txBody>
          <a:bodyPr wrap="square" rtlCol="0">
            <a:spAutoFit/>
          </a:bodyPr>
          <a:lstStyle/>
          <a:p>
            <a:r>
              <a:rPr lang="en-US" sz="4000" b="1" spc="-150" dirty="0" smtClean="0">
                <a:latin typeface="Arial Black"/>
                <a:cs typeface="Arial Black"/>
              </a:rPr>
              <a:t>Communities of Practice!</a:t>
            </a:r>
            <a:endParaRPr lang="en-US" sz="4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8584" y="3810000"/>
            <a:ext cx="1938225" cy="2865548"/>
          </a:xfrm>
          <a:prstGeom prst="rect">
            <a:avLst/>
          </a:prstGeom>
        </p:spPr>
      </p:pic>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body" idx="1"/>
          </p:nvPr>
        </p:nvSpPr>
        <p:spPr>
          <a:xfrm>
            <a:off x="572260" y="1828800"/>
            <a:ext cx="7543039" cy="4691669"/>
          </a:xfrm>
          <a:prstGeom prst="rect">
            <a:avLst/>
          </a:prstGeom>
        </p:spPr>
        <p:txBody>
          <a:bodyPr vert="horz" wrap="square" lIns="0" tIns="13335" rIns="0" bIns="0" rtlCol="0">
            <a:spAutoFit/>
          </a:bodyPr>
          <a:lstStyle/>
          <a:p>
            <a:pPr marL="171450" indent="-171450" algn="l">
              <a:spcAft>
                <a:spcPts val="600"/>
              </a:spcAft>
            </a:pPr>
            <a:r>
              <a:rPr lang="en-US" dirty="0" smtClean="0"/>
              <a:t>The Northeast Regional Computing Program (</a:t>
            </a:r>
            <a:r>
              <a:rPr lang="en-US" b="1" dirty="0" smtClean="0"/>
              <a:t>NERCOMP</a:t>
            </a:r>
            <a:r>
              <a:rPr lang="en-US" dirty="0" smtClean="0"/>
              <a:t>), one of the regional associations sponsored by EDUCAUSE, sponsors a recently revived CoP for open educational resources:</a:t>
            </a:r>
            <a:br>
              <a:rPr lang="en-US" dirty="0" smtClean="0"/>
            </a:br>
            <a:endParaRPr lang="en-US" sz="2200" dirty="0" smtClean="0"/>
          </a:p>
          <a:p>
            <a:pPr marL="171450" indent="-171450" algn="ctr">
              <a:spcAft>
                <a:spcPts val="600"/>
              </a:spcAft>
            </a:pPr>
            <a:r>
              <a:rPr lang="en-US" sz="2200" dirty="0" smtClean="0">
                <a:hlinkClick r:id="rId3"/>
              </a:rPr>
              <a:t>https</a:t>
            </a:r>
            <a:r>
              <a:rPr lang="en-US" sz="2200" dirty="0">
                <a:hlinkClick r:id="rId3"/>
              </a:rPr>
              <a:t>://nercomp.org/cop-open-ed-resources</a:t>
            </a:r>
            <a:r>
              <a:rPr lang="en-US" sz="2200" dirty="0" smtClean="0">
                <a:hlinkClick r:id="rId3"/>
              </a:rPr>
              <a:t>/</a:t>
            </a:r>
            <a:r>
              <a:rPr lang="en-US" sz="2200" dirty="0" smtClean="0"/>
              <a:t> </a:t>
            </a:r>
          </a:p>
          <a:p>
            <a:pPr marL="171450" indent="-171450" algn="ctr">
              <a:spcAft>
                <a:spcPts val="600"/>
              </a:spcAft>
            </a:pPr>
            <a:endParaRPr lang="en-US" dirty="0"/>
          </a:p>
          <a:p>
            <a:pPr marL="171450" indent="-171450" algn="l">
              <a:spcAft>
                <a:spcPts val="600"/>
              </a:spcAft>
            </a:pPr>
            <a:r>
              <a:rPr lang="en-US" dirty="0" smtClean="0"/>
              <a:t>“This </a:t>
            </a:r>
            <a:r>
              <a:rPr lang="en-US" dirty="0"/>
              <a:t>CoP will explore how Open Educational Resources are being implemented into the teaching and learning environment. We will discuss how faculty are using open educational resources and open textbooks in their courses, how open pedagogy can transform assignments so students can contribute to OER development, and how institutions are developing open degree programs</a:t>
            </a:r>
            <a:r>
              <a:rPr lang="en-US" dirty="0" smtClean="0"/>
              <a:t>.”</a:t>
            </a:r>
            <a:endParaRPr lang="en-US" dirty="0"/>
          </a:p>
          <a:p>
            <a:pPr marL="171450" indent="-171450">
              <a:spcAft>
                <a:spcPts val="600"/>
              </a:spcAft>
            </a:pPr>
            <a:endParaRPr lang="en-US" dirty="0" smtClean="0"/>
          </a:p>
        </p:txBody>
      </p:sp>
      <p:sp>
        <p:nvSpPr>
          <p:cNvPr id="5" name="TextBox 4"/>
          <p:cNvSpPr txBox="1"/>
          <p:nvPr/>
        </p:nvSpPr>
        <p:spPr>
          <a:xfrm>
            <a:off x="915161" y="685800"/>
            <a:ext cx="6857239" cy="707886"/>
          </a:xfrm>
          <a:prstGeom prst="rect">
            <a:avLst/>
          </a:prstGeom>
          <a:noFill/>
        </p:spPr>
        <p:txBody>
          <a:bodyPr wrap="square" rtlCol="0">
            <a:spAutoFit/>
          </a:bodyPr>
          <a:lstStyle/>
          <a:p>
            <a:r>
              <a:rPr lang="en-US" sz="4000" b="1" spc="-150" dirty="0" smtClean="0">
                <a:latin typeface="Arial Black"/>
                <a:cs typeface="Arial Black"/>
              </a:rPr>
              <a:t>Communities of Practice!</a:t>
            </a:r>
            <a:endParaRPr lang="en-US" sz="4000" dirty="0"/>
          </a:p>
        </p:txBody>
      </p:sp>
    </p:spTree>
    <p:extLst>
      <p:ext uri="{BB962C8B-B14F-4D97-AF65-F5344CB8AC3E}">
        <p14:creationId xmlns:p14="http://schemas.microsoft.com/office/powerpoint/2010/main" val="966497794"/>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85574" y="999413"/>
            <a:ext cx="4774565" cy="696595"/>
          </a:xfrm>
          <a:prstGeom prst="rect">
            <a:avLst/>
          </a:prstGeom>
        </p:spPr>
        <p:txBody>
          <a:bodyPr vert="horz" wrap="square" lIns="0" tIns="13335" rIns="0" bIns="0" rtlCol="0">
            <a:spAutoFit/>
          </a:bodyPr>
          <a:lstStyle/>
          <a:p>
            <a:pPr marL="12700">
              <a:lnSpc>
                <a:spcPct val="100000"/>
              </a:lnSpc>
              <a:spcBef>
                <a:spcPts val="105"/>
              </a:spcBef>
            </a:pPr>
            <a:r>
              <a:rPr sz="4400" b="1" spc="30" dirty="0">
                <a:latin typeface="Arial Black"/>
                <a:cs typeface="Arial Black"/>
              </a:rPr>
              <a:t>Start:</a:t>
            </a:r>
            <a:r>
              <a:rPr sz="4400" b="1" spc="-100" dirty="0">
                <a:latin typeface="Arial Black"/>
                <a:cs typeface="Arial Black"/>
              </a:rPr>
              <a:t> </a:t>
            </a:r>
            <a:r>
              <a:rPr sz="4400" b="1" dirty="0">
                <a:latin typeface="Arial Black"/>
                <a:cs typeface="Arial Black"/>
              </a:rPr>
              <a:t>Planning!</a:t>
            </a:r>
            <a:endParaRPr sz="4400" dirty="0">
              <a:latin typeface="Arial Black"/>
              <a:cs typeface="Arial Black"/>
            </a:endParaRPr>
          </a:p>
        </p:txBody>
      </p:sp>
      <p:sp>
        <p:nvSpPr>
          <p:cNvPr id="4" name="object 4"/>
          <p:cNvSpPr/>
          <p:nvPr/>
        </p:nvSpPr>
        <p:spPr>
          <a:xfrm>
            <a:off x="0" y="3895344"/>
            <a:ext cx="4413503" cy="2584703"/>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601815" y="1823477"/>
            <a:ext cx="4738370" cy="3507740"/>
          </a:xfrm>
          <a:prstGeom prst="rect">
            <a:avLst/>
          </a:prstGeom>
        </p:spPr>
        <p:txBody>
          <a:bodyPr vert="horz" wrap="square" lIns="0" tIns="12700" rIns="0" bIns="0" rtlCol="0">
            <a:spAutoFit/>
          </a:bodyPr>
          <a:lstStyle/>
          <a:p>
            <a:pPr marL="12700" marR="805180" indent="170180">
              <a:lnSpc>
                <a:spcPct val="100000"/>
              </a:lnSpc>
              <a:spcBef>
                <a:spcPts val="100"/>
              </a:spcBef>
            </a:pPr>
            <a:r>
              <a:rPr sz="2400" spc="-5" dirty="0">
                <a:latin typeface="Arial"/>
                <a:cs typeface="Arial"/>
              </a:rPr>
              <a:t>How </a:t>
            </a:r>
            <a:r>
              <a:rPr sz="2400" dirty="0">
                <a:latin typeface="Arial"/>
                <a:cs typeface="Arial"/>
              </a:rPr>
              <a:t>to </a:t>
            </a:r>
            <a:r>
              <a:rPr sz="2400" spc="-5" dirty="0">
                <a:latin typeface="Arial"/>
                <a:cs typeface="Arial"/>
              </a:rPr>
              <a:t>you start a garden:  with a shovel or with a</a:t>
            </a:r>
            <a:r>
              <a:rPr sz="2400" spc="5" dirty="0">
                <a:latin typeface="Arial"/>
                <a:cs typeface="Arial"/>
              </a:rPr>
              <a:t> </a:t>
            </a:r>
            <a:r>
              <a:rPr sz="2400" spc="-10" dirty="0">
                <a:latin typeface="Arial"/>
                <a:cs typeface="Arial"/>
              </a:rPr>
              <a:t>plan?!</a:t>
            </a:r>
            <a:endParaRPr sz="2400">
              <a:latin typeface="Arial"/>
              <a:cs typeface="Arial"/>
            </a:endParaRPr>
          </a:p>
          <a:p>
            <a:pPr marL="1277620">
              <a:lnSpc>
                <a:spcPct val="100000"/>
              </a:lnSpc>
              <a:spcBef>
                <a:spcPts val="1765"/>
              </a:spcBef>
            </a:pPr>
            <a:r>
              <a:rPr sz="2400" b="1" spc="-5" dirty="0">
                <a:latin typeface="Arial"/>
                <a:cs typeface="Arial"/>
              </a:rPr>
              <a:t>The</a:t>
            </a:r>
            <a:r>
              <a:rPr sz="2400" b="1" spc="-15" dirty="0">
                <a:latin typeface="Arial"/>
                <a:cs typeface="Arial"/>
              </a:rPr>
              <a:t> </a:t>
            </a:r>
            <a:r>
              <a:rPr sz="2400" b="1" spc="-5" dirty="0">
                <a:latin typeface="Arial"/>
                <a:cs typeface="Arial"/>
              </a:rPr>
              <a:t>course</a:t>
            </a:r>
            <a:endParaRPr sz="2400">
              <a:latin typeface="Arial"/>
              <a:cs typeface="Arial"/>
            </a:endParaRPr>
          </a:p>
          <a:p>
            <a:pPr>
              <a:lnSpc>
                <a:spcPct val="100000"/>
              </a:lnSpc>
              <a:spcBef>
                <a:spcPts val="25"/>
              </a:spcBef>
            </a:pPr>
            <a:endParaRPr sz="225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Subject</a:t>
            </a:r>
            <a:endParaRPr sz="2400">
              <a:latin typeface="Arial"/>
              <a:cs typeface="Arial"/>
            </a:endParaRPr>
          </a:p>
          <a:p>
            <a:pPr>
              <a:lnSpc>
                <a:spcPct val="100000"/>
              </a:lnSpc>
              <a:spcBef>
                <a:spcPts val="5"/>
              </a:spcBef>
              <a:buFont typeface="Courier New"/>
              <a:buChar char="o"/>
            </a:pPr>
            <a:endParaRPr sz="250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Course</a:t>
            </a:r>
            <a:r>
              <a:rPr sz="2400" b="1" spc="-55" dirty="0">
                <a:latin typeface="Arial"/>
                <a:cs typeface="Arial"/>
              </a:rPr>
              <a:t> </a:t>
            </a:r>
            <a:r>
              <a:rPr sz="2400" b="1" spc="-5" dirty="0">
                <a:latin typeface="Arial"/>
                <a:cs typeface="Arial"/>
              </a:rPr>
              <a:t>outline</a:t>
            </a:r>
            <a:endParaRPr sz="2400">
              <a:latin typeface="Arial"/>
              <a:cs typeface="Arial"/>
            </a:endParaRPr>
          </a:p>
          <a:p>
            <a:pPr>
              <a:lnSpc>
                <a:spcPct val="100000"/>
              </a:lnSpc>
              <a:spcBef>
                <a:spcPts val="5"/>
              </a:spcBef>
              <a:buFont typeface="Courier New"/>
              <a:buChar char="o"/>
            </a:pPr>
            <a:endParaRPr sz="2500">
              <a:latin typeface="Times New Roman"/>
              <a:cs typeface="Times New Roman"/>
            </a:endParaRPr>
          </a:p>
          <a:p>
            <a:pPr marL="2590165" indent="-342900">
              <a:lnSpc>
                <a:spcPct val="100000"/>
              </a:lnSpc>
              <a:buFont typeface="Courier New"/>
              <a:buChar char="o"/>
              <a:tabLst>
                <a:tab pos="2590800" algn="l"/>
              </a:tabLst>
            </a:pPr>
            <a:r>
              <a:rPr sz="2400" b="1" spc="-5" dirty="0">
                <a:latin typeface="Arial"/>
                <a:cs typeface="Arial"/>
              </a:rPr>
              <a:t>Materials</a:t>
            </a:r>
            <a:endParaRPr sz="240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50038" y="725107"/>
            <a:ext cx="3444875"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Que</a:t>
            </a:r>
            <a:r>
              <a:rPr sz="4400" b="1" spc="-5" dirty="0">
                <a:latin typeface="Arial Black"/>
                <a:cs typeface="Arial Black"/>
              </a:rPr>
              <a:t>s</a:t>
            </a:r>
            <a:r>
              <a:rPr sz="4400" b="1" dirty="0">
                <a:latin typeface="Arial Black"/>
                <a:cs typeface="Arial Black"/>
              </a:rPr>
              <a:t>t</a:t>
            </a:r>
            <a:r>
              <a:rPr sz="4400" b="1" spc="-5" dirty="0">
                <a:latin typeface="Arial Black"/>
                <a:cs typeface="Arial Black"/>
              </a:rPr>
              <a:t>i</a:t>
            </a:r>
            <a:r>
              <a:rPr sz="4400" b="1" dirty="0">
                <a:latin typeface="Arial Black"/>
                <a:cs typeface="Arial Black"/>
              </a:rPr>
              <a:t>on</a:t>
            </a:r>
            <a:r>
              <a:rPr sz="4400" b="1" spc="-5" dirty="0">
                <a:latin typeface="Arial Black"/>
                <a:cs typeface="Arial Black"/>
              </a:rPr>
              <a:t>s</a:t>
            </a:r>
            <a:r>
              <a:rPr sz="4400" b="1" dirty="0">
                <a:latin typeface="Arial Black"/>
                <a:cs typeface="Arial Black"/>
              </a:rPr>
              <a:t>?</a:t>
            </a:r>
            <a:endParaRPr sz="4400">
              <a:latin typeface="Arial Black"/>
              <a:cs typeface="Arial Black"/>
            </a:endParaRPr>
          </a:p>
        </p:txBody>
      </p:sp>
      <p:sp>
        <p:nvSpPr>
          <p:cNvPr id="4" name="object 4"/>
          <p:cNvSpPr/>
          <p:nvPr/>
        </p:nvSpPr>
        <p:spPr>
          <a:xfrm>
            <a:off x="53339" y="3334511"/>
            <a:ext cx="1645919" cy="3291839"/>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590800" y="2209800"/>
            <a:ext cx="4679610" cy="3337452"/>
          </a:xfrm>
          <a:prstGeom prst="rect">
            <a:avLst/>
          </a:prstGeom>
        </p:spPr>
        <p:txBody>
          <a:bodyPr vert="horz" wrap="square" lIns="0" tIns="13335" rIns="0" bIns="0" rtlCol="0">
            <a:spAutoFit/>
          </a:bodyPr>
          <a:lstStyle/>
          <a:p>
            <a:pPr marL="12700" marR="5080">
              <a:lnSpc>
                <a:spcPct val="100000"/>
              </a:lnSpc>
              <a:spcBef>
                <a:spcPts val="105"/>
              </a:spcBef>
            </a:pPr>
            <a:r>
              <a:rPr sz="2400" b="1" dirty="0">
                <a:latin typeface="Arial" panose="020B0604020202020204" pitchFamily="34" charset="0"/>
                <a:cs typeface="Arial" panose="020B0604020202020204" pitchFamily="34" charset="0"/>
              </a:rPr>
              <a:t>Robert </a:t>
            </a:r>
            <a:r>
              <a:rPr sz="2400" b="1" spc="-5" dirty="0">
                <a:latin typeface="Arial" panose="020B0604020202020204" pitchFamily="34" charset="0"/>
                <a:cs typeface="Arial" panose="020B0604020202020204" pitchFamily="34" charset="0"/>
              </a:rPr>
              <a:t>Alan </a:t>
            </a:r>
            <a:r>
              <a:rPr sz="2400" b="1" dirty="0">
                <a:latin typeface="Arial" panose="020B0604020202020204" pitchFamily="34" charset="0"/>
                <a:cs typeface="Arial" panose="020B0604020202020204" pitchFamily="34" charset="0"/>
              </a:rPr>
              <a:t>Harris  </a:t>
            </a:r>
            <a:r>
              <a:rPr sz="2400" spc="-5" dirty="0">
                <a:solidFill>
                  <a:srgbClr val="0000FF"/>
                </a:solidFill>
                <a:latin typeface="Arial" panose="020B0604020202020204" pitchFamily="34" charset="0"/>
                <a:cs typeface="Arial" panose="020B0604020202020204" pitchFamily="34" charset="0"/>
                <a:hlinkClick r:id="rId4"/>
              </a:rPr>
              <a:t>harrisr@wpunj.edu </a:t>
            </a:r>
            <a:r>
              <a:rPr sz="2400" spc="-5" dirty="0">
                <a:solidFill>
                  <a:srgbClr val="0000FF"/>
                </a:solidFill>
                <a:latin typeface="Arial" panose="020B0604020202020204" pitchFamily="34" charset="0"/>
                <a:cs typeface="Arial" panose="020B0604020202020204" pitchFamily="34" charset="0"/>
              </a:rPr>
              <a:t> </a:t>
            </a:r>
            <a:r>
              <a:rPr sz="2400" u="heavy" spc="-10" dirty="0">
                <a:solidFill>
                  <a:srgbClr val="0563C1"/>
                </a:solidFill>
                <a:uFill>
                  <a:solidFill>
                    <a:srgbClr val="0563C1"/>
                  </a:solidFill>
                </a:uFill>
                <a:latin typeface="Arial" panose="020B0604020202020204" pitchFamily="34" charset="0"/>
                <a:cs typeface="Arial" panose="020B0604020202020204" pitchFamily="34" charset="0"/>
                <a:hlinkClick r:id="rId5"/>
              </a:rPr>
              <a:t>https://www.wpunj.edu/irt/ctt/oer/</a:t>
            </a:r>
            <a:endParaRPr sz="2400" dirty="0">
              <a:latin typeface="Arial" panose="020B0604020202020204" pitchFamily="34" charset="0"/>
              <a:cs typeface="Arial" panose="020B0604020202020204" pitchFamily="34" charset="0"/>
            </a:endParaRPr>
          </a:p>
          <a:p>
            <a:pPr>
              <a:lnSpc>
                <a:spcPct val="100000"/>
              </a:lnSpc>
            </a:pPr>
            <a:endParaRPr sz="2400" dirty="0">
              <a:latin typeface="Arial" panose="020B0604020202020204" pitchFamily="34" charset="0"/>
              <a:cs typeface="Arial" panose="020B0604020202020204" pitchFamily="34" charset="0"/>
            </a:endParaRPr>
          </a:p>
          <a:p>
            <a:pPr marL="12700" marR="836294">
              <a:lnSpc>
                <a:spcPct val="100000"/>
              </a:lnSpc>
            </a:pPr>
            <a:r>
              <a:rPr sz="2400" spc="-5" dirty="0" smtClean="0">
                <a:latin typeface="Arial" panose="020B0604020202020204" pitchFamily="34" charset="0"/>
                <a:cs typeface="Arial" panose="020B0604020202020204" pitchFamily="34" charset="0"/>
              </a:rPr>
              <a:t>Bibliography  </a:t>
            </a:r>
            <a:r>
              <a:rPr sz="2400" u="heavy" spc="-5" dirty="0">
                <a:solidFill>
                  <a:srgbClr val="0563C1"/>
                </a:solidFill>
                <a:uFill>
                  <a:solidFill>
                    <a:srgbClr val="0563C1"/>
                  </a:solidFill>
                </a:uFill>
                <a:latin typeface="Arial" panose="020B0604020202020204" pitchFamily="34" charset="0"/>
                <a:cs typeface="Arial" panose="020B0604020202020204" pitchFamily="34" charset="0"/>
                <a:hlinkClick r:id="rId6"/>
              </a:rPr>
              <a:t>http://bit.ly/wpu-oer-biblio</a:t>
            </a:r>
            <a:endParaRPr sz="2400" dirty="0">
              <a:latin typeface="Arial" panose="020B0604020202020204" pitchFamily="34" charset="0"/>
              <a:cs typeface="Arial" panose="020B0604020202020204" pitchFamily="34" charset="0"/>
            </a:endParaRPr>
          </a:p>
          <a:p>
            <a:pPr>
              <a:lnSpc>
                <a:spcPct val="100000"/>
              </a:lnSpc>
              <a:spcBef>
                <a:spcPts val="45"/>
              </a:spcBef>
            </a:pPr>
            <a:endParaRPr sz="2400" dirty="0">
              <a:latin typeface="Arial" panose="020B0604020202020204" pitchFamily="34" charset="0"/>
              <a:cs typeface="Arial" panose="020B0604020202020204" pitchFamily="34" charset="0"/>
            </a:endParaRPr>
          </a:p>
          <a:p>
            <a:pPr marL="12700">
              <a:lnSpc>
                <a:spcPct val="100000"/>
              </a:lnSpc>
            </a:pPr>
            <a:r>
              <a:rPr sz="2400" dirty="0">
                <a:latin typeface="Arial" panose="020B0604020202020204" pitchFamily="34" charset="0"/>
                <a:cs typeface="Arial" panose="020B0604020202020204" pitchFamily="34" charset="0"/>
              </a:rPr>
              <a:t>Resources</a:t>
            </a:r>
          </a:p>
          <a:p>
            <a:pPr marL="12700">
              <a:lnSpc>
                <a:spcPct val="100000"/>
              </a:lnSpc>
            </a:pPr>
            <a:r>
              <a:rPr sz="2400" u="heavy" spc="-5" dirty="0">
                <a:solidFill>
                  <a:srgbClr val="0563C1"/>
                </a:solidFill>
                <a:uFill>
                  <a:solidFill>
                    <a:srgbClr val="0563C1"/>
                  </a:solidFill>
                </a:uFill>
                <a:latin typeface="Arial" panose="020B0604020202020204" pitchFamily="34" charset="0"/>
                <a:cs typeface="Arial" panose="020B0604020202020204" pitchFamily="34" charset="0"/>
                <a:hlinkClick r:id="rId7"/>
              </a:rPr>
              <a:t>http://bit.ly/wpu-oer-resources</a:t>
            </a:r>
            <a:endParaRPr sz="2400" dirty="0">
              <a:latin typeface="Arial" panose="020B0604020202020204" pitchFamily="34" charset="0"/>
              <a:cs typeface="Arial" panose="020B0604020202020204" pitchFamily="34" charset="0"/>
            </a:endParaRPr>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020" y="349885"/>
            <a:ext cx="9126220" cy="6508115"/>
          </a:xfrm>
          <a:custGeom>
            <a:avLst/>
            <a:gdLst/>
            <a:ahLst/>
            <a:cxnLst/>
            <a:rect l="l" t="t" r="r" b="b"/>
            <a:pathLst>
              <a:path w="9126220" h="6508115">
                <a:moveTo>
                  <a:pt x="0" y="6507499"/>
                </a:moveTo>
                <a:lnTo>
                  <a:pt x="9126088" y="6507499"/>
                </a:lnTo>
                <a:lnTo>
                  <a:pt x="9126088" y="0"/>
                </a:lnTo>
                <a:lnTo>
                  <a:pt x="0" y="0"/>
                </a:lnTo>
                <a:lnTo>
                  <a:pt x="0" y="6507499"/>
                </a:lnTo>
                <a:close/>
              </a:path>
            </a:pathLst>
          </a:custGeom>
          <a:solidFill>
            <a:srgbClr val="FEFEFE"/>
          </a:solidFill>
        </p:spPr>
        <p:txBody>
          <a:bodyPr wrap="square" lIns="0" tIns="0" rIns="0" bIns="0" rtlCol="0"/>
          <a:lstStyle/>
          <a:p>
            <a:endParaRPr/>
          </a:p>
        </p:txBody>
      </p:sp>
      <p:sp>
        <p:nvSpPr>
          <p:cNvPr id="3" name="object 3"/>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4" name="object 4"/>
          <p:cNvSpPr/>
          <p:nvPr/>
        </p:nvSpPr>
        <p:spPr>
          <a:xfrm>
            <a:off x="2934372" y="3264700"/>
            <a:ext cx="3292594" cy="86023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628904" y="3903922"/>
            <a:ext cx="261620" cy="227329"/>
          </a:xfrm>
          <a:custGeom>
            <a:avLst/>
            <a:gdLst/>
            <a:ahLst/>
            <a:cxnLst/>
            <a:rect l="l" t="t" r="r" b="b"/>
            <a:pathLst>
              <a:path w="261620" h="227329">
                <a:moveTo>
                  <a:pt x="33345" y="217202"/>
                </a:moveTo>
                <a:lnTo>
                  <a:pt x="0" y="217202"/>
                </a:lnTo>
                <a:lnTo>
                  <a:pt x="0" y="0"/>
                </a:lnTo>
                <a:lnTo>
                  <a:pt x="75365" y="56205"/>
                </a:lnTo>
                <a:lnTo>
                  <a:pt x="33345" y="56205"/>
                </a:lnTo>
                <a:lnTo>
                  <a:pt x="33345" y="217202"/>
                </a:lnTo>
                <a:close/>
              </a:path>
              <a:path w="261620" h="227329">
                <a:moveTo>
                  <a:pt x="261044" y="170522"/>
                </a:moveTo>
                <a:lnTo>
                  <a:pt x="228652" y="170522"/>
                </a:lnTo>
                <a:lnTo>
                  <a:pt x="228652" y="8573"/>
                </a:lnTo>
                <a:lnTo>
                  <a:pt x="261044" y="8573"/>
                </a:lnTo>
                <a:lnTo>
                  <a:pt x="261044" y="170522"/>
                </a:lnTo>
                <a:close/>
              </a:path>
              <a:path w="261620" h="227329">
                <a:moveTo>
                  <a:pt x="261044" y="226728"/>
                </a:moveTo>
                <a:lnTo>
                  <a:pt x="33345" y="56205"/>
                </a:lnTo>
                <a:lnTo>
                  <a:pt x="75365" y="56205"/>
                </a:lnTo>
                <a:lnTo>
                  <a:pt x="228652" y="170522"/>
                </a:lnTo>
                <a:lnTo>
                  <a:pt x="261044" y="170522"/>
                </a:lnTo>
                <a:lnTo>
                  <a:pt x="261044" y="226728"/>
                </a:lnTo>
                <a:close/>
              </a:path>
            </a:pathLst>
          </a:custGeom>
          <a:solidFill>
            <a:srgbClr val="000000"/>
          </a:solidFill>
        </p:spPr>
        <p:txBody>
          <a:bodyPr wrap="square" lIns="0" tIns="0" rIns="0" bIns="0" rtlCol="0"/>
          <a:lstStyle/>
          <a:p>
            <a:endParaRPr/>
          </a:p>
        </p:txBody>
      </p:sp>
      <p:sp>
        <p:nvSpPr>
          <p:cNvPr id="6" name="object 6"/>
          <p:cNvSpPr/>
          <p:nvPr/>
        </p:nvSpPr>
        <p:spPr>
          <a:xfrm>
            <a:off x="4199582" y="3912496"/>
            <a:ext cx="237226" cy="2219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4857910" y="3912497"/>
            <a:ext cx="169583" cy="208628"/>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5145631" y="3908686"/>
            <a:ext cx="183874" cy="216249"/>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5899231" y="3912496"/>
            <a:ext cx="224841" cy="208628"/>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2998204" y="2584513"/>
            <a:ext cx="936625" cy="640715"/>
          </a:xfrm>
          <a:custGeom>
            <a:avLst/>
            <a:gdLst/>
            <a:ahLst/>
            <a:cxnLst/>
            <a:rect l="l" t="t" r="r" b="b"/>
            <a:pathLst>
              <a:path w="936625" h="640714">
                <a:moveTo>
                  <a:pt x="207692" y="11431"/>
                </a:moveTo>
                <a:lnTo>
                  <a:pt x="2858" y="11431"/>
                </a:lnTo>
                <a:lnTo>
                  <a:pt x="0" y="10479"/>
                </a:lnTo>
                <a:lnTo>
                  <a:pt x="0" y="1905"/>
                </a:lnTo>
                <a:lnTo>
                  <a:pt x="4763" y="0"/>
                </a:lnTo>
                <a:lnTo>
                  <a:pt x="13338" y="0"/>
                </a:lnTo>
                <a:lnTo>
                  <a:pt x="45417" y="446"/>
                </a:lnTo>
                <a:lnTo>
                  <a:pt x="111468" y="2857"/>
                </a:lnTo>
                <a:lnTo>
                  <a:pt x="212456" y="2857"/>
                </a:lnTo>
                <a:lnTo>
                  <a:pt x="212456" y="10479"/>
                </a:lnTo>
                <a:lnTo>
                  <a:pt x="207692" y="11431"/>
                </a:lnTo>
                <a:close/>
              </a:path>
              <a:path w="936625" h="640714">
                <a:moveTo>
                  <a:pt x="212456" y="2857"/>
                </a:moveTo>
                <a:lnTo>
                  <a:pt x="111468" y="2857"/>
                </a:lnTo>
                <a:lnTo>
                  <a:pt x="141478" y="1428"/>
                </a:lnTo>
                <a:lnTo>
                  <a:pt x="167202" y="446"/>
                </a:lnTo>
                <a:lnTo>
                  <a:pt x="197212" y="0"/>
                </a:lnTo>
                <a:lnTo>
                  <a:pt x="208645" y="0"/>
                </a:lnTo>
                <a:lnTo>
                  <a:pt x="212456" y="2857"/>
                </a:lnTo>
                <a:close/>
              </a:path>
              <a:path w="936625" h="640714">
                <a:moveTo>
                  <a:pt x="934616" y="11431"/>
                </a:moveTo>
                <a:lnTo>
                  <a:pt x="762174" y="11431"/>
                </a:lnTo>
                <a:lnTo>
                  <a:pt x="758363" y="9526"/>
                </a:lnTo>
                <a:lnTo>
                  <a:pt x="758363" y="1905"/>
                </a:lnTo>
                <a:lnTo>
                  <a:pt x="763127" y="0"/>
                </a:lnTo>
                <a:lnTo>
                  <a:pt x="772654" y="0"/>
                </a:lnTo>
                <a:lnTo>
                  <a:pt x="802918" y="446"/>
                </a:lnTo>
                <a:lnTo>
                  <a:pt x="828269" y="1428"/>
                </a:lnTo>
                <a:lnTo>
                  <a:pt x="857446" y="2857"/>
                </a:lnTo>
                <a:lnTo>
                  <a:pt x="936522" y="2857"/>
                </a:lnTo>
                <a:lnTo>
                  <a:pt x="936522" y="9526"/>
                </a:lnTo>
                <a:lnTo>
                  <a:pt x="934616" y="11431"/>
                </a:lnTo>
                <a:close/>
              </a:path>
              <a:path w="936625" h="640714">
                <a:moveTo>
                  <a:pt x="936522" y="2857"/>
                </a:moveTo>
                <a:lnTo>
                  <a:pt x="857446" y="2857"/>
                </a:lnTo>
                <a:lnTo>
                  <a:pt x="866810" y="2411"/>
                </a:lnTo>
                <a:lnTo>
                  <a:pt x="883765" y="1428"/>
                </a:lnTo>
                <a:lnTo>
                  <a:pt x="904472" y="446"/>
                </a:lnTo>
                <a:lnTo>
                  <a:pt x="925089" y="0"/>
                </a:lnTo>
                <a:lnTo>
                  <a:pt x="932711" y="0"/>
                </a:lnTo>
                <a:lnTo>
                  <a:pt x="936522" y="1905"/>
                </a:lnTo>
                <a:lnTo>
                  <a:pt x="936522" y="2857"/>
                </a:lnTo>
                <a:close/>
              </a:path>
              <a:path w="936625" h="640714">
                <a:moveTo>
                  <a:pt x="326018" y="515379"/>
                </a:moveTo>
                <a:lnTo>
                  <a:pt x="289626" y="515379"/>
                </a:lnTo>
                <a:lnTo>
                  <a:pt x="465879" y="41916"/>
                </a:lnTo>
                <a:lnTo>
                  <a:pt x="473709" y="21345"/>
                </a:lnTo>
                <a:lnTo>
                  <a:pt x="479217" y="9526"/>
                </a:lnTo>
                <a:lnTo>
                  <a:pt x="483296" y="4138"/>
                </a:lnTo>
                <a:lnTo>
                  <a:pt x="486839" y="2857"/>
                </a:lnTo>
                <a:lnTo>
                  <a:pt x="491051" y="5090"/>
                </a:lnTo>
                <a:lnTo>
                  <a:pt x="495532" y="12146"/>
                </a:lnTo>
                <a:lnTo>
                  <a:pt x="500906" y="24560"/>
                </a:lnTo>
                <a:lnTo>
                  <a:pt x="507798" y="42868"/>
                </a:lnTo>
                <a:lnTo>
                  <a:pt x="539764" y="134322"/>
                </a:lnTo>
                <a:lnTo>
                  <a:pt x="468737" y="134322"/>
                </a:lnTo>
                <a:lnTo>
                  <a:pt x="457503" y="164621"/>
                </a:lnTo>
                <a:lnTo>
                  <a:pt x="382040" y="366410"/>
                </a:lnTo>
                <a:lnTo>
                  <a:pt x="326018" y="515379"/>
                </a:lnTo>
                <a:close/>
              </a:path>
              <a:path w="936625" h="640714">
                <a:moveTo>
                  <a:pt x="267713" y="640175"/>
                </a:moveTo>
                <a:lnTo>
                  <a:pt x="261908" y="637942"/>
                </a:lnTo>
                <a:lnTo>
                  <a:pt x="256281" y="628743"/>
                </a:lnTo>
                <a:lnTo>
                  <a:pt x="249225" y="608827"/>
                </a:lnTo>
                <a:lnTo>
                  <a:pt x="239132" y="574443"/>
                </a:lnTo>
                <a:lnTo>
                  <a:pt x="90508" y="81927"/>
                </a:lnTo>
                <a:lnTo>
                  <a:pt x="70858" y="35485"/>
                </a:lnTo>
                <a:lnTo>
                  <a:pt x="35354" y="13843"/>
                </a:lnTo>
                <a:lnTo>
                  <a:pt x="7621" y="11431"/>
                </a:lnTo>
                <a:lnTo>
                  <a:pt x="203881" y="11431"/>
                </a:lnTo>
                <a:lnTo>
                  <a:pt x="160056" y="25721"/>
                </a:lnTo>
                <a:lnTo>
                  <a:pt x="160056" y="36200"/>
                </a:lnTo>
                <a:lnTo>
                  <a:pt x="170104" y="87241"/>
                </a:lnTo>
                <a:lnTo>
                  <a:pt x="184090" y="144157"/>
                </a:lnTo>
                <a:lnTo>
                  <a:pt x="197153" y="192523"/>
                </a:lnTo>
                <a:lnTo>
                  <a:pt x="213699" y="252453"/>
                </a:lnTo>
                <a:lnTo>
                  <a:pt x="231986" y="317944"/>
                </a:lnTo>
                <a:lnTo>
                  <a:pt x="250274" y="382988"/>
                </a:lnTo>
                <a:lnTo>
                  <a:pt x="266934" y="441981"/>
                </a:lnTo>
                <a:lnTo>
                  <a:pt x="287720" y="515379"/>
                </a:lnTo>
                <a:lnTo>
                  <a:pt x="326018" y="515379"/>
                </a:lnTo>
                <a:lnTo>
                  <a:pt x="306577" y="566826"/>
                </a:lnTo>
                <a:lnTo>
                  <a:pt x="295342" y="596354"/>
                </a:lnTo>
                <a:lnTo>
                  <a:pt x="286872" y="618071"/>
                </a:lnTo>
                <a:lnTo>
                  <a:pt x="280456" y="631482"/>
                </a:lnTo>
                <a:lnTo>
                  <a:pt x="274576" y="638285"/>
                </a:lnTo>
                <a:lnTo>
                  <a:pt x="267713" y="640175"/>
                </a:lnTo>
                <a:close/>
              </a:path>
              <a:path w="936625" h="640714">
                <a:moveTo>
                  <a:pt x="711898" y="514426"/>
                </a:moveTo>
                <a:lnTo>
                  <a:pt x="676430" y="514426"/>
                </a:lnTo>
                <a:lnTo>
                  <a:pt x="685638" y="483045"/>
                </a:lnTo>
                <a:lnTo>
                  <a:pt x="698208" y="441579"/>
                </a:lnTo>
                <a:lnTo>
                  <a:pt x="746309" y="285230"/>
                </a:lnTo>
                <a:lnTo>
                  <a:pt x="763162" y="229974"/>
                </a:lnTo>
                <a:lnTo>
                  <a:pt x="778981" y="177306"/>
                </a:lnTo>
                <a:lnTo>
                  <a:pt x="792910" y="129679"/>
                </a:lnTo>
                <a:lnTo>
                  <a:pt x="804094" y="89548"/>
                </a:lnTo>
                <a:lnTo>
                  <a:pt x="813338" y="45071"/>
                </a:lnTo>
                <a:lnTo>
                  <a:pt x="813621" y="36200"/>
                </a:lnTo>
                <a:lnTo>
                  <a:pt x="811537" y="26301"/>
                </a:lnTo>
                <a:lnTo>
                  <a:pt x="804094" y="18457"/>
                </a:lnTo>
                <a:lnTo>
                  <a:pt x="789505" y="13292"/>
                </a:lnTo>
                <a:lnTo>
                  <a:pt x="765985" y="11431"/>
                </a:lnTo>
                <a:lnTo>
                  <a:pt x="928900" y="11431"/>
                </a:lnTo>
                <a:lnTo>
                  <a:pt x="884078" y="27373"/>
                </a:lnTo>
                <a:lnTo>
                  <a:pt x="858265" y="73666"/>
                </a:lnTo>
                <a:lnTo>
                  <a:pt x="834517" y="141881"/>
                </a:lnTo>
                <a:lnTo>
                  <a:pt x="819856" y="185536"/>
                </a:lnTo>
                <a:lnTo>
                  <a:pt x="803571" y="234735"/>
                </a:lnTo>
                <a:lnTo>
                  <a:pt x="786251" y="287507"/>
                </a:lnTo>
                <a:lnTo>
                  <a:pt x="733973" y="447537"/>
                </a:lnTo>
                <a:lnTo>
                  <a:pt x="718403" y="494878"/>
                </a:lnTo>
                <a:lnTo>
                  <a:pt x="711898" y="514426"/>
                </a:lnTo>
                <a:close/>
              </a:path>
              <a:path w="936625" h="640714">
                <a:moveTo>
                  <a:pt x="659281" y="640175"/>
                </a:moveTo>
                <a:lnTo>
                  <a:pt x="633557" y="597306"/>
                </a:lnTo>
                <a:lnTo>
                  <a:pt x="470642" y="134322"/>
                </a:lnTo>
                <a:lnTo>
                  <a:pt x="539764" y="134322"/>
                </a:lnTo>
                <a:lnTo>
                  <a:pt x="672619" y="514426"/>
                </a:lnTo>
                <a:lnTo>
                  <a:pt x="711898" y="514426"/>
                </a:lnTo>
                <a:lnTo>
                  <a:pt x="693579" y="568727"/>
                </a:lnTo>
                <a:lnTo>
                  <a:pt x="680583" y="606014"/>
                </a:lnTo>
                <a:lnTo>
                  <a:pt x="665310" y="637719"/>
                </a:lnTo>
                <a:lnTo>
                  <a:pt x="659281" y="640175"/>
                </a:lnTo>
                <a:close/>
              </a:path>
            </a:pathLst>
          </a:custGeom>
          <a:solidFill>
            <a:srgbClr val="000000"/>
          </a:solidFill>
        </p:spPr>
        <p:txBody>
          <a:bodyPr wrap="square" lIns="0" tIns="0" rIns="0" bIns="0" rtlCol="0"/>
          <a:lstStyle/>
          <a:p>
            <a:endParaRPr/>
          </a:p>
        </p:txBody>
      </p:sp>
      <p:sp>
        <p:nvSpPr>
          <p:cNvPr id="11" name="object 11"/>
          <p:cNvSpPr/>
          <p:nvPr/>
        </p:nvSpPr>
        <p:spPr>
          <a:xfrm>
            <a:off x="3889948" y="2679777"/>
            <a:ext cx="183515" cy="539750"/>
          </a:xfrm>
          <a:custGeom>
            <a:avLst/>
            <a:gdLst/>
            <a:ahLst/>
            <a:cxnLst/>
            <a:rect l="l" t="t" r="r" b="b"/>
            <a:pathLst>
              <a:path w="183514" h="539750">
                <a:moveTo>
                  <a:pt x="161962" y="9526"/>
                </a:moveTo>
                <a:lnTo>
                  <a:pt x="2858" y="9526"/>
                </a:lnTo>
                <a:lnTo>
                  <a:pt x="0" y="8573"/>
                </a:lnTo>
                <a:lnTo>
                  <a:pt x="0" y="952"/>
                </a:lnTo>
                <a:lnTo>
                  <a:pt x="3810" y="0"/>
                </a:lnTo>
                <a:lnTo>
                  <a:pt x="11432" y="0"/>
                </a:lnTo>
                <a:lnTo>
                  <a:pt x="32258" y="297"/>
                </a:lnTo>
                <a:lnTo>
                  <a:pt x="83839" y="1905"/>
                </a:lnTo>
                <a:lnTo>
                  <a:pt x="164820" y="1905"/>
                </a:lnTo>
                <a:lnTo>
                  <a:pt x="164820" y="8573"/>
                </a:lnTo>
                <a:lnTo>
                  <a:pt x="161962" y="9526"/>
                </a:lnTo>
                <a:close/>
              </a:path>
              <a:path w="183514" h="539750">
                <a:moveTo>
                  <a:pt x="164820" y="1905"/>
                </a:moveTo>
                <a:lnTo>
                  <a:pt x="83839" y="1905"/>
                </a:lnTo>
                <a:lnTo>
                  <a:pt x="133678" y="297"/>
                </a:lnTo>
                <a:lnTo>
                  <a:pt x="153387" y="0"/>
                </a:lnTo>
                <a:lnTo>
                  <a:pt x="161009" y="0"/>
                </a:lnTo>
                <a:lnTo>
                  <a:pt x="164820" y="952"/>
                </a:lnTo>
                <a:lnTo>
                  <a:pt x="164820" y="1905"/>
                </a:lnTo>
                <a:close/>
              </a:path>
              <a:path w="183514" h="539750">
                <a:moveTo>
                  <a:pt x="177205" y="528716"/>
                </a:moveTo>
                <a:lnTo>
                  <a:pt x="14290" y="528716"/>
                </a:lnTo>
                <a:lnTo>
                  <a:pt x="22865" y="527763"/>
                </a:lnTo>
                <a:lnTo>
                  <a:pt x="29534" y="525858"/>
                </a:lnTo>
                <a:lnTo>
                  <a:pt x="49541" y="486800"/>
                </a:lnTo>
                <a:lnTo>
                  <a:pt x="52875" y="424283"/>
                </a:lnTo>
                <a:lnTo>
                  <a:pt x="53292" y="381369"/>
                </a:lnTo>
                <a:lnTo>
                  <a:pt x="53233" y="96335"/>
                </a:lnTo>
                <a:lnTo>
                  <a:pt x="52399" y="52395"/>
                </a:lnTo>
                <a:lnTo>
                  <a:pt x="38064" y="16894"/>
                </a:lnTo>
                <a:lnTo>
                  <a:pt x="10479" y="9526"/>
                </a:lnTo>
                <a:lnTo>
                  <a:pt x="154340" y="9526"/>
                </a:lnTo>
                <a:lnTo>
                  <a:pt x="116618" y="36096"/>
                </a:lnTo>
                <a:lnTo>
                  <a:pt x="113492" y="96335"/>
                </a:lnTo>
                <a:lnTo>
                  <a:pt x="113433" y="381369"/>
                </a:lnTo>
                <a:lnTo>
                  <a:pt x="113849" y="424283"/>
                </a:lnTo>
                <a:lnTo>
                  <a:pt x="117184" y="486800"/>
                </a:lnTo>
                <a:lnTo>
                  <a:pt x="144813" y="525858"/>
                </a:lnTo>
                <a:lnTo>
                  <a:pt x="170670" y="528537"/>
                </a:lnTo>
                <a:lnTo>
                  <a:pt x="177205" y="528716"/>
                </a:lnTo>
                <a:close/>
              </a:path>
              <a:path w="183514" h="539750">
                <a:moveTo>
                  <a:pt x="13338" y="539195"/>
                </a:moveTo>
                <a:lnTo>
                  <a:pt x="5716" y="539195"/>
                </a:lnTo>
                <a:lnTo>
                  <a:pt x="1905" y="537290"/>
                </a:lnTo>
                <a:lnTo>
                  <a:pt x="1905" y="531574"/>
                </a:lnTo>
                <a:lnTo>
                  <a:pt x="3810" y="528716"/>
                </a:lnTo>
                <a:lnTo>
                  <a:pt x="181016" y="528716"/>
                </a:lnTo>
                <a:lnTo>
                  <a:pt x="182921" y="531574"/>
                </a:lnTo>
                <a:lnTo>
                  <a:pt x="182921" y="537290"/>
                </a:lnTo>
                <a:lnTo>
                  <a:pt x="83839" y="537290"/>
                </a:lnTo>
                <a:lnTo>
                  <a:pt x="33062" y="538897"/>
                </a:lnTo>
                <a:lnTo>
                  <a:pt x="13338" y="539195"/>
                </a:lnTo>
                <a:close/>
              </a:path>
              <a:path w="183514" h="539750">
                <a:moveTo>
                  <a:pt x="179111" y="539195"/>
                </a:moveTo>
                <a:lnTo>
                  <a:pt x="171489" y="539195"/>
                </a:lnTo>
                <a:lnTo>
                  <a:pt x="141314" y="538897"/>
                </a:lnTo>
                <a:lnTo>
                  <a:pt x="83839" y="537290"/>
                </a:lnTo>
                <a:lnTo>
                  <a:pt x="182921" y="537290"/>
                </a:lnTo>
                <a:lnTo>
                  <a:pt x="179111" y="539195"/>
                </a:lnTo>
                <a:close/>
              </a:path>
            </a:pathLst>
          </a:custGeom>
          <a:solidFill>
            <a:srgbClr val="000000"/>
          </a:solidFill>
        </p:spPr>
        <p:txBody>
          <a:bodyPr wrap="square" lIns="0" tIns="0" rIns="0" bIns="0" rtlCol="0"/>
          <a:lstStyle/>
          <a:p>
            <a:endParaRPr/>
          </a:p>
        </p:txBody>
      </p:sp>
      <p:sp>
        <p:nvSpPr>
          <p:cNvPr id="12" name="object 12"/>
          <p:cNvSpPr/>
          <p:nvPr/>
        </p:nvSpPr>
        <p:spPr>
          <a:xfrm>
            <a:off x="4095735" y="2679778"/>
            <a:ext cx="338455" cy="541655"/>
          </a:xfrm>
          <a:custGeom>
            <a:avLst/>
            <a:gdLst/>
            <a:ahLst/>
            <a:cxnLst/>
            <a:rect l="l" t="t" r="r" b="b"/>
            <a:pathLst>
              <a:path w="338454" h="541655">
                <a:moveTo>
                  <a:pt x="177205" y="9526"/>
                </a:moveTo>
                <a:lnTo>
                  <a:pt x="2858" y="9526"/>
                </a:lnTo>
                <a:lnTo>
                  <a:pt x="0" y="8573"/>
                </a:lnTo>
                <a:lnTo>
                  <a:pt x="0" y="952"/>
                </a:lnTo>
                <a:lnTo>
                  <a:pt x="2858" y="0"/>
                </a:lnTo>
                <a:lnTo>
                  <a:pt x="11432" y="0"/>
                </a:lnTo>
                <a:lnTo>
                  <a:pt x="36664" y="297"/>
                </a:lnTo>
                <a:lnTo>
                  <a:pt x="91460" y="1905"/>
                </a:lnTo>
                <a:lnTo>
                  <a:pt x="180063" y="1905"/>
                </a:lnTo>
                <a:lnTo>
                  <a:pt x="180063" y="8573"/>
                </a:lnTo>
                <a:lnTo>
                  <a:pt x="177205" y="9526"/>
                </a:lnTo>
                <a:close/>
              </a:path>
              <a:path w="338454" h="541655">
                <a:moveTo>
                  <a:pt x="180063" y="1905"/>
                </a:moveTo>
                <a:lnTo>
                  <a:pt x="91460" y="1905"/>
                </a:lnTo>
                <a:lnTo>
                  <a:pt x="147864" y="297"/>
                </a:lnTo>
                <a:lnTo>
                  <a:pt x="168631" y="0"/>
                </a:lnTo>
                <a:lnTo>
                  <a:pt x="176252" y="0"/>
                </a:lnTo>
                <a:lnTo>
                  <a:pt x="180063" y="952"/>
                </a:lnTo>
                <a:lnTo>
                  <a:pt x="180063" y="1905"/>
                </a:lnTo>
                <a:close/>
              </a:path>
              <a:path w="338454" h="541655">
                <a:moveTo>
                  <a:pt x="21912" y="539195"/>
                </a:moveTo>
                <a:lnTo>
                  <a:pt x="14290" y="539195"/>
                </a:lnTo>
                <a:lnTo>
                  <a:pt x="10479" y="537290"/>
                </a:lnTo>
                <a:lnTo>
                  <a:pt x="10479" y="531574"/>
                </a:lnTo>
                <a:lnTo>
                  <a:pt x="11432" y="528716"/>
                </a:lnTo>
                <a:lnTo>
                  <a:pt x="21912" y="528716"/>
                </a:lnTo>
                <a:lnTo>
                  <a:pt x="30486" y="527763"/>
                </a:lnTo>
                <a:lnTo>
                  <a:pt x="58115" y="486800"/>
                </a:lnTo>
                <a:lnTo>
                  <a:pt x="61450" y="424283"/>
                </a:lnTo>
                <a:lnTo>
                  <a:pt x="61867" y="381369"/>
                </a:lnTo>
                <a:lnTo>
                  <a:pt x="61896" y="138802"/>
                </a:lnTo>
                <a:lnTo>
                  <a:pt x="61688" y="96335"/>
                </a:lnTo>
                <a:lnTo>
                  <a:pt x="60021" y="52395"/>
                </a:lnTo>
                <a:lnTo>
                  <a:pt x="44212" y="17296"/>
                </a:lnTo>
                <a:lnTo>
                  <a:pt x="11432" y="9526"/>
                </a:lnTo>
                <a:lnTo>
                  <a:pt x="169583" y="9526"/>
                </a:lnTo>
                <a:lnTo>
                  <a:pt x="129926" y="24173"/>
                </a:lnTo>
                <a:lnTo>
                  <a:pt x="122349" y="70480"/>
                </a:lnTo>
                <a:lnTo>
                  <a:pt x="121947" y="333424"/>
                </a:lnTo>
                <a:lnTo>
                  <a:pt x="122588" y="401360"/>
                </a:lnTo>
                <a:lnTo>
                  <a:pt x="124925" y="449647"/>
                </a:lnTo>
                <a:lnTo>
                  <a:pt x="137191" y="497279"/>
                </a:lnTo>
                <a:lnTo>
                  <a:pt x="187432" y="512551"/>
                </a:lnTo>
                <a:lnTo>
                  <a:pt x="222936" y="513474"/>
                </a:lnTo>
                <a:lnTo>
                  <a:pt x="329568" y="513474"/>
                </a:lnTo>
                <a:lnTo>
                  <a:pt x="327735" y="522047"/>
                </a:lnTo>
                <a:lnTo>
                  <a:pt x="323954" y="531857"/>
                </a:lnTo>
                <a:lnTo>
                  <a:pt x="317892" y="537290"/>
                </a:lnTo>
                <a:lnTo>
                  <a:pt x="91460" y="537290"/>
                </a:lnTo>
                <a:lnTo>
                  <a:pt x="40684" y="538897"/>
                </a:lnTo>
                <a:lnTo>
                  <a:pt x="21912" y="539195"/>
                </a:lnTo>
                <a:close/>
              </a:path>
              <a:path w="338454" h="541655">
                <a:moveTo>
                  <a:pt x="329568" y="513474"/>
                </a:moveTo>
                <a:lnTo>
                  <a:pt x="222936" y="513474"/>
                </a:lnTo>
                <a:lnTo>
                  <a:pt x="249999" y="512997"/>
                </a:lnTo>
                <a:lnTo>
                  <a:pt x="273668" y="510378"/>
                </a:lnTo>
                <a:lnTo>
                  <a:pt x="308680" y="491563"/>
                </a:lnTo>
                <a:lnTo>
                  <a:pt x="327735" y="448694"/>
                </a:lnTo>
                <a:lnTo>
                  <a:pt x="328687" y="442978"/>
                </a:lnTo>
                <a:lnTo>
                  <a:pt x="329640" y="440120"/>
                </a:lnTo>
                <a:lnTo>
                  <a:pt x="337262" y="440120"/>
                </a:lnTo>
                <a:lnTo>
                  <a:pt x="338215" y="442978"/>
                </a:lnTo>
                <a:lnTo>
                  <a:pt x="338215" y="450599"/>
                </a:lnTo>
                <a:lnTo>
                  <a:pt x="337381" y="462031"/>
                </a:lnTo>
                <a:lnTo>
                  <a:pt x="335118" y="481322"/>
                </a:lnTo>
                <a:lnTo>
                  <a:pt x="331784" y="503114"/>
                </a:lnTo>
                <a:lnTo>
                  <a:pt x="329568" y="513474"/>
                </a:lnTo>
                <a:close/>
              </a:path>
              <a:path w="338454" h="541655">
                <a:moveTo>
                  <a:pt x="282957" y="541100"/>
                </a:moveTo>
                <a:lnTo>
                  <a:pt x="215522" y="540505"/>
                </a:lnTo>
                <a:lnTo>
                  <a:pt x="124597" y="537885"/>
                </a:lnTo>
                <a:lnTo>
                  <a:pt x="91460" y="537290"/>
                </a:lnTo>
                <a:lnTo>
                  <a:pt x="317892" y="537290"/>
                </a:lnTo>
                <a:lnTo>
                  <a:pt x="317493" y="537647"/>
                </a:lnTo>
                <a:lnTo>
                  <a:pt x="304959" y="540401"/>
                </a:lnTo>
                <a:lnTo>
                  <a:pt x="282957" y="541100"/>
                </a:lnTo>
                <a:close/>
              </a:path>
            </a:pathLst>
          </a:custGeom>
          <a:solidFill>
            <a:srgbClr val="000000"/>
          </a:solidFill>
        </p:spPr>
        <p:txBody>
          <a:bodyPr wrap="square" lIns="0" tIns="0" rIns="0" bIns="0" rtlCol="0"/>
          <a:lstStyle/>
          <a:p>
            <a:endParaRPr/>
          </a:p>
        </p:txBody>
      </p:sp>
      <p:sp>
        <p:nvSpPr>
          <p:cNvPr id="13" name="object 13"/>
          <p:cNvSpPr/>
          <p:nvPr/>
        </p:nvSpPr>
        <p:spPr>
          <a:xfrm>
            <a:off x="4434903" y="2679778"/>
            <a:ext cx="338455" cy="541655"/>
          </a:xfrm>
          <a:custGeom>
            <a:avLst/>
            <a:gdLst/>
            <a:ahLst/>
            <a:cxnLst/>
            <a:rect l="l" t="t" r="r" b="b"/>
            <a:pathLst>
              <a:path w="338454" h="541655">
                <a:moveTo>
                  <a:pt x="177205" y="9526"/>
                </a:moveTo>
                <a:lnTo>
                  <a:pt x="2858" y="9526"/>
                </a:lnTo>
                <a:lnTo>
                  <a:pt x="0" y="8573"/>
                </a:lnTo>
                <a:lnTo>
                  <a:pt x="0" y="952"/>
                </a:lnTo>
                <a:lnTo>
                  <a:pt x="2858" y="0"/>
                </a:lnTo>
                <a:lnTo>
                  <a:pt x="11432" y="0"/>
                </a:lnTo>
                <a:lnTo>
                  <a:pt x="36798" y="297"/>
                </a:lnTo>
                <a:lnTo>
                  <a:pt x="91460" y="1905"/>
                </a:lnTo>
                <a:lnTo>
                  <a:pt x="180063" y="1905"/>
                </a:lnTo>
                <a:lnTo>
                  <a:pt x="180063" y="8573"/>
                </a:lnTo>
                <a:lnTo>
                  <a:pt x="177205" y="9526"/>
                </a:lnTo>
                <a:close/>
              </a:path>
              <a:path w="338454" h="541655">
                <a:moveTo>
                  <a:pt x="180063" y="1905"/>
                </a:moveTo>
                <a:lnTo>
                  <a:pt x="91460" y="1905"/>
                </a:lnTo>
                <a:lnTo>
                  <a:pt x="148266" y="297"/>
                </a:lnTo>
                <a:lnTo>
                  <a:pt x="168631" y="0"/>
                </a:lnTo>
                <a:lnTo>
                  <a:pt x="176252" y="0"/>
                </a:lnTo>
                <a:lnTo>
                  <a:pt x="180063" y="952"/>
                </a:lnTo>
                <a:lnTo>
                  <a:pt x="180063" y="1905"/>
                </a:lnTo>
                <a:close/>
              </a:path>
              <a:path w="338454" h="541655">
                <a:moveTo>
                  <a:pt x="21912" y="539195"/>
                </a:moveTo>
                <a:lnTo>
                  <a:pt x="14290" y="539195"/>
                </a:lnTo>
                <a:lnTo>
                  <a:pt x="10479" y="537290"/>
                </a:lnTo>
                <a:lnTo>
                  <a:pt x="10479" y="531574"/>
                </a:lnTo>
                <a:lnTo>
                  <a:pt x="11432" y="528716"/>
                </a:lnTo>
                <a:lnTo>
                  <a:pt x="22865" y="528716"/>
                </a:lnTo>
                <a:lnTo>
                  <a:pt x="31439" y="527763"/>
                </a:lnTo>
                <a:lnTo>
                  <a:pt x="58115" y="486800"/>
                </a:lnTo>
                <a:lnTo>
                  <a:pt x="61450" y="424283"/>
                </a:lnTo>
                <a:lnTo>
                  <a:pt x="61867" y="381369"/>
                </a:lnTo>
                <a:lnTo>
                  <a:pt x="61896" y="138802"/>
                </a:lnTo>
                <a:lnTo>
                  <a:pt x="61688" y="96335"/>
                </a:lnTo>
                <a:lnTo>
                  <a:pt x="60021" y="52395"/>
                </a:lnTo>
                <a:lnTo>
                  <a:pt x="44212" y="17296"/>
                </a:lnTo>
                <a:lnTo>
                  <a:pt x="11432" y="9526"/>
                </a:lnTo>
                <a:lnTo>
                  <a:pt x="169583" y="9526"/>
                </a:lnTo>
                <a:lnTo>
                  <a:pt x="129926" y="24173"/>
                </a:lnTo>
                <a:lnTo>
                  <a:pt x="122349" y="70480"/>
                </a:lnTo>
                <a:lnTo>
                  <a:pt x="121947" y="333424"/>
                </a:lnTo>
                <a:lnTo>
                  <a:pt x="122588" y="401360"/>
                </a:lnTo>
                <a:lnTo>
                  <a:pt x="124925" y="449647"/>
                </a:lnTo>
                <a:lnTo>
                  <a:pt x="137191" y="497279"/>
                </a:lnTo>
                <a:lnTo>
                  <a:pt x="187834" y="512551"/>
                </a:lnTo>
                <a:lnTo>
                  <a:pt x="222936" y="513474"/>
                </a:lnTo>
                <a:lnTo>
                  <a:pt x="329568" y="513474"/>
                </a:lnTo>
                <a:lnTo>
                  <a:pt x="327735" y="522047"/>
                </a:lnTo>
                <a:lnTo>
                  <a:pt x="323954" y="531857"/>
                </a:lnTo>
                <a:lnTo>
                  <a:pt x="317892" y="537290"/>
                </a:lnTo>
                <a:lnTo>
                  <a:pt x="91460" y="537290"/>
                </a:lnTo>
                <a:lnTo>
                  <a:pt x="40818" y="538897"/>
                </a:lnTo>
                <a:lnTo>
                  <a:pt x="21912" y="539195"/>
                </a:lnTo>
                <a:close/>
              </a:path>
              <a:path w="338454" h="541655">
                <a:moveTo>
                  <a:pt x="329568" y="513474"/>
                </a:moveTo>
                <a:lnTo>
                  <a:pt x="222936" y="513474"/>
                </a:lnTo>
                <a:lnTo>
                  <a:pt x="250133" y="512997"/>
                </a:lnTo>
                <a:lnTo>
                  <a:pt x="274025" y="510378"/>
                </a:lnTo>
                <a:lnTo>
                  <a:pt x="308680" y="491563"/>
                </a:lnTo>
                <a:lnTo>
                  <a:pt x="327735" y="448694"/>
                </a:lnTo>
                <a:lnTo>
                  <a:pt x="328687" y="442978"/>
                </a:lnTo>
                <a:lnTo>
                  <a:pt x="329640" y="440120"/>
                </a:lnTo>
                <a:lnTo>
                  <a:pt x="337262" y="440120"/>
                </a:lnTo>
                <a:lnTo>
                  <a:pt x="338215" y="442978"/>
                </a:lnTo>
                <a:lnTo>
                  <a:pt x="338215" y="450599"/>
                </a:lnTo>
                <a:lnTo>
                  <a:pt x="337381" y="462031"/>
                </a:lnTo>
                <a:lnTo>
                  <a:pt x="335118" y="481322"/>
                </a:lnTo>
                <a:lnTo>
                  <a:pt x="331784" y="503114"/>
                </a:lnTo>
                <a:lnTo>
                  <a:pt x="329568" y="513474"/>
                </a:lnTo>
                <a:close/>
              </a:path>
              <a:path w="338454" h="541655">
                <a:moveTo>
                  <a:pt x="282957" y="541100"/>
                </a:moveTo>
                <a:lnTo>
                  <a:pt x="215522" y="540505"/>
                </a:lnTo>
                <a:lnTo>
                  <a:pt x="124597" y="537885"/>
                </a:lnTo>
                <a:lnTo>
                  <a:pt x="91460" y="537290"/>
                </a:lnTo>
                <a:lnTo>
                  <a:pt x="317892" y="537290"/>
                </a:lnTo>
                <a:lnTo>
                  <a:pt x="317493" y="537647"/>
                </a:lnTo>
                <a:lnTo>
                  <a:pt x="304959" y="540401"/>
                </a:lnTo>
                <a:lnTo>
                  <a:pt x="282957" y="541100"/>
                </a:lnTo>
                <a:close/>
              </a:path>
            </a:pathLst>
          </a:custGeom>
          <a:solidFill>
            <a:srgbClr val="000000"/>
          </a:solidFill>
        </p:spPr>
        <p:txBody>
          <a:bodyPr wrap="square" lIns="0" tIns="0" rIns="0" bIns="0" rtlCol="0"/>
          <a:lstStyle/>
          <a:p>
            <a:endParaRPr/>
          </a:p>
        </p:txBody>
      </p:sp>
      <p:sp>
        <p:nvSpPr>
          <p:cNvPr id="14" name="object 14"/>
          <p:cNvSpPr/>
          <p:nvPr/>
        </p:nvSpPr>
        <p:spPr>
          <a:xfrm>
            <a:off x="4782645" y="2679777"/>
            <a:ext cx="182245" cy="539750"/>
          </a:xfrm>
          <a:custGeom>
            <a:avLst/>
            <a:gdLst/>
            <a:ahLst/>
            <a:cxnLst/>
            <a:rect l="l" t="t" r="r" b="b"/>
            <a:pathLst>
              <a:path w="182245" h="539750">
                <a:moveTo>
                  <a:pt x="161962" y="9526"/>
                </a:moveTo>
                <a:lnTo>
                  <a:pt x="2858" y="9526"/>
                </a:lnTo>
                <a:lnTo>
                  <a:pt x="0" y="8573"/>
                </a:lnTo>
                <a:lnTo>
                  <a:pt x="0" y="952"/>
                </a:lnTo>
                <a:lnTo>
                  <a:pt x="3810" y="0"/>
                </a:lnTo>
                <a:lnTo>
                  <a:pt x="11432" y="0"/>
                </a:lnTo>
                <a:lnTo>
                  <a:pt x="31841" y="297"/>
                </a:lnTo>
                <a:lnTo>
                  <a:pt x="82886" y="1905"/>
                </a:lnTo>
                <a:lnTo>
                  <a:pt x="164820" y="1905"/>
                </a:lnTo>
                <a:lnTo>
                  <a:pt x="164820" y="8573"/>
                </a:lnTo>
                <a:lnTo>
                  <a:pt x="161962" y="9526"/>
                </a:lnTo>
                <a:close/>
              </a:path>
              <a:path w="182245" h="539750">
                <a:moveTo>
                  <a:pt x="164820" y="1905"/>
                </a:moveTo>
                <a:lnTo>
                  <a:pt x="82886" y="1905"/>
                </a:lnTo>
                <a:lnTo>
                  <a:pt x="133663" y="297"/>
                </a:lnTo>
                <a:lnTo>
                  <a:pt x="153387" y="0"/>
                </a:lnTo>
                <a:lnTo>
                  <a:pt x="161009" y="0"/>
                </a:lnTo>
                <a:lnTo>
                  <a:pt x="164820" y="952"/>
                </a:lnTo>
                <a:lnTo>
                  <a:pt x="164820" y="1905"/>
                </a:lnTo>
                <a:close/>
              </a:path>
              <a:path w="182245" h="539750">
                <a:moveTo>
                  <a:pt x="176252" y="528716"/>
                </a:moveTo>
                <a:lnTo>
                  <a:pt x="14290" y="528716"/>
                </a:lnTo>
                <a:lnTo>
                  <a:pt x="22865" y="527763"/>
                </a:lnTo>
                <a:lnTo>
                  <a:pt x="28581" y="525858"/>
                </a:lnTo>
                <a:lnTo>
                  <a:pt x="49541" y="486800"/>
                </a:lnTo>
                <a:lnTo>
                  <a:pt x="52875" y="424283"/>
                </a:lnTo>
                <a:lnTo>
                  <a:pt x="53292" y="381369"/>
                </a:lnTo>
                <a:lnTo>
                  <a:pt x="53322" y="138802"/>
                </a:lnTo>
                <a:lnTo>
                  <a:pt x="53114" y="96335"/>
                </a:lnTo>
                <a:lnTo>
                  <a:pt x="51446" y="52395"/>
                </a:lnTo>
                <a:lnTo>
                  <a:pt x="27628" y="12384"/>
                </a:lnTo>
                <a:lnTo>
                  <a:pt x="10479" y="9526"/>
                </a:lnTo>
                <a:lnTo>
                  <a:pt x="153387" y="9526"/>
                </a:lnTo>
                <a:lnTo>
                  <a:pt x="149576" y="10479"/>
                </a:lnTo>
                <a:lnTo>
                  <a:pt x="141002" y="12384"/>
                </a:lnTo>
                <a:lnTo>
                  <a:pt x="129063" y="16358"/>
                </a:lnTo>
                <a:lnTo>
                  <a:pt x="114326" y="52395"/>
                </a:lnTo>
                <a:lnTo>
                  <a:pt x="113492" y="96335"/>
                </a:lnTo>
                <a:lnTo>
                  <a:pt x="113418" y="381369"/>
                </a:lnTo>
                <a:lnTo>
                  <a:pt x="113730" y="424283"/>
                </a:lnTo>
                <a:lnTo>
                  <a:pt x="116231" y="486800"/>
                </a:lnTo>
                <a:lnTo>
                  <a:pt x="144813" y="525858"/>
                </a:lnTo>
                <a:lnTo>
                  <a:pt x="170268" y="528537"/>
                </a:lnTo>
                <a:lnTo>
                  <a:pt x="176252" y="528716"/>
                </a:lnTo>
                <a:close/>
              </a:path>
              <a:path w="182245" h="539750">
                <a:moveTo>
                  <a:pt x="13338" y="539195"/>
                </a:moveTo>
                <a:lnTo>
                  <a:pt x="5716" y="539195"/>
                </a:lnTo>
                <a:lnTo>
                  <a:pt x="1905" y="537290"/>
                </a:lnTo>
                <a:lnTo>
                  <a:pt x="1905" y="531574"/>
                </a:lnTo>
                <a:lnTo>
                  <a:pt x="3810" y="528716"/>
                </a:lnTo>
                <a:lnTo>
                  <a:pt x="181016" y="528716"/>
                </a:lnTo>
                <a:lnTo>
                  <a:pt x="181969" y="531574"/>
                </a:lnTo>
                <a:lnTo>
                  <a:pt x="181969" y="537290"/>
                </a:lnTo>
                <a:lnTo>
                  <a:pt x="82886" y="537290"/>
                </a:lnTo>
                <a:lnTo>
                  <a:pt x="32645" y="538897"/>
                </a:lnTo>
                <a:lnTo>
                  <a:pt x="13338" y="539195"/>
                </a:lnTo>
                <a:close/>
              </a:path>
              <a:path w="182245" h="539750">
                <a:moveTo>
                  <a:pt x="179111" y="539195"/>
                </a:moveTo>
                <a:lnTo>
                  <a:pt x="170536" y="539195"/>
                </a:lnTo>
                <a:lnTo>
                  <a:pt x="140898" y="538897"/>
                </a:lnTo>
                <a:lnTo>
                  <a:pt x="82886" y="537290"/>
                </a:lnTo>
                <a:lnTo>
                  <a:pt x="181969" y="537290"/>
                </a:lnTo>
                <a:lnTo>
                  <a:pt x="179111" y="539195"/>
                </a:lnTo>
                <a:close/>
              </a:path>
            </a:pathLst>
          </a:custGeom>
          <a:solidFill>
            <a:srgbClr val="000000"/>
          </a:solidFill>
        </p:spPr>
        <p:txBody>
          <a:bodyPr wrap="square" lIns="0" tIns="0" rIns="0" bIns="0" rtlCol="0"/>
          <a:lstStyle/>
          <a:p>
            <a:endParaRPr/>
          </a:p>
        </p:txBody>
      </p:sp>
      <p:sp>
        <p:nvSpPr>
          <p:cNvPr id="15" name="object 15"/>
          <p:cNvSpPr/>
          <p:nvPr/>
        </p:nvSpPr>
        <p:spPr>
          <a:xfrm>
            <a:off x="4932222" y="2669298"/>
            <a:ext cx="543560" cy="549910"/>
          </a:xfrm>
          <a:custGeom>
            <a:avLst/>
            <a:gdLst/>
            <a:ahLst/>
            <a:cxnLst/>
            <a:rect l="l" t="t" r="r" b="b"/>
            <a:pathLst>
              <a:path w="543560" h="549910">
                <a:moveTo>
                  <a:pt x="145765" y="539195"/>
                </a:moveTo>
                <a:lnTo>
                  <a:pt x="20959" y="539195"/>
                </a:lnTo>
                <a:lnTo>
                  <a:pt x="26676" y="538242"/>
                </a:lnTo>
                <a:lnTo>
                  <a:pt x="48380" y="530755"/>
                </a:lnTo>
                <a:lnTo>
                  <a:pt x="64546" y="516213"/>
                </a:lnTo>
                <a:lnTo>
                  <a:pt x="76783" y="495775"/>
                </a:lnTo>
                <a:lnTo>
                  <a:pt x="86697" y="470605"/>
                </a:lnTo>
                <a:lnTo>
                  <a:pt x="248659" y="28579"/>
                </a:lnTo>
                <a:lnTo>
                  <a:pt x="254137" y="14066"/>
                </a:lnTo>
                <a:lnTo>
                  <a:pt x="258186" y="5358"/>
                </a:lnTo>
                <a:lnTo>
                  <a:pt x="261521" y="1116"/>
                </a:lnTo>
                <a:lnTo>
                  <a:pt x="264855" y="0"/>
                </a:lnTo>
                <a:lnTo>
                  <a:pt x="267639" y="937"/>
                </a:lnTo>
                <a:lnTo>
                  <a:pt x="270691" y="4644"/>
                </a:lnTo>
                <a:lnTo>
                  <a:pt x="274635" y="12458"/>
                </a:lnTo>
                <a:lnTo>
                  <a:pt x="280099" y="25721"/>
                </a:lnTo>
                <a:lnTo>
                  <a:pt x="310287" y="104790"/>
                </a:lnTo>
                <a:lnTo>
                  <a:pt x="250564" y="104790"/>
                </a:lnTo>
                <a:lnTo>
                  <a:pt x="247706" y="116222"/>
                </a:lnTo>
                <a:lnTo>
                  <a:pt x="184827" y="308656"/>
                </a:lnTo>
                <a:lnTo>
                  <a:pt x="182921" y="312466"/>
                </a:lnTo>
                <a:lnTo>
                  <a:pt x="184827" y="313419"/>
                </a:lnTo>
                <a:lnTo>
                  <a:pt x="390363" y="313419"/>
                </a:lnTo>
                <a:lnTo>
                  <a:pt x="400292" y="339140"/>
                </a:lnTo>
                <a:lnTo>
                  <a:pt x="175300" y="339140"/>
                </a:lnTo>
                <a:lnTo>
                  <a:pt x="173394" y="341045"/>
                </a:lnTo>
                <a:lnTo>
                  <a:pt x="128616" y="470605"/>
                </a:lnTo>
                <a:lnTo>
                  <a:pt x="119774" y="508517"/>
                </a:lnTo>
                <a:lnTo>
                  <a:pt x="119089" y="519190"/>
                </a:lnTo>
                <a:lnTo>
                  <a:pt x="121650" y="528344"/>
                </a:lnTo>
                <a:lnTo>
                  <a:pt x="128140" y="534551"/>
                </a:lnTo>
                <a:lnTo>
                  <a:pt x="136774" y="538079"/>
                </a:lnTo>
                <a:lnTo>
                  <a:pt x="145765" y="539195"/>
                </a:lnTo>
                <a:close/>
              </a:path>
              <a:path w="543560" h="549910">
                <a:moveTo>
                  <a:pt x="390363" y="313419"/>
                </a:moveTo>
                <a:lnTo>
                  <a:pt x="326782" y="313419"/>
                </a:lnTo>
                <a:lnTo>
                  <a:pt x="326782" y="311514"/>
                </a:lnTo>
                <a:lnTo>
                  <a:pt x="325829" y="308656"/>
                </a:lnTo>
                <a:lnTo>
                  <a:pt x="258186" y="116222"/>
                </a:lnTo>
                <a:lnTo>
                  <a:pt x="254375" y="104790"/>
                </a:lnTo>
                <a:lnTo>
                  <a:pt x="310287" y="104790"/>
                </a:lnTo>
                <a:lnTo>
                  <a:pt x="386168" y="302552"/>
                </a:lnTo>
                <a:lnTo>
                  <a:pt x="390363" y="313419"/>
                </a:lnTo>
                <a:close/>
              </a:path>
              <a:path w="543560" h="549910">
                <a:moveTo>
                  <a:pt x="537333" y="549674"/>
                </a:moveTo>
                <a:lnTo>
                  <a:pt x="513753" y="549644"/>
                </a:lnTo>
                <a:lnTo>
                  <a:pt x="453732" y="548870"/>
                </a:lnTo>
                <a:lnTo>
                  <a:pt x="417290" y="547769"/>
                </a:lnTo>
                <a:lnTo>
                  <a:pt x="395378" y="547769"/>
                </a:lnTo>
                <a:lnTo>
                  <a:pt x="395378" y="540148"/>
                </a:lnTo>
                <a:lnTo>
                  <a:pt x="401094" y="538242"/>
                </a:lnTo>
                <a:lnTo>
                  <a:pt x="404905" y="536337"/>
                </a:lnTo>
                <a:lnTo>
                  <a:pt x="409668" y="530621"/>
                </a:lnTo>
                <a:lnTo>
                  <a:pt x="404905" y="519190"/>
                </a:lnTo>
                <a:lnTo>
                  <a:pt x="338215" y="342951"/>
                </a:lnTo>
                <a:lnTo>
                  <a:pt x="337262" y="340093"/>
                </a:lnTo>
                <a:lnTo>
                  <a:pt x="335356" y="339140"/>
                </a:lnTo>
                <a:lnTo>
                  <a:pt x="400292" y="339140"/>
                </a:lnTo>
                <a:lnTo>
                  <a:pt x="429240" y="413855"/>
                </a:lnTo>
                <a:lnTo>
                  <a:pt x="445872" y="456315"/>
                </a:lnTo>
                <a:lnTo>
                  <a:pt x="464256" y="494525"/>
                </a:lnTo>
                <a:lnTo>
                  <a:pt x="495309" y="529862"/>
                </a:lnTo>
                <a:lnTo>
                  <a:pt x="540191" y="539195"/>
                </a:lnTo>
                <a:lnTo>
                  <a:pt x="543049" y="540148"/>
                </a:lnTo>
                <a:lnTo>
                  <a:pt x="543049" y="547769"/>
                </a:lnTo>
                <a:lnTo>
                  <a:pt x="537333" y="549674"/>
                </a:lnTo>
                <a:close/>
              </a:path>
              <a:path w="543560" h="549910">
                <a:moveTo>
                  <a:pt x="13338" y="549674"/>
                </a:moveTo>
                <a:lnTo>
                  <a:pt x="3810" y="549674"/>
                </a:lnTo>
                <a:lnTo>
                  <a:pt x="0" y="547769"/>
                </a:lnTo>
                <a:lnTo>
                  <a:pt x="0" y="541100"/>
                </a:lnTo>
                <a:lnTo>
                  <a:pt x="2858" y="539195"/>
                </a:lnTo>
                <a:lnTo>
                  <a:pt x="158151" y="539195"/>
                </a:lnTo>
                <a:lnTo>
                  <a:pt x="160056" y="541100"/>
                </a:lnTo>
                <a:lnTo>
                  <a:pt x="160056" y="547769"/>
                </a:lnTo>
                <a:lnTo>
                  <a:pt x="94319" y="547769"/>
                </a:lnTo>
                <a:lnTo>
                  <a:pt x="38853" y="549376"/>
                </a:lnTo>
                <a:lnTo>
                  <a:pt x="13338" y="549674"/>
                </a:lnTo>
                <a:close/>
              </a:path>
              <a:path w="543560" h="549910">
                <a:moveTo>
                  <a:pt x="156245" y="549674"/>
                </a:moveTo>
                <a:lnTo>
                  <a:pt x="149576" y="549674"/>
                </a:lnTo>
                <a:lnTo>
                  <a:pt x="134779" y="549376"/>
                </a:lnTo>
                <a:lnTo>
                  <a:pt x="103756" y="548067"/>
                </a:lnTo>
                <a:lnTo>
                  <a:pt x="94319" y="547769"/>
                </a:lnTo>
                <a:lnTo>
                  <a:pt x="160056" y="547769"/>
                </a:lnTo>
                <a:lnTo>
                  <a:pt x="156245" y="549674"/>
                </a:lnTo>
                <a:close/>
              </a:path>
            </a:pathLst>
          </a:custGeom>
          <a:solidFill>
            <a:srgbClr val="000000"/>
          </a:solidFill>
        </p:spPr>
        <p:txBody>
          <a:bodyPr wrap="square" lIns="0" tIns="0" rIns="0" bIns="0" rtlCol="0"/>
          <a:lstStyle/>
          <a:p>
            <a:endParaRPr/>
          </a:p>
        </p:txBody>
      </p:sp>
      <p:sp>
        <p:nvSpPr>
          <p:cNvPr id="16" name="object 16"/>
          <p:cNvSpPr/>
          <p:nvPr/>
        </p:nvSpPr>
        <p:spPr>
          <a:xfrm>
            <a:off x="5432399" y="2669298"/>
            <a:ext cx="713105" cy="549910"/>
          </a:xfrm>
          <a:custGeom>
            <a:avLst/>
            <a:gdLst/>
            <a:ahLst/>
            <a:cxnLst/>
            <a:rect l="l" t="t" r="r" b="b"/>
            <a:pathLst>
              <a:path w="713104" h="549910">
                <a:moveTo>
                  <a:pt x="145765" y="539195"/>
                </a:moveTo>
                <a:lnTo>
                  <a:pt x="18101" y="539195"/>
                </a:lnTo>
                <a:lnTo>
                  <a:pt x="28581" y="537290"/>
                </a:lnTo>
                <a:lnTo>
                  <a:pt x="42693" y="530204"/>
                </a:lnTo>
                <a:lnTo>
                  <a:pt x="50732" y="516332"/>
                </a:lnTo>
                <a:lnTo>
                  <a:pt x="54840" y="498172"/>
                </a:lnTo>
                <a:lnTo>
                  <a:pt x="57268" y="477273"/>
                </a:lnTo>
                <a:lnTo>
                  <a:pt x="108609" y="13336"/>
                </a:lnTo>
                <a:lnTo>
                  <a:pt x="110515" y="5715"/>
                </a:lnTo>
                <a:lnTo>
                  <a:pt x="112420" y="0"/>
                </a:lnTo>
                <a:lnTo>
                  <a:pt x="120995" y="0"/>
                </a:lnTo>
                <a:lnTo>
                  <a:pt x="123853" y="2857"/>
                </a:lnTo>
                <a:lnTo>
                  <a:pt x="127664" y="11431"/>
                </a:lnTo>
                <a:lnTo>
                  <a:pt x="193580" y="146706"/>
                </a:lnTo>
                <a:lnTo>
                  <a:pt x="129569" y="146706"/>
                </a:lnTo>
                <a:lnTo>
                  <a:pt x="100988" y="477273"/>
                </a:lnTo>
                <a:lnTo>
                  <a:pt x="100437" y="486145"/>
                </a:lnTo>
                <a:lnTo>
                  <a:pt x="100154" y="495373"/>
                </a:lnTo>
                <a:lnTo>
                  <a:pt x="100035" y="513474"/>
                </a:lnTo>
                <a:lnTo>
                  <a:pt x="101404" y="521467"/>
                </a:lnTo>
                <a:lnTo>
                  <a:pt x="141597" y="539150"/>
                </a:lnTo>
                <a:lnTo>
                  <a:pt x="145765" y="539195"/>
                </a:lnTo>
                <a:close/>
              </a:path>
              <a:path w="713104" h="549910">
                <a:moveTo>
                  <a:pt x="379504" y="459173"/>
                </a:moveTo>
                <a:lnTo>
                  <a:pt x="345836" y="459173"/>
                </a:lnTo>
                <a:lnTo>
                  <a:pt x="555434" y="11431"/>
                </a:lnTo>
                <a:lnTo>
                  <a:pt x="561151" y="0"/>
                </a:lnTo>
                <a:lnTo>
                  <a:pt x="570678" y="0"/>
                </a:lnTo>
                <a:lnTo>
                  <a:pt x="572583" y="5715"/>
                </a:lnTo>
                <a:lnTo>
                  <a:pt x="574489" y="20005"/>
                </a:lnTo>
                <a:lnTo>
                  <a:pt x="587461" y="139085"/>
                </a:lnTo>
                <a:lnTo>
                  <a:pt x="529711" y="139085"/>
                </a:lnTo>
                <a:lnTo>
                  <a:pt x="379504" y="459173"/>
                </a:lnTo>
                <a:close/>
              </a:path>
              <a:path w="713104" h="549910">
                <a:moveTo>
                  <a:pt x="705964" y="549674"/>
                </a:moveTo>
                <a:lnTo>
                  <a:pt x="697389" y="549674"/>
                </a:lnTo>
                <a:lnTo>
                  <a:pt x="676102" y="549332"/>
                </a:lnTo>
                <a:lnTo>
                  <a:pt x="642132" y="548364"/>
                </a:lnTo>
                <a:lnTo>
                  <a:pt x="606018" y="546861"/>
                </a:lnTo>
                <a:lnTo>
                  <a:pt x="578300" y="544911"/>
                </a:lnTo>
                <a:lnTo>
                  <a:pt x="562103" y="543958"/>
                </a:lnTo>
                <a:lnTo>
                  <a:pt x="558292" y="542053"/>
                </a:lnTo>
                <a:lnTo>
                  <a:pt x="558292" y="535384"/>
                </a:lnTo>
                <a:lnTo>
                  <a:pt x="560198" y="533479"/>
                </a:lnTo>
                <a:lnTo>
                  <a:pt x="564009" y="533479"/>
                </a:lnTo>
                <a:lnTo>
                  <a:pt x="565795" y="530800"/>
                </a:lnTo>
                <a:lnTo>
                  <a:pt x="566867" y="524905"/>
                </a:lnTo>
                <a:lnTo>
                  <a:pt x="567224" y="516867"/>
                </a:lnTo>
                <a:lnTo>
                  <a:pt x="566867" y="507758"/>
                </a:lnTo>
                <a:lnTo>
                  <a:pt x="532569" y="139085"/>
                </a:lnTo>
                <a:lnTo>
                  <a:pt x="587461" y="139085"/>
                </a:lnTo>
                <a:lnTo>
                  <a:pt x="622125" y="457268"/>
                </a:lnTo>
                <a:lnTo>
                  <a:pt x="630818" y="501089"/>
                </a:lnTo>
                <a:lnTo>
                  <a:pt x="660233" y="533479"/>
                </a:lnTo>
                <a:lnTo>
                  <a:pt x="699756" y="539106"/>
                </a:lnTo>
                <a:lnTo>
                  <a:pt x="706917" y="539195"/>
                </a:lnTo>
                <a:lnTo>
                  <a:pt x="710727" y="539195"/>
                </a:lnTo>
                <a:lnTo>
                  <a:pt x="712633" y="540148"/>
                </a:lnTo>
                <a:lnTo>
                  <a:pt x="712633" y="547769"/>
                </a:lnTo>
                <a:lnTo>
                  <a:pt x="705964" y="549674"/>
                </a:lnTo>
                <a:close/>
              </a:path>
              <a:path w="713104" h="549910">
                <a:moveTo>
                  <a:pt x="331546" y="547769"/>
                </a:moveTo>
                <a:lnTo>
                  <a:pt x="309633" y="515379"/>
                </a:lnTo>
                <a:lnTo>
                  <a:pt x="289447" y="475681"/>
                </a:lnTo>
                <a:lnTo>
                  <a:pt x="262473" y="422139"/>
                </a:lnTo>
                <a:lnTo>
                  <a:pt x="238358" y="373778"/>
                </a:lnTo>
                <a:lnTo>
                  <a:pt x="210267" y="315369"/>
                </a:lnTo>
                <a:lnTo>
                  <a:pt x="179944" y="250664"/>
                </a:lnTo>
                <a:lnTo>
                  <a:pt x="149442" y="184708"/>
                </a:lnTo>
                <a:lnTo>
                  <a:pt x="132427" y="146706"/>
                </a:lnTo>
                <a:lnTo>
                  <a:pt x="193580" y="146706"/>
                </a:lnTo>
                <a:lnTo>
                  <a:pt x="345836" y="459173"/>
                </a:lnTo>
                <a:lnTo>
                  <a:pt x="379504" y="459173"/>
                </a:lnTo>
                <a:lnTo>
                  <a:pt x="355363" y="510616"/>
                </a:lnTo>
                <a:lnTo>
                  <a:pt x="346149" y="529683"/>
                </a:lnTo>
                <a:lnTo>
                  <a:pt x="340239" y="540981"/>
                </a:lnTo>
                <a:lnTo>
                  <a:pt x="335937" y="546385"/>
                </a:lnTo>
                <a:lnTo>
                  <a:pt x="331546" y="547769"/>
                </a:lnTo>
                <a:close/>
              </a:path>
              <a:path w="713104" h="549910">
                <a:moveTo>
                  <a:pt x="12385" y="549674"/>
                </a:moveTo>
                <a:lnTo>
                  <a:pt x="5716" y="549674"/>
                </a:lnTo>
                <a:lnTo>
                  <a:pt x="0" y="547769"/>
                </a:lnTo>
                <a:lnTo>
                  <a:pt x="0" y="541100"/>
                </a:lnTo>
                <a:lnTo>
                  <a:pt x="3810" y="539195"/>
                </a:lnTo>
                <a:lnTo>
                  <a:pt x="148624" y="539195"/>
                </a:lnTo>
                <a:lnTo>
                  <a:pt x="151482" y="541100"/>
                </a:lnTo>
                <a:lnTo>
                  <a:pt x="151482" y="547769"/>
                </a:lnTo>
                <a:lnTo>
                  <a:pt x="72406" y="547769"/>
                </a:lnTo>
                <a:lnTo>
                  <a:pt x="62894" y="548067"/>
                </a:lnTo>
                <a:lnTo>
                  <a:pt x="28864" y="549376"/>
                </a:lnTo>
                <a:lnTo>
                  <a:pt x="12385" y="549674"/>
                </a:lnTo>
                <a:close/>
              </a:path>
              <a:path w="713104" h="549910">
                <a:moveTo>
                  <a:pt x="147671" y="549674"/>
                </a:moveTo>
                <a:lnTo>
                  <a:pt x="139096" y="549674"/>
                </a:lnTo>
                <a:lnTo>
                  <a:pt x="118226" y="549376"/>
                </a:lnTo>
                <a:lnTo>
                  <a:pt x="72406" y="547769"/>
                </a:lnTo>
                <a:lnTo>
                  <a:pt x="151482" y="547769"/>
                </a:lnTo>
                <a:lnTo>
                  <a:pt x="147671" y="549674"/>
                </a:lnTo>
                <a:close/>
              </a:path>
            </a:pathLst>
          </a:custGeom>
          <a:solidFill>
            <a:srgbClr val="000000"/>
          </a:solidFill>
        </p:spPr>
        <p:txBody>
          <a:bodyPr wrap="square" lIns="0" tIns="0" rIns="0" bIns="0" rtlCol="0"/>
          <a:lstStyle/>
          <a:p>
            <a:endParaRPr/>
          </a:p>
        </p:txBody>
      </p:sp>
      <p:sp>
        <p:nvSpPr>
          <p:cNvPr id="18" name="object 18"/>
          <p:cNvSpPr/>
          <p:nvPr/>
        </p:nvSpPr>
        <p:spPr>
          <a:xfrm>
            <a:off x="2918460" y="2534411"/>
            <a:ext cx="3316604" cy="1678305"/>
          </a:xfrm>
          <a:custGeom>
            <a:avLst/>
            <a:gdLst/>
            <a:ahLst/>
            <a:cxnLst/>
            <a:rect l="l" t="t" r="r" b="b"/>
            <a:pathLst>
              <a:path w="3316604" h="1678304">
                <a:moveTo>
                  <a:pt x="0" y="0"/>
                </a:moveTo>
                <a:lnTo>
                  <a:pt x="3316224" y="0"/>
                </a:lnTo>
                <a:lnTo>
                  <a:pt x="3316224" y="1677924"/>
                </a:lnTo>
                <a:lnTo>
                  <a:pt x="0" y="1677924"/>
                </a:lnTo>
                <a:lnTo>
                  <a:pt x="0" y="0"/>
                </a:lnTo>
                <a:close/>
              </a:path>
            </a:pathLst>
          </a:custGeom>
          <a:solidFill>
            <a:srgbClr val="FFFFFF"/>
          </a:solidFill>
        </p:spPr>
        <p:txBody>
          <a:bodyPr wrap="square" lIns="0" tIns="0" rIns="0" bIns="0" rtlCol="0"/>
          <a:lstStyle/>
          <a:p>
            <a:endParaRPr/>
          </a:p>
        </p:txBody>
      </p:sp>
      <p:sp>
        <p:nvSpPr>
          <p:cNvPr id="19" name="object 19"/>
          <p:cNvSpPr txBox="1"/>
          <p:nvPr/>
        </p:nvSpPr>
        <p:spPr>
          <a:xfrm>
            <a:off x="1389213" y="4384903"/>
            <a:ext cx="6912609" cy="1488440"/>
          </a:xfrm>
          <a:prstGeom prst="rect">
            <a:avLst/>
          </a:prstGeom>
        </p:spPr>
        <p:txBody>
          <a:bodyPr vert="horz" wrap="square" lIns="0" tIns="12700" rIns="0" bIns="0" rtlCol="0">
            <a:spAutoFit/>
          </a:bodyPr>
          <a:lstStyle/>
          <a:p>
            <a:pPr marL="12700" marR="1859914">
              <a:lnSpc>
                <a:spcPct val="100000"/>
              </a:lnSpc>
              <a:spcBef>
                <a:spcPts val="100"/>
              </a:spcBef>
            </a:pPr>
            <a:r>
              <a:rPr sz="2400" spc="-5" dirty="0">
                <a:latin typeface="Arial"/>
                <a:cs typeface="Arial"/>
              </a:rPr>
              <a:t>Robert Alan Harris, Assistant</a:t>
            </a:r>
            <a:r>
              <a:rPr sz="2400" spc="-245" dirty="0">
                <a:latin typeface="Arial"/>
                <a:cs typeface="Arial"/>
              </a:rPr>
              <a:t> </a:t>
            </a:r>
            <a:r>
              <a:rPr sz="2400" spc="-5" dirty="0">
                <a:latin typeface="Arial"/>
                <a:cs typeface="Arial"/>
              </a:rPr>
              <a:t>Director  Center for </a:t>
            </a:r>
            <a:r>
              <a:rPr sz="2400" spc="-40" dirty="0">
                <a:latin typeface="Arial"/>
                <a:cs typeface="Arial"/>
              </a:rPr>
              <a:t>Teaching </a:t>
            </a:r>
            <a:r>
              <a:rPr sz="2400" spc="-5" dirty="0">
                <a:latin typeface="Arial"/>
                <a:cs typeface="Arial"/>
              </a:rPr>
              <a:t>with </a:t>
            </a:r>
            <a:r>
              <a:rPr sz="2400" spc="-35" dirty="0">
                <a:latin typeface="Arial"/>
                <a:cs typeface="Arial"/>
              </a:rPr>
              <a:t>Technology</a:t>
            </a:r>
            <a:endParaRPr sz="2400" dirty="0">
              <a:latin typeface="Arial"/>
              <a:cs typeface="Arial"/>
            </a:endParaRPr>
          </a:p>
          <a:p>
            <a:pPr marL="12700" marR="5080">
              <a:lnSpc>
                <a:spcPct val="100000"/>
              </a:lnSpc>
            </a:pPr>
            <a:r>
              <a:rPr sz="2400" spc="-5" dirty="0">
                <a:latin typeface="Arial"/>
                <a:cs typeface="Arial"/>
              </a:rPr>
              <a:t>Library 120H – </a:t>
            </a:r>
            <a:r>
              <a:rPr sz="2400" spc="-5" dirty="0">
                <a:solidFill>
                  <a:srgbClr val="0000FF"/>
                </a:solidFill>
                <a:latin typeface="Arial"/>
                <a:cs typeface="Arial"/>
                <a:hlinkClick r:id="rId8"/>
              </a:rPr>
              <a:t>harrisr@wpunj.edu </a:t>
            </a:r>
            <a:r>
              <a:rPr sz="2400" spc="-5" dirty="0">
                <a:latin typeface="Arial"/>
                <a:cs typeface="Arial"/>
              </a:rPr>
              <a:t>– 973-720-2451  William Paterson </a:t>
            </a:r>
            <a:r>
              <a:rPr sz="2400" spc="-20" dirty="0">
                <a:latin typeface="Arial"/>
                <a:cs typeface="Arial"/>
              </a:rPr>
              <a:t>University,</a:t>
            </a:r>
            <a:r>
              <a:rPr sz="2400" spc="40" dirty="0">
                <a:latin typeface="Arial"/>
                <a:cs typeface="Arial"/>
              </a:rPr>
              <a:t> </a:t>
            </a:r>
            <a:r>
              <a:rPr sz="2400" spc="-15" dirty="0">
                <a:latin typeface="Arial"/>
                <a:cs typeface="Arial"/>
                <a:hlinkClick r:id="rId9"/>
              </a:rPr>
              <a:t>www.wpunj.edu</a:t>
            </a:r>
            <a:endParaRPr sz="2400" dirty="0">
              <a:latin typeface="Arial"/>
              <a:cs typeface="Arial"/>
            </a:endParaRPr>
          </a:p>
        </p:txBody>
      </p:sp>
      <p:sp>
        <p:nvSpPr>
          <p:cNvPr id="20" name="object 20"/>
          <p:cNvSpPr txBox="1">
            <a:spLocks noGrp="1"/>
          </p:cNvSpPr>
          <p:nvPr>
            <p:ph type="title"/>
          </p:nvPr>
        </p:nvSpPr>
        <p:spPr>
          <a:prstGeom prst="rect">
            <a:avLst/>
          </a:prstGeom>
        </p:spPr>
        <p:txBody>
          <a:bodyPr vert="horz" wrap="square" lIns="0" tIns="12700" rIns="0" bIns="0" rtlCol="0">
            <a:spAutoFit/>
          </a:bodyPr>
          <a:lstStyle/>
          <a:p>
            <a:pPr marL="29209" algn="ctr">
              <a:lnSpc>
                <a:spcPct val="100000"/>
              </a:lnSpc>
              <a:spcBef>
                <a:spcPts val="100"/>
              </a:spcBef>
            </a:pPr>
            <a:r>
              <a:rPr spc="-55" dirty="0"/>
              <a:t>Yes, </a:t>
            </a:r>
            <a:r>
              <a:rPr spc="-5" dirty="0"/>
              <a:t>we</a:t>
            </a:r>
            <a:r>
              <a:rPr spc="35" dirty="0"/>
              <a:t> </a:t>
            </a:r>
            <a:r>
              <a:rPr spc="-5" dirty="0"/>
              <a:t>can!</a:t>
            </a:r>
          </a:p>
          <a:p>
            <a:pPr marL="29209" algn="ctr">
              <a:lnSpc>
                <a:spcPct val="100000"/>
              </a:lnSpc>
            </a:pPr>
            <a:r>
              <a:rPr b="0" i="1" dirty="0">
                <a:latin typeface="Arial"/>
                <a:cs typeface="Arial"/>
              </a:rPr>
              <a:t>A </a:t>
            </a:r>
            <a:r>
              <a:rPr b="0" i="1" spc="-5" dirty="0">
                <a:latin typeface="Arial"/>
                <a:cs typeface="Arial"/>
              </a:rPr>
              <a:t>hands-on approach</a:t>
            </a:r>
            <a:r>
              <a:rPr b="0" i="1" spc="-215" dirty="0">
                <a:latin typeface="Arial"/>
                <a:cs typeface="Arial"/>
              </a:rPr>
              <a:t> </a:t>
            </a:r>
            <a:r>
              <a:rPr b="0" i="1" spc="-5" dirty="0">
                <a:latin typeface="Arial"/>
                <a:cs typeface="Arial"/>
              </a:rPr>
              <a:t>to</a:t>
            </a:r>
          </a:p>
        </p:txBody>
      </p:sp>
      <p:sp>
        <p:nvSpPr>
          <p:cNvPr id="21" name="object 21"/>
          <p:cNvSpPr txBox="1"/>
          <p:nvPr/>
        </p:nvSpPr>
        <p:spPr>
          <a:xfrm>
            <a:off x="1396517" y="1732864"/>
            <a:ext cx="637857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Arial"/>
                <a:cs typeface="Arial"/>
              </a:rPr>
              <a:t>Open Educational</a:t>
            </a:r>
            <a:r>
              <a:rPr sz="3600" b="1" spc="-25" dirty="0">
                <a:latin typeface="Arial"/>
                <a:cs typeface="Arial"/>
              </a:rPr>
              <a:t> </a:t>
            </a:r>
            <a:r>
              <a:rPr sz="3600" b="1" spc="-5" dirty="0">
                <a:latin typeface="Arial"/>
                <a:cs typeface="Arial"/>
              </a:rPr>
              <a:t>Resources</a:t>
            </a:r>
            <a:endParaRPr sz="3600">
              <a:latin typeface="Arial"/>
              <a:cs typeface="Arial"/>
            </a:endParaRPr>
          </a:p>
        </p:txBody>
      </p:sp>
      <p:sp>
        <p:nvSpPr>
          <p:cNvPr id="22" name="object 22"/>
          <p:cNvSpPr txBox="1"/>
          <p:nvPr/>
        </p:nvSpPr>
        <p:spPr>
          <a:xfrm>
            <a:off x="6334541" y="2364094"/>
            <a:ext cx="1489378" cy="391160"/>
          </a:xfrm>
          <a:prstGeom prst="rect">
            <a:avLst/>
          </a:prstGeom>
        </p:spPr>
        <p:txBody>
          <a:bodyPr vert="horz" wrap="square" lIns="0" tIns="12700" rIns="0" bIns="0" rtlCol="0">
            <a:spAutoFit/>
          </a:bodyPr>
          <a:lstStyle/>
          <a:p>
            <a:pPr marL="12700">
              <a:lnSpc>
                <a:spcPct val="100000"/>
              </a:lnSpc>
              <a:spcBef>
                <a:spcPts val="100"/>
              </a:spcBef>
            </a:pPr>
            <a:r>
              <a:rPr sz="2400" i="1" spc="-5" dirty="0" smtClean="0">
                <a:latin typeface="Calibri"/>
                <a:cs typeface="Calibri"/>
              </a:rPr>
              <a:t>201</a:t>
            </a:r>
            <a:r>
              <a:rPr lang="en-US" sz="2400" i="1" spc="-5" dirty="0" smtClean="0">
                <a:latin typeface="Calibri"/>
                <a:cs typeface="Calibri"/>
              </a:rPr>
              <a:t>9</a:t>
            </a:r>
            <a:r>
              <a:rPr sz="2400" i="1" spc="-5" dirty="0" smtClean="0">
                <a:latin typeface="Calibri"/>
                <a:cs typeface="Calibri"/>
              </a:rPr>
              <a:t>-</a:t>
            </a:r>
            <a:r>
              <a:rPr lang="en-US" sz="2400" i="1" spc="-5" dirty="0" smtClean="0">
                <a:latin typeface="Calibri"/>
                <a:cs typeface="Calibri"/>
              </a:rPr>
              <a:t>04-09</a:t>
            </a:r>
            <a:endParaRPr sz="2400" dirty="0">
              <a:latin typeface="Calibri"/>
              <a:cs typeface="Calibri"/>
            </a:endParaRPr>
          </a:p>
        </p:txBody>
      </p:sp>
      <p:sp>
        <p:nvSpPr>
          <p:cNvPr id="23" name="object 23"/>
          <p:cNvSpPr/>
          <p:nvPr/>
        </p:nvSpPr>
        <p:spPr>
          <a:xfrm>
            <a:off x="3491484" y="2671572"/>
            <a:ext cx="2743199" cy="1514855"/>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8400" y="838200"/>
            <a:ext cx="4326255" cy="696595"/>
          </a:xfrm>
          <a:prstGeom prst="rect">
            <a:avLst/>
          </a:prstGeom>
        </p:spPr>
        <p:txBody>
          <a:bodyPr vert="horz" wrap="square" lIns="0" tIns="13335" rIns="0" bIns="0" rtlCol="0">
            <a:spAutoFit/>
          </a:bodyPr>
          <a:lstStyle/>
          <a:p>
            <a:pPr marL="12700">
              <a:lnSpc>
                <a:spcPct val="100000"/>
              </a:lnSpc>
              <a:spcBef>
                <a:spcPts val="105"/>
              </a:spcBef>
            </a:pPr>
            <a:r>
              <a:rPr sz="4400" b="1" spc="0" dirty="0" smtClean="0">
                <a:latin typeface="Arial Black"/>
                <a:cs typeface="Arial Black"/>
              </a:rPr>
              <a:t>Introduction!</a:t>
            </a:r>
            <a:endParaRPr sz="4400" dirty="0">
              <a:latin typeface="Arial Black"/>
              <a:cs typeface="Arial Black"/>
            </a:endParaRPr>
          </a:p>
        </p:txBody>
      </p:sp>
      <p:sp>
        <p:nvSpPr>
          <p:cNvPr id="3" name="object 3"/>
          <p:cNvSpPr txBox="1"/>
          <p:nvPr/>
        </p:nvSpPr>
        <p:spPr>
          <a:xfrm>
            <a:off x="1117600" y="1589133"/>
            <a:ext cx="7178733" cy="4442242"/>
          </a:xfrm>
          <a:prstGeom prst="rect">
            <a:avLst/>
          </a:prstGeom>
        </p:spPr>
        <p:txBody>
          <a:bodyPr vert="horz" wrap="square" lIns="0" tIns="2540" rIns="0" bIns="0" rtlCol="0">
            <a:spAutoFit/>
          </a:bodyPr>
          <a:lstStyle/>
          <a:p>
            <a:pPr marL="12700" marR="5080">
              <a:lnSpc>
                <a:spcPct val="150000"/>
              </a:lnSpc>
              <a:spcBef>
                <a:spcPts val="20"/>
              </a:spcBef>
            </a:pPr>
            <a:r>
              <a:rPr sz="2600" spc="-5" dirty="0">
                <a:latin typeface="Arial"/>
                <a:cs typeface="Arial"/>
              </a:rPr>
              <a:t>Robert Alan </a:t>
            </a:r>
            <a:r>
              <a:rPr sz="2600" spc="-5" dirty="0" smtClean="0">
                <a:latin typeface="Arial"/>
                <a:cs typeface="Arial"/>
              </a:rPr>
              <a:t>Harris </a:t>
            </a:r>
            <a:endParaRPr lang="en-US" sz="2600" spc="-5" dirty="0" smtClean="0">
              <a:latin typeface="Arial"/>
              <a:cs typeface="Arial"/>
            </a:endParaRPr>
          </a:p>
          <a:p>
            <a:pPr marL="12700" marR="5080">
              <a:lnSpc>
                <a:spcPct val="150000"/>
              </a:lnSpc>
              <a:spcBef>
                <a:spcPts val="20"/>
              </a:spcBef>
            </a:pPr>
            <a:r>
              <a:rPr lang="en-US" sz="2600" spc="-5" dirty="0" smtClean="0">
                <a:latin typeface="Arial"/>
                <a:cs typeface="Arial"/>
              </a:rPr>
              <a:t>Center for Teaching w/ </a:t>
            </a:r>
            <a:r>
              <a:rPr lang="en-US" sz="2600" spc="-5" dirty="0" smtClean="0">
                <a:latin typeface="Arial"/>
                <a:cs typeface="Arial"/>
              </a:rPr>
              <a:t>Technology</a:t>
            </a:r>
            <a:br>
              <a:rPr lang="en-US" sz="2600" spc="-5" dirty="0" smtClean="0">
                <a:latin typeface="Arial"/>
                <a:cs typeface="Arial"/>
              </a:rPr>
            </a:br>
            <a:r>
              <a:rPr lang="en-US" sz="2600" spc="-5" dirty="0" smtClean="0">
                <a:latin typeface="Arial"/>
                <a:cs typeface="Arial"/>
              </a:rPr>
              <a:t>Library 120k, </a:t>
            </a:r>
            <a:r>
              <a:rPr lang="en-US" sz="2600" spc="-5" dirty="0" smtClean="0">
                <a:latin typeface="Arial"/>
                <a:cs typeface="Arial"/>
                <a:hlinkClick r:id="rId3"/>
              </a:rPr>
              <a:t>harrisr@wpunj.edu</a:t>
            </a:r>
            <a:r>
              <a:rPr lang="en-US" sz="2600" spc="-5" dirty="0">
                <a:latin typeface="Arial"/>
                <a:cs typeface="Arial"/>
              </a:rPr>
              <a:t>,</a:t>
            </a:r>
            <a:r>
              <a:rPr lang="en-US" sz="2600" spc="-5" dirty="0" smtClean="0">
                <a:latin typeface="Arial"/>
                <a:cs typeface="Arial"/>
              </a:rPr>
              <a:t> x2451</a:t>
            </a:r>
          </a:p>
          <a:p>
            <a:pPr marL="12700" marR="5080">
              <a:lnSpc>
                <a:spcPct val="150000"/>
              </a:lnSpc>
              <a:spcBef>
                <a:spcPts val="20"/>
              </a:spcBef>
            </a:pPr>
            <a:endParaRPr lang="en-US" sz="1400" spc="-5" dirty="0" smtClean="0">
              <a:latin typeface="Arial"/>
              <a:cs typeface="Arial"/>
            </a:endParaRPr>
          </a:p>
          <a:p>
            <a:pPr>
              <a:lnSpc>
                <a:spcPct val="100000"/>
              </a:lnSpc>
              <a:spcBef>
                <a:spcPts val="50"/>
              </a:spcBef>
            </a:pPr>
            <a:r>
              <a:rPr lang="en-US" sz="2400" dirty="0">
                <a:latin typeface="Arial" panose="020B0604020202020204" pitchFamily="34" charset="0"/>
                <a:cs typeface="Arial" panose="020B0604020202020204" pitchFamily="34" charset="0"/>
              </a:rPr>
              <a:t>The Center for Teaching with Technology s focused on providing support and instruction for educational </a:t>
            </a:r>
            <a:r>
              <a:rPr lang="en-US" sz="2400" dirty="0" smtClean="0">
                <a:latin typeface="Arial" panose="020B0604020202020204" pitchFamily="34" charset="0"/>
                <a:cs typeface="Arial" panose="020B0604020202020204" pitchFamily="34" charset="0"/>
              </a:rPr>
              <a:t>technology, offering </a:t>
            </a:r>
            <a:r>
              <a:rPr lang="en-US" sz="2400" dirty="0">
                <a:latin typeface="Arial" panose="020B0604020202020204" pitchFamily="34" charset="0"/>
                <a:cs typeface="Arial" panose="020B0604020202020204" pitchFamily="34" charset="0"/>
              </a:rPr>
              <a:t>consultation in pedagogy, instructional design and development </a:t>
            </a:r>
            <a:r>
              <a:rPr lang="en-US" sz="2400" dirty="0" smtClean="0">
                <a:latin typeface="Arial" panose="020B0604020202020204" pitchFamily="34" charset="0"/>
                <a:cs typeface="Arial" panose="020B0604020202020204" pitchFamily="34" charset="0"/>
              </a:rPr>
              <a:t>services. </a:t>
            </a:r>
          </a:p>
          <a:p>
            <a:pPr>
              <a:lnSpc>
                <a:spcPct val="100000"/>
              </a:lnSpc>
              <a:spcBef>
                <a:spcPts val="50"/>
              </a:spcBef>
            </a:pPr>
            <a:endParaRPr lang="en-US" sz="2400" dirty="0">
              <a:latin typeface="Arial" panose="020B0604020202020204" pitchFamily="34" charset="0"/>
              <a:cs typeface="Arial" panose="020B0604020202020204" pitchFamily="34" charset="0"/>
            </a:endParaRPr>
          </a:p>
          <a:p>
            <a:pPr algn="ctr">
              <a:lnSpc>
                <a:spcPct val="100000"/>
              </a:lnSpc>
              <a:spcBef>
                <a:spcPts val="50"/>
              </a:spcBef>
            </a:pPr>
            <a:r>
              <a:rPr lang="en-US" sz="2800" dirty="0">
                <a:latin typeface="Arial" panose="020B0604020202020204" pitchFamily="34" charset="0"/>
                <a:cs typeface="Arial" panose="020B0604020202020204" pitchFamily="34" charset="0"/>
                <a:hlinkClick r:id="rId4"/>
              </a:rPr>
              <a:t>https://</a:t>
            </a:r>
            <a:r>
              <a:rPr lang="en-US" sz="2800" dirty="0" smtClean="0">
                <a:latin typeface="Arial" panose="020B0604020202020204" pitchFamily="34" charset="0"/>
                <a:cs typeface="Arial" panose="020B0604020202020204" pitchFamily="34" charset="0"/>
                <a:hlinkClick r:id="rId4"/>
              </a:rPr>
              <a:t>www.wpunj.edu/irt/ctt/</a:t>
            </a:r>
            <a:r>
              <a:rPr lang="en-US" sz="2800" dirty="0" smtClean="0">
                <a:latin typeface="Arial" panose="020B0604020202020204" pitchFamily="34" charset="0"/>
                <a:cs typeface="Arial" panose="020B0604020202020204" pitchFamily="34" charset="0"/>
              </a:rPr>
              <a:t> </a:t>
            </a:r>
            <a:endParaRPr sz="2800" dirty="0">
              <a:latin typeface="Arial" panose="020B0604020202020204" pitchFamily="34" charset="0"/>
              <a:cs typeface="Arial" panose="020B0604020202020204" pitchFamily="34" charset="0"/>
            </a:endParaRPr>
          </a:p>
        </p:txBody>
      </p:sp>
      <p:sp>
        <p:nvSpPr>
          <p:cNvPr id="4" name="object 4"/>
          <p:cNvSpPr/>
          <p:nvPr/>
        </p:nvSpPr>
        <p:spPr>
          <a:xfrm>
            <a:off x="152400" y="5075459"/>
            <a:ext cx="838200" cy="1782541"/>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76725" y="937173"/>
            <a:ext cx="2588895" cy="650875"/>
          </a:xfrm>
          <a:prstGeom prst="rect">
            <a:avLst/>
          </a:prstGeom>
        </p:spPr>
        <p:txBody>
          <a:bodyPr vert="horz" wrap="square" lIns="0" tIns="13335" rIns="0" bIns="0" rtlCol="0">
            <a:spAutoFit/>
          </a:bodyPr>
          <a:lstStyle/>
          <a:p>
            <a:pPr marL="12700">
              <a:lnSpc>
                <a:spcPct val="100000"/>
              </a:lnSpc>
              <a:spcBef>
                <a:spcPts val="105"/>
              </a:spcBef>
              <a:tabLst>
                <a:tab pos="1641475" algn="l"/>
              </a:tabLst>
            </a:pPr>
            <a:r>
              <a:rPr sz="4100" b="1" spc="125" dirty="0">
                <a:latin typeface="Arial Black"/>
                <a:cs typeface="Arial Black"/>
              </a:rPr>
              <a:t>W</a:t>
            </a:r>
            <a:r>
              <a:rPr sz="4100" b="1" dirty="0">
                <a:latin typeface="Arial Black"/>
                <a:cs typeface="Arial Black"/>
              </a:rPr>
              <a:t>h</a:t>
            </a:r>
            <a:r>
              <a:rPr sz="4100" b="1" spc="-75" dirty="0">
                <a:latin typeface="Arial Black"/>
                <a:cs typeface="Arial Black"/>
              </a:rPr>
              <a:t>a</a:t>
            </a:r>
            <a:r>
              <a:rPr sz="4100" b="1" dirty="0">
                <a:latin typeface="Arial Black"/>
                <a:cs typeface="Arial Black"/>
              </a:rPr>
              <a:t>t	a</a:t>
            </a:r>
            <a:r>
              <a:rPr sz="4100" b="1" spc="55" dirty="0">
                <a:latin typeface="Arial Black"/>
                <a:cs typeface="Arial Black"/>
              </a:rPr>
              <a:t>r</a:t>
            </a:r>
            <a:r>
              <a:rPr sz="4100" b="1" dirty="0">
                <a:latin typeface="Arial Black"/>
                <a:cs typeface="Arial Black"/>
              </a:rPr>
              <a:t>e</a:t>
            </a:r>
            <a:endParaRPr sz="4100">
              <a:latin typeface="Arial Black"/>
              <a:cs typeface="Arial Black"/>
            </a:endParaRPr>
          </a:p>
        </p:txBody>
      </p:sp>
      <p:sp>
        <p:nvSpPr>
          <p:cNvPr id="3" name="object 3"/>
          <p:cNvSpPr txBox="1"/>
          <p:nvPr/>
        </p:nvSpPr>
        <p:spPr>
          <a:xfrm>
            <a:off x="294373" y="1437011"/>
            <a:ext cx="8555355" cy="4532651"/>
          </a:xfrm>
          <a:prstGeom prst="rect">
            <a:avLst/>
          </a:prstGeom>
        </p:spPr>
        <p:txBody>
          <a:bodyPr vert="horz" wrap="square" lIns="0" tIns="13335" rIns="0" bIns="0" rtlCol="0">
            <a:spAutoFit/>
          </a:bodyPr>
          <a:lstStyle/>
          <a:p>
            <a:pPr marL="12700">
              <a:lnSpc>
                <a:spcPct val="100000"/>
              </a:lnSpc>
              <a:spcBef>
                <a:spcPts val="105"/>
              </a:spcBef>
            </a:pPr>
            <a:r>
              <a:rPr sz="4100" b="1" dirty="0">
                <a:latin typeface="Arial Black"/>
                <a:cs typeface="Arial Black"/>
              </a:rPr>
              <a:t>Open </a:t>
            </a:r>
            <a:r>
              <a:rPr sz="4100" b="1" spc="-5" dirty="0">
                <a:latin typeface="Arial Black"/>
                <a:cs typeface="Arial Black"/>
              </a:rPr>
              <a:t>Educational</a:t>
            </a:r>
            <a:r>
              <a:rPr sz="4100" b="1" spc="-55" dirty="0">
                <a:latin typeface="Arial Black"/>
                <a:cs typeface="Arial Black"/>
              </a:rPr>
              <a:t> </a:t>
            </a:r>
            <a:r>
              <a:rPr sz="4100" b="1" spc="-5" dirty="0">
                <a:latin typeface="Arial Black"/>
                <a:cs typeface="Arial Black"/>
              </a:rPr>
              <a:t>Resources?</a:t>
            </a:r>
            <a:endParaRPr sz="4100" dirty="0">
              <a:latin typeface="Arial Black"/>
              <a:cs typeface="Arial Black"/>
            </a:endParaRPr>
          </a:p>
          <a:p>
            <a:pPr marL="609600" marR="611505">
              <a:lnSpc>
                <a:spcPct val="100000"/>
              </a:lnSpc>
              <a:spcBef>
                <a:spcPts val="3750"/>
              </a:spcBef>
            </a:pPr>
            <a:r>
              <a:rPr sz="2000" dirty="0">
                <a:latin typeface="Arial"/>
                <a:cs typeface="Arial"/>
              </a:rPr>
              <a:t>Open </a:t>
            </a:r>
            <a:r>
              <a:rPr sz="2000" spc="-5" dirty="0">
                <a:latin typeface="Arial"/>
                <a:cs typeface="Arial"/>
              </a:rPr>
              <a:t>Educational </a:t>
            </a:r>
            <a:r>
              <a:rPr sz="2000" dirty="0">
                <a:latin typeface="Arial"/>
                <a:cs typeface="Arial"/>
              </a:rPr>
              <a:t>Resources (OER) are teaching, learning and  research </a:t>
            </a:r>
            <a:r>
              <a:rPr sz="2000" spc="-5" dirty="0">
                <a:latin typeface="Arial"/>
                <a:cs typeface="Arial"/>
              </a:rPr>
              <a:t>materials in </a:t>
            </a:r>
            <a:r>
              <a:rPr sz="2000" dirty="0">
                <a:latin typeface="Arial"/>
                <a:cs typeface="Arial"/>
              </a:rPr>
              <a:t>any medium – </a:t>
            </a:r>
            <a:r>
              <a:rPr sz="2000" spc="-5" dirty="0">
                <a:latin typeface="Arial"/>
                <a:cs typeface="Arial"/>
              </a:rPr>
              <a:t>digital </a:t>
            </a:r>
            <a:r>
              <a:rPr sz="2000" dirty="0">
                <a:latin typeface="Arial"/>
                <a:cs typeface="Arial"/>
              </a:rPr>
              <a:t>or otherwise – </a:t>
            </a:r>
            <a:r>
              <a:rPr sz="2000" spc="-5" dirty="0">
                <a:latin typeface="Arial"/>
                <a:cs typeface="Arial"/>
              </a:rPr>
              <a:t>that  </a:t>
            </a:r>
            <a:r>
              <a:rPr sz="2000" dirty="0">
                <a:latin typeface="Arial"/>
                <a:cs typeface="Arial"/>
              </a:rPr>
              <a:t>reside </a:t>
            </a:r>
            <a:r>
              <a:rPr sz="2000" spc="-5" dirty="0">
                <a:latin typeface="Arial"/>
                <a:cs typeface="Arial"/>
              </a:rPr>
              <a:t>in the public </a:t>
            </a:r>
            <a:r>
              <a:rPr sz="2000" dirty="0">
                <a:latin typeface="Arial"/>
                <a:cs typeface="Arial"/>
              </a:rPr>
              <a:t>domain or </a:t>
            </a:r>
            <a:r>
              <a:rPr sz="2000" spc="-5" dirty="0">
                <a:latin typeface="Arial"/>
                <a:cs typeface="Arial"/>
              </a:rPr>
              <a:t>have </a:t>
            </a:r>
            <a:r>
              <a:rPr sz="2000" dirty="0">
                <a:latin typeface="Arial"/>
                <a:cs typeface="Arial"/>
              </a:rPr>
              <a:t>been released under an</a:t>
            </a:r>
            <a:r>
              <a:rPr sz="2000" spc="-160" dirty="0">
                <a:latin typeface="Arial"/>
                <a:cs typeface="Arial"/>
              </a:rPr>
              <a:t> </a:t>
            </a:r>
            <a:r>
              <a:rPr sz="2000" dirty="0">
                <a:latin typeface="Arial"/>
                <a:cs typeface="Arial"/>
              </a:rPr>
              <a:t>open  license </a:t>
            </a:r>
            <a:r>
              <a:rPr sz="2000" spc="-5" dirty="0">
                <a:latin typeface="Arial"/>
                <a:cs typeface="Arial"/>
              </a:rPr>
              <a:t>that permits </a:t>
            </a:r>
            <a:r>
              <a:rPr sz="2000" dirty="0">
                <a:latin typeface="Arial"/>
                <a:cs typeface="Arial"/>
              </a:rPr>
              <a:t>no-cost access, use, </a:t>
            </a:r>
            <a:r>
              <a:rPr sz="2000" spc="-5" dirty="0">
                <a:latin typeface="Arial"/>
                <a:cs typeface="Arial"/>
              </a:rPr>
              <a:t>adaptation </a:t>
            </a:r>
            <a:r>
              <a:rPr sz="2000" dirty="0">
                <a:latin typeface="Arial"/>
                <a:cs typeface="Arial"/>
              </a:rPr>
              <a:t>and  </a:t>
            </a:r>
            <a:r>
              <a:rPr sz="2000" spc="-5" dirty="0">
                <a:latin typeface="Arial"/>
                <a:cs typeface="Arial"/>
                <a:hlinkClick r:id="rId3"/>
              </a:rPr>
              <a:t>redistribution </a:t>
            </a:r>
            <a:r>
              <a:rPr sz="2000" dirty="0">
                <a:latin typeface="Arial"/>
                <a:cs typeface="Arial"/>
                <a:hlinkClick r:id="rId3"/>
              </a:rPr>
              <a:t>by others </a:t>
            </a:r>
            <a:r>
              <a:rPr sz="2000" spc="-5" dirty="0">
                <a:latin typeface="Arial"/>
                <a:cs typeface="Arial"/>
                <a:hlinkClick r:id="rId3"/>
              </a:rPr>
              <a:t>with </a:t>
            </a:r>
            <a:r>
              <a:rPr sz="2000" dirty="0">
                <a:latin typeface="Arial"/>
                <a:cs typeface="Arial"/>
                <a:hlinkClick r:id="rId3"/>
              </a:rPr>
              <a:t>no or </a:t>
            </a:r>
            <a:r>
              <a:rPr sz="2000" spc="-5" dirty="0">
                <a:latin typeface="Arial"/>
                <a:cs typeface="Arial"/>
                <a:hlinkClick r:id="rId3"/>
              </a:rPr>
              <a:t>limited restrictions. </a:t>
            </a:r>
            <a:r>
              <a:rPr sz="2000" spc="-5" dirty="0">
                <a:latin typeface="Arial"/>
                <a:cs typeface="Arial"/>
              </a:rPr>
              <a:t> </a:t>
            </a:r>
            <a:r>
              <a:rPr lang="en-US" sz="2000" spc="-5" dirty="0" smtClean="0">
                <a:latin typeface="Arial"/>
                <a:cs typeface="Arial"/>
              </a:rPr>
              <a:t/>
            </a:r>
            <a:br>
              <a:rPr lang="en-US" sz="2000" spc="-5" dirty="0" smtClean="0">
                <a:latin typeface="Arial"/>
                <a:cs typeface="Arial"/>
              </a:rPr>
            </a:br>
            <a:r>
              <a:rPr lang="en-US" sz="2000" spc="-5" dirty="0" smtClean="0">
                <a:latin typeface="Arial"/>
                <a:cs typeface="Arial"/>
              </a:rPr>
              <a:t/>
            </a:r>
            <a:br>
              <a:rPr lang="en-US" sz="2000" spc="-5" dirty="0" smtClean="0">
                <a:latin typeface="Arial"/>
                <a:cs typeface="Arial"/>
              </a:rPr>
            </a:br>
            <a:endParaRPr sz="1700" dirty="0">
              <a:latin typeface="Times New Roman"/>
              <a:cs typeface="Times New Roman"/>
            </a:endParaRPr>
          </a:p>
          <a:p>
            <a:pPr marL="1257935" marR="1003935" algn="ctr">
              <a:lnSpc>
                <a:spcPct val="100000"/>
              </a:lnSpc>
            </a:pPr>
            <a:r>
              <a:rPr sz="2800" spc="-10" dirty="0">
                <a:latin typeface="Calibri"/>
                <a:cs typeface="Calibri"/>
              </a:rPr>
              <a:t>Neither the concept </a:t>
            </a:r>
            <a:r>
              <a:rPr sz="2800" spc="-5" dirty="0">
                <a:latin typeface="Calibri"/>
                <a:cs typeface="Calibri"/>
              </a:rPr>
              <a:t>or </a:t>
            </a:r>
            <a:r>
              <a:rPr sz="2800" spc="-10" dirty="0">
                <a:latin typeface="Calibri"/>
                <a:cs typeface="Calibri"/>
              </a:rPr>
              <a:t>the </a:t>
            </a:r>
            <a:r>
              <a:rPr sz="2800" spc="-5" dirty="0">
                <a:latin typeface="Calibri"/>
                <a:cs typeface="Calibri"/>
              </a:rPr>
              <a:t>need </a:t>
            </a:r>
            <a:r>
              <a:rPr sz="2800" spc="-10" dirty="0">
                <a:latin typeface="Calibri"/>
                <a:cs typeface="Calibri"/>
              </a:rPr>
              <a:t>is </a:t>
            </a:r>
            <a:r>
              <a:rPr sz="2800" spc="-70" dirty="0">
                <a:latin typeface="Calibri"/>
                <a:cs typeface="Calibri"/>
              </a:rPr>
              <a:t>new, </a:t>
            </a:r>
            <a:r>
              <a:rPr sz="2800" spc="-10" dirty="0">
                <a:latin typeface="Calibri"/>
                <a:cs typeface="Calibri"/>
              </a:rPr>
              <a:t>but  </a:t>
            </a:r>
            <a:r>
              <a:rPr sz="2800" spc="-5" dirty="0">
                <a:latin typeface="Calibri"/>
                <a:cs typeface="Calibri"/>
              </a:rPr>
              <a:t>both </a:t>
            </a:r>
            <a:r>
              <a:rPr sz="2800" spc="-10" dirty="0">
                <a:latin typeface="Calibri"/>
                <a:cs typeface="Calibri"/>
              </a:rPr>
              <a:t>the </a:t>
            </a:r>
            <a:r>
              <a:rPr sz="2800" b="1" spc="-5" dirty="0">
                <a:latin typeface="Calibri"/>
                <a:cs typeface="Calibri"/>
              </a:rPr>
              <a:t>demand </a:t>
            </a:r>
            <a:r>
              <a:rPr sz="2800" b="1" spc="-25" dirty="0">
                <a:latin typeface="Calibri"/>
                <a:cs typeface="Calibri"/>
              </a:rPr>
              <a:t>for </a:t>
            </a:r>
            <a:r>
              <a:rPr sz="2800" b="1" spc="-10" dirty="0">
                <a:latin typeface="Calibri"/>
                <a:cs typeface="Calibri"/>
              </a:rPr>
              <a:t>change </a:t>
            </a:r>
            <a:r>
              <a:rPr sz="2800" spc="-5" dirty="0">
                <a:latin typeface="Calibri"/>
                <a:cs typeface="Calibri"/>
              </a:rPr>
              <a:t>and </a:t>
            </a:r>
            <a:r>
              <a:rPr sz="2800" b="1" spc="-10" dirty="0">
                <a:latin typeface="Calibri"/>
                <a:cs typeface="Calibri"/>
              </a:rPr>
              <a:t>the </a:t>
            </a:r>
            <a:r>
              <a:rPr sz="2800" b="1" spc="-15" dirty="0">
                <a:latin typeface="Calibri"/>
                <a:cs typeface="Calibri"/>
              </a:rPr>
              <a:t>tools  to </a:t>
            </a:r>
            <a:r>
              <a:rPr sz="2800" b="1" spc="-25" dirty="0">
                <a:latin typeface="Calibri"/>
                <a:cs typeface="Calibri"/>
              </a:rPr>
              <a:t>effect </a:t>
            </a:r>
            <a:r>
              <a:rPr sz="2800" b="1" spc="-10" dirty="0">
                <a:latin typeface="Calibri"/>
                <a:cs typeface="Calibri"/>
              </a:rPr>
              <a:t>it</a:t>
            </a:r>
            <a:r>
              <a:rPr sz="2800" spc="-10" dirty="0">
                <a:latin typeface="Calibri"/>
                <a:cs typeface="Calibri"/>
              </a:rPr>
              <a:t> </a:t>
            </a:r>
            <a:r>
              <a:rPr sz="2800" spc="-20" dirty="0">
                <a:latin typeface="Calibri"/>
                <a:cs typeface="Calibri"/>
              </a:rPr>
              <a:t>are </a:t>
            </a:r>
            <a:r>
              <a:rPr sz="2800" spc="-5" dirty="0">
                <a:latin typeface="Calibri"/>
                <a:cs typeface="Calibri"/>
              </a:rPr>
              <a:t>both </a:t>
            </a:r>
            <a:r>
              <a:rPr sz="2800" spc="-15" dirty="0">
                <a:latin typeface="Calibri"/>
                <a:cs typeface="Calibri"/>
              </a:rPr>
              <a:t>developing</a:t>
            </a:r>
            <a:r>
              <a:rPr sz="2800" spc="90" dirty="0">
                <a:latin typeface="Calibri"/>
                <a:cs typeface="Calibri"/>
              </a:rPr>
              <a:t> </a:t>
            </a:r>
            <a:r>
              <a:rPr sz="2800" spc="-40" dirty="0">
                <a:latin typeface="Calibri"/>
                <a:cs typeface="Calibri"/>
              </a:rPr>
              <a:t>rapidly.</a:t>
            </a:r>
            <a:endParaRPr sz="2800" dirty="0">
              <a:latin typeface="Calibri"/>
              <a:cs typeface="Calibri"/>
            </a:endParaRPr>
          </a:p>
        </p:txBody>
      </p:sp>
      <p:sp>
        <p:nvSpPr>
          <p:cNvPr id="4" name="object 4"/>
          <p:cNvSpPr/>
          <p:nvPr/>
        </p:nvSpPr>
        <p:spPr>
          <a:xfrm>
            <a:off x="109728" y="4002023"/>
            <a:ext cx="1338071" cy="26776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29000" y="762000"/>
            <a:ext cx="2263140" cy="696595"/>
          </a:xfrm>
          <a:prstGeom prst="rect">
            <a:avLst/>
          </a:prstGeom>
        </p:spPr>
        <p:txBody>
          <a:bodyPr vert="horz" wrap="square" lIns="0" tIns="13335" rIns="0" bIns="0" rtlCol="0">
            <a:spAutoFit/>
          </a:bodyPr>
          <a:lstStyle/>
          <a:p>
            <a:pPr marL="12700">
              <a:lnSpc>
                <a:spcPct val="100000"/>
              </a:lnSpc>
              <a:spcBef>
                <a:spcPts val="105"/>
              </a:spcBef>
            </a:pPr>
            <a:r>
              <a:rPr sz="4400" b="1" dirty="0">
                <a:latin typeface="Arial Black"/>
                <a:cs typeface="Arial Black"/>
              </a:rPr>
              <a:t>H</a:t>
            </a:r>
            <a:r>
              <a:rPr sz="4400" b="1" spc="-5" dirty="0">
                <a:latin typeface="Arial Black"/>
                <a:cs typeface="Arial Black"/>
              </a:rPr>
              <a:t>is</a:t>
            </a:r>
            <a:r>
              <a:rPr sz="4400" b="1" dirty="0">
                <a:latin typeface="Arial Black"/>
                <a:cs typeface="Arial Black"/>
              </a:rPr>
              <a:t>to</a:t>
            </a:r>
            <a:r>
              <a:rPr sz="4400" b="1" spc="250" dirty="0">
                <a:latin typeface="Arial Black"/>
                <a:cs typeface="Arial Black"/>
              </a:rPr>
              <a:t>r</a:t>
            </a:r>
            <a:r>
              <a:rPr sz="4400" b="1" dirty="0">
                <a:latin typeface="Arial Black"/>
                <a:cs typeface="Arial Black"/>
              </a:rPr>
              <a:t>y</a:t>
            </a:r>
            <a:endParaRPr sz="4400" dirty="0">
              <a:latin typeface="Arial Black"/>
              <a:cs typeface="Arial Black"/>
            </a:endParaRPr>
          </a:p>
        </p:txBody>
      </p:sp>
      <p:sp>
        <p:nvSpPr>
          <p:cNvPr id="3" name="object 3"/>
          <p:cNvSpPr txBox="1"/>
          <p:nvPr/>
        </p:nvSpPr>
        <p:spPr>
          <a:xfrm>
            <a:off x="506398" y="1676400"/>
            <a:ext cx="8028002" cy="4275529"/>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Arial"/>
                <a:cs typeface="Arial"/>
              </a:rPr>
              <a:t>The term "open educational resources" was first adopted  at </a:t>
            </a:r>
            <a:r>
              <a:rPr sz="2400" spc="-5" dirty="0">
                <a:solidFill>
                  <a:srgbClr val="0000FF"/>
                </a:solidFill>
                <a:latin typeface="Arial"/>
                <a:cs typeface="Arial"/>
              </a:rPr>
              <a:t>UNESCO's </a:t>
            </a:r>
            <a:r>
              <a:rPr sz="2400" spc="-5" dirty="0">
                <a:latin typeface="Arial"/>
                <a:cs typeface="Arial"/>
                <a:hlinkClick r:id="rId3"/>
              </a:rPr>
              <a:t>2002 For</a:t>
            </a:r>
            <a:r>
              <a:rPr sz="2400" spc="-5" dirty="0">
                <a:latin typeface="Arial"/>
                <a:cs typeface="Arial"/>
              </a:rPr>
              <a:t>um on the Impact of Open  Courseware for Higher Education in Developing</a:t>
            </a:r>
            <a:r>
              <a:rPr sz="2400" spc="114" dirty="0">
                <a:latin typeface="Arial"/>
                <a:cs typeface="Arial"/>
              </a:rPr>
              <a:t> </a:t>
            </a:r>
            <a:r>
              <a:rPr sz="2400" spc="-5" dirty="0">
                <a:latin typeface="Arial"/>
                <a:cs typeface="Arial"/>
              </a:rPr>
              <a:t>Countries.</a:t>
            </a:r>
            <a:endParaRPr sz="2400" dirty="0">
              <a:latin typeface="Arial"/>
              <a:cs typeface="Arial"/>
            </a:endParaRPr>
          </a:p>
          <a:p>
            <a:pPr>
              <a:lnSpc>
                <a:spcPct val="100000"/>
              </a:lnSpc>
              <a:spcBef>
                <a:spcPts val="10"/>
              </a:spcBef>
            </a:pPr>
            <a:endParaRPr sz="2900" dirty="0">
              <a:latin typeface="Times New Roman"/>
              <a:cs typeface="Times New Roman"/>
            </a:endParaRPr>
          </a:p>
          <a:p>
            <a:pPr marL="311785" marR="197485">
              <a:lnSpc>
                <a:spcPct val="100000"/>
              </a:lnSpc>
            </a:pPr>
            <a:r>
              <a:rPr sz="2200" i="1" dirty="0">
                <a:latin typeface="Arial"/>
                <a:cs typeface="Arial"/>
              </a:rPr>
              <a:t>“Open </a:t>
            </a:r>
            <a:r>
              <a:rPr sz="2200" i="1" spc="-5" dirty="0">
                <a:latin typeface="Arial"/>
                <a:cs typeface="Arial"/>
              </a:rPr>
              <a:t>Educational </a:t>
            </a:r>
            <a:r>
              <a:rPr sz="2200" i="1" dirty="0">
                <a:latin typeface="Arial"/>
                <a:cs typeface="Arial"/>
              </a:rPr>
              <a:t>Resources (OER) are </a:t>
            </a:r>
            <a:r>
              <a:rPr sz="2200" i="1" spc="-5" dirty="0">
                <a:latin typeface="Arial"/>
                <a:cs typeface="Arial"/>
              </a:rPr>
              <a:t>teaching, learning  </a:t>
            </a:r>
            <a:r>
              <a:rPr sz="2200" i="1" dirty="0">
                <a:latin typeface="Arial"/>
                <a:cs typeface="Arial"/>
              </a:rPr>
              <a:t>and research </a:t>
            </a:r>
            <a:r>
              <a:rPr sz="2200" i="1" spc="-5" dirty="0">
                <a:latin typeface="Arial"/>
                <a:cs typeface="Arial"/>
              </a:rPr>
              <a:t>materials in </a:t>
            </a:r>
            <a:r>
              <a:rPr sz="2200" i="1" dirty="0">
                <a:latin typeface="Arial"/>
                <a:cs typeface="Arial"/>
              </a:rPr>
              <a:t>any </a:t>
            </a:r>
            <a:r>
              <a:rPr sz="2200" i="1" spc="-5" dirty="0">
                <a:latin typeface="Arial"/>
                <a:cs typeface="Arial"/>
              </a:rPr>
              <a:t>medium </a:t>
            </a:r>
            <a:r>
              <a:rPr sz="2200" i="1" dirty="0">
                <a:latin typeface="Arial"/>
                <a:cs typeface="Arial"/>
              </a:rPr>
              <a:t>– </a:t>
            </a:r>
            <a:r>
              <a:rPr sz="2200" i="1" spc="-5" dirty="0">
                <a:latin typeface="Arial"/>
                <a:cs typeface="Arial"/>
              </a:rPr>
              <a:t>digital </a:t>
            </a:r>
            <a:r>
              <a:rPr sz="2200" i="1" dirty="0">
                <a:latin typeface="Arial"/>
                <a:cs typeface="Arial"/>
              </a:rPr>
              <a:t>or otherwise</a:t>
            </a:r>
            <a:r>
              <a:rPr sz="2200" i="1" spc="-195" dirty="0">
                <a:latin typeface="Arial"/>
                <a:cs typeface="Arial"/>
              </a:rPr>
              <a:t> </a:t>
            </a:r>
            <a:r>
              <a:rPr sz="2200" i="1" dirty="0">
                <a:latin typeface="Arial"/>
                <a:cs typeface="Arial"/>
              </a:rPr>
              <a:t>–  that reside </a:t>
            </a:r>
            <a:r>
              <a:rPr sz="2200" i="1" spc="-5" dirty="0">
                <a:latin typeface="Arial"/>
                <a:cs typeface="Arial"/>
              </a:rPr>
              <a:t>in </a:t>
            </a:r>
            <a:r>
              <a:rPr sz="2200" i="1" dirty="0">
                <a:latin typeface="Arial"/>
                <a:cs typeface="Arial"/>
              </a:rPr>
              <a:t>the </a:t>
            </a:r>
            <a:r>
              <a:rPr sz="2200" i="1" spc="-5" dirty="0">
                <a:latin typeface="Arial"/>
                <a:cs typeface="Arial"/>
              </a:rPr>
              <a:t>public domain </a:t>
            </a:r>
            <a:r>
              <a:rPr sz="2200" i="1" dirty="0">
                <a:latin typeface="Arial"/>
                <a:cs typeface="Arial"/>
              </a:rPr>
              <a:t>or have been released under  an open </a:t>
            </a:r>
            <a:r>
              <a:rPr sz="2200" i="1" spc="-5" dirty="0">
                <a:latin typeface="Arial"/>
                <a:cs typeface="Arial"/>
              </a:rPr>
              <a:t>license </a:t>
            </a:r>
            <a:r>
              <a:rPr sz="2200" i="1" dirty="0">
                <a:latin typeface="Arial"/>
                <a:cs typeface="Arial"/>
              </a:rPr>
              <a:t>that </a:t>
            </a:r>
            <a:r>
              <a:rPr sz="2200" b="1" i="1" spc="-5" dirty="0">
                <a:latin typeface="Arial"/>
                <a:cs typeface="Arial"/>
              </a:rPr>
              <a:t>permits </a:t>
            </a:r>
            <a:r>
              <a:rPr sz="2200" b="1" i="1" dirty="0">
                <a:latin typeface="Arial"/>
                <a:cs typeface="Arial"/>
              </a:rPr>
              <a:t>no-cost access, use, </a:t>
            </a:r>
            <a:r>
              <a:rPr sz="2200" b="1" i="1" spc="-5" dirty="0">
                <a:latin typeface="Arial"/>
                <a:cs typeface="Arial"/>
              </a:rPr>
              <a:t>adaptation  </a:t>
            </a:r>
            <a:r>
              <a:rPr sz="2200" b="1" i="1" dirty="0">
                <a:latin typeface="Arial"/>
                <a:cs typeface="Arial"/>
              </a:rPr>
              <a:t>and </a:t>
            </a:r>
            <a:r>
              <a:rPr sz="2200" b="1" i="1" spc="-5" dirty="0">
                <a:latin typeface="Arial"/>
                <a:cs typeface="Arial"/>
              </a:rPr>
              <a:t>redistribution </a:t>
            </a:r>
            <a:r>
              <a:rPr sz="2200" b="1" i="1" dirty="0">
                <a:latin typeface="Arial"/>
                <a:cs typeface="Arial"/>
              </a:rPr>
              <a:t>by others </a:t>
            </a:r>
            <a:r>
              <a:rPr sz="2200" b="1" i="1" spc="-5" dirty="0">
                <a:latin typeface="Arial"/>
                <a:cs typeface="Arial"/>
              </a:rPr>
              <a:t>with </a:t>
            </a:r>
            <a:r>
              <a:rPr sz="2200" b="1" i="1" dirty="0">
                <a:latin typeface="Arial"/>
                <a:cs typeface="Arial"/>
              </a:rPr>
              <a:t>no or </a:t>
            </a:r>
            <a:r>
              <a:rPr sz="2200" b="1" i="1" spc="-5" dirty="0">
                <a:latin typeface="Arial"/>
                <a:cs typeface="Arial"/>
              </a:rPr>
              <a:t>limited</a:t>
            </a:r>
            <a:r>
              <a:rPr sz="2200" b="1" i="1" spc="-95" dirty="0">
                <a:latin typeface="Arial"/>
                <a:cs typeface="Arial"/>
              </a:rPr>
              <a:t> </a:t>
            </a:r>
            <a:r>
              <a:rPr sz="2200" b="1" i="1" spc="-5" dirty="0">
                <a:latin typeface="Arial"/>
                <a:cs typeface="Arial"/>
              </a:rPr>
              <a:t>restrictions</a:t>
            </a:r>
            <a:r>
              <a:rPr sz="2200" i="1" spc="-5" dirty="0" smtClean="0">
                <a:latin typeface="Arial"/>
                <a:cs typeface="Arial"/>
              </a:rPr>
              <a:t>.”</a:t>
            </a:r>
            <a:endParaRPr lang="en-US" sz="2200" dirty="0">
              <a:latin typeface="Arial"/>
              <a:cs typeface="Arial"/>
            </a:endParaRPr>
          </a:p>
          <a:p>
            <a:pPr marL="311785" marR="197485">
              <a:lnSpc>
                <a:spcPct val="100000"/>
              </a:lnSpc>
            </a:pPr>
            <a:endParaRPr lang="en-US" sz="2400" u="heavy" spc="-5" dirty="0">
              <a:solidFill>
                <a:srgbClr val="0000FF"/>
              </a:solidFill>
              <a:uFill>
                <a:solidFill>
                  <a:srgbClr val="0000FF"/>
                </a:solidFill>
              </a:uFill>
              <a:latin typeface="Arial"/>
              <a:cs typeface="Arial"/>
              <a:hlinkClick r:id="rId4"/>
            </a:endParaRPr>
          </a:p>
          <a:p>
            <a:pPr marL="311785" marR="197485">
              <a:lnSpc>
                <a:spcPct val="100000"/>
              </a:lnSpc>
            </a:pPr>
            <a:r>
              <a:rPr sz="2000" u="heavy" spc="-5" dirty="0" smtClean="0">
                <a:solidFill>
                  <a:srgbClr val="0000FF"/>
                </a:solidFill>
                <a:uFill>
                  <a:solidFill>
                    <a:srgbClr val="0000FF"/>
                  </a:solidFill>
                </a:uFill>
                <a:latin typeface="Arial"/>
                <a:cs typeface="Arial"/>
                <a:hlinkClick r:id="rId4"/>
              </a:rPr>
              <a:t>https</a:t>
            </a:r>
            <a:r>
              <a:rPr sz="2000" u="heavy" spc="-5" dirty="0">
                <a:solidFill>
                  <a:srgbClr val="0000FF"/>
                </a:solidFill>
                <a:uFill>
                  <a:solidFill>
                    <a:srgbClr val="0000FF"/>
                  </a:solidFill>
                </a:uFill>
                <a:latin typeface="Arial"/>
                <a:cs typeface="Arial"/>
                <a:hlinkClick r:id="rId4"/>
              </a:rPr>
              <a:t>://en.unesco.org/themes/building-knowledge-societies/oer</a:t>
            </a:r>
            <a:endParaRPr sz="2000" dirty="0">
              <a:latin typeface="Arial"/>
              <a:cs typeface="Arial"/>
            </a:endParaRP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076" y="561873"/>
            <a:ext cx="8555355" cy="1213485"/>
          </a:xfrm>
          <a:prstGeom prst="rect">
            <a:avLst/>
          </a:prstGeom>
        </p:spPr>
        <p:txBody>
          <a:bodyPr vert="horz" wrap="square" lIns="0" tIns="13335" rIns="0" bIns="0" rtlCol="0">
            <a:spAutoFit/>
          </a:bodyPr>
          <a:lstStyle/>
          <a:p>
            <a:pPr algn="ctr">
              <a:lnSpc>
                <a:spcPts val="4675"/>
              </a:lnSpc>
              <a:spcBef>
                <a:spcPts val="105"/>
              </a:spcBef>
            </a:pPr>
            <a:r>
              <a:rPr sz="4100" b="1" spc="35" dirty="0">
                <a:latin typeface="Arial Black"/>
                <a:cs typeface="Arial Black"/>
              </a:rPr>
              <a:t>Why </a:t>
            </a:r>
            <a:r>
              <a:rPr sz="4100" b="1" spc="15" dirty="0">
                <a:latin typeface="Arial Black"/>
                <a:cs typeface="Arial Black"/>
              </a:rPr>
              <a:t>are </a:t>
            </a:r>
            <a:r>
              <a:rPr sz="4100" b="1" spc="-25" dirty="0">
                <a:latin typeface="Arial Black"/>
                <a:cs typeface="Arial Black"/>
              </a:rPr>
              <a:t>we</a:t>
            </a:r>
            <a:r>
              <a:rPr sz="4100" b="1" spc="-100" dirty="0">
                <a:latin typeface="Arial Black"/>
                <a:cs typeface="Arial Black"/>
              </a:rPr>
              <a:t> </a:t>
            </a:r>
            <a:r>
              <a:rPr sz="4100" b="1" dirty="0">
                <a:latin typeface="Arial Black"/>
                <a:cs typeface="Arial Black"/>
              </a:rPr>
              <a:t>using</a:t>
            </a:r>
            <a:endParaRPr sz="4100">
              <a:latin typeface="Arial Black"/>
              <a:cs typeface="Arial Black"/>
            </a:endParaRPr>
          </a:p>
          <a:p>
            <a:pPr algn="ctr">
              <a:lnSpc>
                <a:spcPts val="4675"/>
              </a:lnSpc>
            </a:pPr>
            <a:r>
              <a:rPr sz="4100" b="1" dirty="0">
                <a:latin typeface="Arial Black"/>
                <a:cs typeface="Arial Black"/>
              </a:rPr>
              <a:t>Open </a:t>
            </a:r>
            <a:r>
              <a:rPr sz="4100" b="1" spc="-5" dirty="0">
                <a:latin typeface="Arial Black"/>
                <a:cs typeface="Arial Black"/>
              </a:rPr>
              <a:t>Educational</a:t>
            </a:r>
            <a:r>
              <a:rPr sz="4100" b="1" spc="-55" dirty="0">
                <a:latin typeface="Arial Black"/>
                <a:cs typeface="Arial Black"/>
              </a:rPr>
              <a:t> </a:t>
            </a:r>
            <a:r>
              <a:rPr sz="4100" b="1" spc="-5" dirty="0">
                <a:latin typeface="Arial Black"/>
                <a:cs typeface="Arial Black"/>
              </a:rPr>
              <a:t>Resources?</a:t>
            </a:r>
            <a:endParaRPr sz="4100">
              <a:latin typeface="Arial Black"/>
              <a:cs typeface="Arial Black"/>
            </a:endParaRPr>
          </a:p>
        </p:txBody>
      </p:sp>
      <p:sp>
        <p:nvSpPr>
          <p:cNvPr id="3" name="object 3"/>
          <p:cNvSpPr txBox="1"/>
          <p:nvPr/>
        </p:nvSpPr>
        <p:spPr>
          <a:xfrm>
            <a:off x="891490" y="2233447"/>
            <a:ext cx="7342505" cy="3684270"/>
          </a:xfrm>
          <a:prstGeom prst="rect">
            <a:avLst/>
          </a:prstGeom>
        </p:spPr>
        <p:txBody>
          <a:bodyPr vert="horz" wrap="square" lIns="0" tIns="13335" rIns="0" bIns="0" rtlCol="0">
            <a:spAutoFit/>
          </a:bodyPr>
          <a:lstStyle/>
          <a:p>
            <a:pPr marL="12700" marR="41275">
              <a:lnSpc>
                <a:spcPct val="100000"/>
              </a:lnSpc>
              <a:spcBef>
                <a:spcPts val="105"/>
              </a:spcBef>
            </a:pPr>
            <a:r>
              <a:rPr sz="2000" dirty="0">
                <a:latin typeface="Arial"/>
                <a:cs typeface="Arial"/>
              </a:rPr>
              <a:t>The </a:t>
            </a:r>
            <a:r>
              <a:rPr sz="2000" b="1" dirty="0">
                <a:latin typeface="Arial"/>
                <a:cs typeface="Arial"/>
              </a:rPr>
              <a:t>cost of textbooks has continued to </a:t>
            </a:r>
            <a:r>
              <a:rPr sz="2000" b="1" spc="-5" dirty="0">
                <a:latin typeface="Arial"/>
                <a:cs typeface="Arial"/>
              </a:rPr>
              <a:t>impact </a:t>
            </a:r>
            <a:r>
              <a:rPr sz="2000" b="1" dirty="0">
                <a:latin typeface="Arial"/>
                <a:cs typeface="Arial"/>
              </a:rPr>
              <a:t>students </a:t>
            </a:r>
            <a:r>
              <a:rPr sz="2000" spc="-5" dirty="0">
                <a:latin typeface="Arial"/>
                <a:cs typeface="Arial"/>
              </a:rPr>
              <a:t>in  </a:t>
            </a:r>
            <a:r>
              <a:rPr sz="2000" dirty="0">
                <a:latin typeface="Arial"/>
                <a:cs typeface="Arial"/>
              </a:rPr>
              <a:t>higher education. </a:t>
            </a:r>
            <a:r>
              <a:rPr sz="2000" spc="-5" dirty="0">
                <a:latin typeface="Arial"/>
                <a:cs typeface="Arial"/>
              </a:rPr>
              <a:t>Students have </a:t>
            </a:r>
            <a:r>
              <a:rPr sz="2000" dirty="0">
                <a:latin typeface="Arial"/>
                <a:cs typeface="Arial"/>
              </a:rPr>
              <a:t>reported </a:t>
            </a:r>
            <a:r>
              <a:rPr sz="2000" spc="-5" dirty="0">
                <a:latin typeface="Arial"/>
                <a:cs typeface="Arial"/>
              </a:rPr>
              <a:t>that they </a:t>
            </a:r>
            <a:r>
              <a:rPr sz="2000" dirty="0">
                <a:latin typeface="Arial"/>
                <a:cs typeface="Arial"/>
              </a:rPr>
              <a:t>make  decisions on which courses </a:t>
            </a:r>
            <a:r>
              <a:rPr sz="2000" spc="-5" dirty="0">
                <a:latin typeface="Arial"/>
                <a:cs typeface="Arial"/>
              </a:rPr>
              <a:t>to take </a:t>
            </a:r>
            <a:r>
              <a:rPr sz="2000" dirty="0">
                <a:latin typeface="Arial"/>
                <a:cs typeface="Arial"/>
              </a:rPr>
              <a:t>based on </a:t>
            </a:r>
            <a:r>
              <a:rPr sz="2000" spc="-5" dirty="0">
                <a:latin typeface="Arial"/>
                <a:cs typeface="Arial"/>
              </a:rPr>
              <a:t>the specific </a:t>
            </a:r>
            <a:r>
              <a:rPr sz="2000" dirty="0">
                <a:latin typeface="Arial"/>
                <a:cs typeface="Arial"/>
              </a:rPr>
              <a:t>cost of  </a:t>
            </a:r>
            <a:r>
              <a:rPr sz="2000" spc="-5" dirty="0">
                <a:latin typeface="Arial"/>
                <a:cs typeface="Arial"/>
              </a:rPr>
              <a:t>textbooks </a:t>
            </a:r>
            <a:r>
              <a:rPr sz="2000" dirty="0">
                <a:latin typeface="Arial"/>
                <a:cs typeface="Arial"/>
              </a:rPr>
              <a:t>. . . </a:t>
            </a:r>
            <a:r>
              <a:rPr sz="2000" spc="-15" dirty="0">
                <a:latin typeface="Arial"/>
                <a:cs typeface="Arial"/>
              </a:rPr>
              <a:t>We </a:t>
            </a:r>
            <a:r>
              <a:rPr sz="2000" spc="-5" dirty="0">
                <a:latin typeface="Arial"/>
                <a:cs typeface="Arial"/>
              </a:rPr>
              <a:t>found that </a:t>
            </a:r>
            <a:r>
              <a:rPr sz="2000" b="1" dirty="0">
                <a:latin typeface="Arial"/>
                <a:cs typeface="Arial"/>
              </a:rPr>
              <a:t>66% of students at </a:t>
            </a:r>
            <a:r>
              <a:rPr sz="2000" b="1" spc="-5" dirty="0">
                <a:latin typeface="Arial"/>
                <a:cs typeface="Arial"/>
              </a:rPr>
              <a:t>this institution  have </a:t>
            </a:r>
            <a:r>
              <a:rPr sz="2000" b="1" dirty="0">
                <a:latin typeface="Arial"/>
                <a:cs typeface="Arial"/>
              </a:rPr>
              <a:t>not purchased a textbook due to cost</a:t>
            </a:r>
            <a:r>
              <a:rPr sz="2000" dirty="0">
                <a:latin typeface="Arial"/>
                <a:cs typeface="Arial"/>
              </a:rPr>
              <a:t>. </a:t>
            </a:r>
            <a:r>
              <a:rPr sz="2000" spc="-15" dirty="0">
                <a:latin typeface="Arial"/>
                <a:cs typeface="Arial"/>
              </a:rPr>
              <a:t>We </a:t>
            </a:r>
            <a:r>
              <a:rPr sz="2000" dirty="0">
                <a:latin typeface="Arial"/>
                <a:cs typeface="Arial"/>
              </a:rPr>
              <a:t>also  </a:t>
            </a:r>
            <a:r>
              <a:rPr sz="2000" dirty="0">
                <a:latin typeface="Arial"/>
                <a:cs typeface="Arial"/>
                <a:hlinkClick r:id="rId3"/>
              </a:rPr>
              <a:t>discovered </a:t>
            </a:r>
            <a:r>
              <a:rPr sz="2000" spc="-5" dirty="0">
                <a:latin typeface="Arial"/>
                <a:cs typeface="Arial"/>
                <a:hlinkClick r:id="rId3"/>
              </a:rPr>
              <a:t>that </a:t>
            </a:r>
            <a:r>
              <a:rPr sz="2000" b="1" dirty="0">
                <a:latin typeface="Arial"/>
                <a:cs typeface="Arial"/>
                <a:hlinkClick r:id="rId3"/>
              </a:rPr>
              <a:t>91% of faculty at </a:t>
            </a:r>
            <a:r>
              <a:rPr sz="2000" b="1" spc="-5" dirty="0">
                <a:latin typeface="Arial"/>
                <a:cs typeface="Arial"/>
                <a:hlinkClick r:id="rId3"/>
              </a:rPr>
              <a:t>this institution </a:t>
            </a:r>
            <a:r>
              <a:rPr sz="2000" b="1" dirty="0">
                <a:latin typeface="Arial"/>
                <a:cs typeface="Arial"/>
                <a:hlinkClick r:id="rId3"/>
              </a:rPr>
              <a:t>would be </a:t>
            </a:r>
            <a:r>
              <a:rPr sz="2000" b="1" dirty="0">
                <a:latin typeface="Arial"/>
                <a:cs typeface="Arial"/>
              </a:rPr>
              <a:t> </a:t>
            </a:r>
            <a:r>
              <a:rPr sz="2000" b="1" spc="-5" dirty="0">
                <a:latin typeface="Arial"/>
                <a:cs typeface="Arial"/>
              </a:rPr>
              <a:t>willing </a:t>
            </a:r>
            <a:r>
              <a:rPr sz="2000" b="1" dirty="0">
                <a:latin typeface="Arial"/>
                <a:cs typeface="Arial"/>
              </a:rPr>
              <a:t>to use OER </a:t>
            </a:r>
            <a:r>
              <a:rPr sz="2000" b="1" spc="-5" dirty="0">
                <a:latin typeface="Arial"/>
                <a:cs typeface="Arial"/>
              </a:rPr>
              <a:t>alternatives </a:t>
            </a:r>
            <a:r>
              <a:rPr sz="2000" dirty="0">
                <a:latin typeface="Arial"/>
                <a:cs typeface="Arial"/>
              </a:rPr>
              <a:t>and </a:t>
            </a:r>
            <a:r>
              <a:rPr sz="2000" spc="-5" dirty="0">
                <a:latin typeface="Arial"/>
                <a:cs typeface="Arial"/>
              </a:rPr>
              <a:t>that </a:t>
            </a:r>
            <a:r>
              <a:rPr sz="2000" dirty="0">
                <a:latin typeface="Arial"/>
                <a:cs typeface="Arial"/>
              </a:rPr>
              <a:t>53% of </a:t>
            </a:r>
            <a:r>
              <a:rPr sz="2000" spc="-5" dirty="0">
                <a:latin typeface="Arial"/>
                <a:cs typeface="Arial"/>
              </a:rPr>
              <a:t>them </a:t>
            </a:r>
            <a:r>
              <a:rPr sz="2000" dirty="0">
                <a:latin typeface="Arial"/>
                <a:cs typeface="Arial"/>
              </a:rPr>
              <a:t>would  welcome assistance </a:t>
            </a:r>
            <a:r>
              <a:rPr sz="2000" spc="-5" dirty="0">
                <a:latin typeface="Arial"/>
                <a:cs typeface="Arial"/>
              </a:rPr>
              <a:t>identifying </a:t>
            </a:r>
            <a:r>
              <a:rPr sz="2000" dirty="0">
                <a:latin typeface="Arial"/>
                <a:cs typeface="Arial"/>
              </a:rPr>
              <a:t>and </a:t>
            </a:r>
            <a:r>
              <a:rPr sz="2000" spc="-5" dirty="0">
                <a:latin typeface="Arial"/>
                <a:cs typeface="Arial"/>
              </a:rPr>
              <a:t>adapting materials for their  </a:t>
            </a:r>
            <a:r>
              <a:rPr sz="2000" dirty="0">
                <a:latin typeface="Arial"/>
                <a:cs typeface="Arial"/>
              </a:rPr>
              <a:t>course</a:t>
            </a:r>
          </a:p>
          <a:p>
            <a:pPr>
              <a:lnSpc>
                <a:spcPct val="100000"/>
              </a:lnSpc>
              <a:spcBef>
                <a:spcPts val="40"/>
              </a:spcBef>
            </a:pPr>
            <a:endParaRPr sz="2050" dirty="0">
              <a:latin typeface="Times New Roman"/>
              <a:cs typeface="Times New Roman"/>
            </a:endParaRPr>
          </a:p>
          <a:p>
            <a:pPr marL="12700" marR="5080">
              <a:lnSpc>
                <a:spcPct val="100000"/>
              </a:lnSpc>
            </a:pPr>
            <a:r>
              <a:rPr sz="2000" u="heavy" spc="-5" dirty="0">
                <a:solidFill>
                  <a:srgbClr val="0563C1"/>
                </a:solidFill>
                <a:uFill>
                  <a:solidFill>
                    <a:srgbClr val="0563C1"/>
                  </a:solidFill>
                </a:uFill>
                <a:latin typeface="Arial"/>
                <a:cs typeface="Arial"/>
                <a:hlinkClick r:id="rId4"/>
              </a:rPr>
              <a:t>Analysis </a:t>
            </a:r>
            <a:r>
              <a:rPr sz="2000" u="heavy" dirty="0">
                <a:solidFill>
                  <a:srgbClr val="0563C1"/>
                </a:solidFill>
                <a:uFill>
                  <a:solidFill>
                    <a:srgbClr val="0563C1"/>
                  </a:solidFill>
                </a:uFill>
                <a:latin typeface="Arial"/>
                <a:cs typeface="Arial"/>
                <a:hlinkClick r:id="rId4"/>
              </a:rPr>
              <a:t>of </a:t>
            </a:r>
            <a:r>
              <a:rPr sz="2000" u="heavy" spc="-5" dirty="0">
                <a:solidFill>
                  <a:srgbClr val="0563C1"/>
                </a:solidFill>
                <a:uFill>
                  <a:solidFill>
                    <a:srgbClr val="0563C1"/>
                  </a:solidFill>
                </a:uFill>
                <a:latin typeface="Arial"/>
                <a:cs typeface="Arial"/>
                <a:hlinkClick r:id="rId4"/>
              </a:rPr>
              <a:t>Student </a:t>
            </a:r>
            <a:r>
              <a:rPr sz="2000" u="heavy" dirty="0">
                <a:solidFill>
                  <a:srgbClr val="0563C1"/>
                </a:solidFill>
                <a:uFill>
                  <a:solidFill>
                    <a:srgbClr val="0563C1"/>
                  </a:solidFill>
                </a:uFill>
                <a:latin typeface="Arial"/>
                <a:cs typeface="Arial"/>
                <a:hlinkClick r:id="rId4"/>
              </a:rPr>
              <a:t>and </a:t>
            </a:r>
            <a:r>
              <a:rPr sz="2000" u="heavy" spc="-5" dirty="0">
                <a:solidFill>
                  <a:srgbClr val="0563C1"/>
                </a:solidFill>
                <a:uFill>
                  <a:solidFill>
                    <a:srgbClr val="0563C1"/>
                  </a:solidFill>
                </a:uFill>
                <a:latin typeface="Arial"/>
                <a:cs typeface="Arial"/>
                <a:hlinkClick r:id="rId4"/>
              </a:rPr>
              <a:t>Faculty Perceptions </a:t>
            </a:r>
            <a:r>
              <a:rPr sz="2000" u="heavy" dirty="0">
                <a:solidFill>
                  <a:srgbClr val="0563C1"/>
                </a:solidFill>
                <a:uFill>
                  <a:solidFill>
                    <a:srgbClr val="0563C1"/>
                  </a:solidFill>
                </a:uFill>
                <a:latin typeface="Arial"/>
                <a:cs typeface="Arial"/>
                <a:hlinkClick r:id="rId4"/>
              </a:rPr>
              <a:t>of </a:t>
            </a:r>
            <a:r>
              <a:rPr sz="2000" u="heavy" spc="-30" dirty="0">
                <a:solidFill>
                  <a:srgbClr val="0563C1"/>
                </a:solidFill>
                <a:uFill>
                  <a:solidFill>
                    <a:srgbClr val="0563C1"/>
                  </a:solidFill>
                </a:uFill>
                <a:latin typeface="Arial"/>
                <a:cs typeface="Arial"/>
                <a:hlinkClick r:id="rId4"/>
              </a:rPr>
              <a:t>Textbook </a:t>
            </a:r>
            <a:r>
              <a:rPr sz="2000" u="heavy" spc="-5" dirty="0">
                <a:solidFill>
                  <a:srgbClr val="0563C1"/>
                </a:solidFill>
                <a:uFill>
                  <a:solidFill>
                    <a:srgbClr val="0563C1"/>
                  </a:solidFill>
                </a:uFill>
                <a:latin typeface="Arial"/>
                <a:cs typeface="Arial"/>
                <a:hlinkClick r:id="rId4"/>
              </a:rPr>
              <a:t>Costs in </a:t>
            </a:r>
            <a:r>
              <a:rPr sz="2000" spc="-5" dirty="0">
                <a:solidFill>
                  <a:srgbClr val="0563C1"/>
                </a:solidFill>
                <a:latin typeface="Arial"/>
                <a:cs typeface="Arial"/>
                <a:hlinkClick r:id="rId4"/>
              </a:rPr>
              <a:t> </a:t>
            </a:r>
            <a:r>
              <a:rPr sz="2000" u="heavy" dirty="0">
                <a:solidFill>
                  <a:srgbClr val="0563C1"/>
                </a:solidFill>
                <a:uFill>
                  <a:solidFill>
                    <a:srgbClr val="0563C1"/>
                  </a:solidFill>
                </a:uFill>
                <a:latin typeface="Arial"/>
                <a:cs typeface="Arial"/>
                <a:hlinkClick r:id="rId4"/>
              </a:rPr>
              <a:t>Higher </a:t>
            </a:r>
            <a:r>
              <a:rPr sz="2000" u="heavy" spc="-5" dirty="0">
                <a:solidFill>
                  <a:srgbClr val="0563C1"/>
                </a:solidFill>
                <a:uFill>
                  <a:solidFill>
                    <a:srgbClr val="0563C1"/>
                  </a:solidFill>
                </a:uFill>
                <a:latin typeface="Arial"/>
                <a:cs typeface="Arial"/>
                <a:hlinkClick r:id="rId4"/>
              </a:rPr>
              <a:t>Education</a:t>
            </a:r>
            <a:r>
              <a:rPr sz="2000" spc="-5" dirty="0">
                <a:latin typeface="Arial"/>
                <a:cs typeface="Arial"/>
                <a:hlinkClick r:id="rId4"/>
              </a:rPr>
              <a:t>, Martin et. al., </a:t>
            </a:r>
            <a:r>
              <a:rPr sz="2000" i="1" dirty="0">
                <a:latin typeface="Arial"/>
                <a:cs typeface="Arial"/>
                <a:hlinkClick r:id="rId4"/>
              </a:rPr>
              <a:t>Open Praxis</a:t>
            </a:r>
            <a:r>
              <a:rPr sz="2000" dirty="0">
                <a:latin typeface="Arial"/>
                <a:cs typeface="Arial"/>
                <a:hlinkClick r:id="rId4"/>
              </a:rPr>
              <a:t>,</a:t>
            </a:r>
            <a:r>
              <a:rPr sz="2000" spc="-155" dirty="0">
                <a:latin typeface="Arial"/>
                <a:cs typeface="Arial"/>
                <a:hlinkClick r:id="rId4"/>
              </a:rPr>
              <a:t> </a:t>
            </a:r>
            <a:r>
              <a:rPr sz="2000" dirty="0">
                <a:latin typeface="Arial"/>
                <a:cs typeface="Arial"/>
                <a:hlinkClick r:id="rId4"/>
              </a:rPr>
              <a:t>2017</a:t>
            </a:r>
            <a:endParaRPr sz="2000" dirty="0">
              <a:latin typeface="Arial"/>
              <a:cs typeface="Arial"/>
            </a:endParaRPr>
          </a:p>
        </p:txBody>
      </p:sp>
      <p:sp>
        <p:nvSpPr>
          <p:cNvPr id="4" name="object 4"/>
          <p:cNvSpPr/>
          <p:nvPr/>
        </p:nvSpPr>
        <p:spPr>
          <a:xfrm>
            <a:off x="8008619" y="4114800"/>
            <a:ext cx="1135379" cy="239877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074" y="685800"/>
            <a:ext cx="8555355" cy="1189878"/>
          </a:xfrm>
          <a:prstGeom prst="rect">
            <a:avLst/>
          </a:prstGeom>
        </p:spPr>
        <p:txBody>
          <a:bodyPr vert="horz" wrap="square" lIns="0" tIns="13335" rIns="0" bIns="0" rtlCol="0">
            <a:spAutoFit/>
          </a:bodyPr>
          <a:lstStyle/>
          <a:p>
            <a:pPr algn="ctr">
              <a:lnSpc>
                <a:spcPts val="4675"/>
              </a:lnSpc>
              <a:spcBef>
                <a:spcPts val="105"/>
              </a:spcBef>
            </a:pPr>
            <a:r>
              <a:rPr lang="en-US" spc="35" dirty="0" smtClean="0">
                <a:latin typeface="Arial Black"/>
                <a:cs typeface="Arial Black"/>
              </a:rPr>
              <a:t>Does the use of OER Reduce the cost of classroom texts?</a:t>
            </a:r>
            <a:endParaRPr dirty="0">
              <a:latin typeface="Arial Black"/>
              <a:cs typeface="Arial Black"/>
            </a:endParaRPr>
          </a:p>
        </p:txBody>
      </p:sp>
      <p:sp>
        <p:nvSpPr>
          <p:cNvPr id="5" name="object 3"/>
          <p:cNvSpPr txBox="1"/>
          <p:nvPr/>
        </p:nvSpPr>
        <p:spPr>
          <a:xfrm>
            <a:off x="900500" y="2286000"/>
            <a:ext cx="7342505" cy="3745256"/>
          </a:xfrm>
          <a:prstGeom prst="rect">
            <a:avLst/>
          </a:prstGeom>
        </p:spPr>
        <p:txBody>
          <a:bodyPr vert="horz" wrap="square" lIns="0" tIns="13335" rIns="0" bIns="0" rtlCol="0">
            <a:spAutoFit/>
          </a:bodyPr>
          <a:lstStyle/>
          <a:p>
            <a:pPr marL="12700" marR="41275">
              <a:lnSpc>
                <a:spcPct val="100000"/>
              </a:lnSpc>
              <a:spcBef>
                <a:spcPts val="105"/>
              </a:spcBef>
            </a:pPr>
            <a:r>
              <a:rPr lang="en-US" sz="2000" dirty="0" smtClean="0">
                <a:latin typeface="Arial"/>
                <a:cs typeface="Arial"/>
              </a:rPr>
              <a:t>The cost of college </a:t>
            </a:r>
            <a:r>
              <a:rPr lang="en-US" sz="2000" b="1" dirty="0" smtClean="0">
                <a:latin typeface="Arial"/>
                <a:cs typeface="Arial"/>
              </a:rPr>
              <a:t>textbooks increased 82% </a:t>
            </a:r>
            <a:r>
              <a:rPr lang="en-US" sz="2000" dirty="0" smtClean="0">
                <a:latin typeface="Arial"/>
                <a:cs typeface="Arial"/>
              </a:rPr>
              <a:t>between 2002 and 2012, approximately </a:t>
            </a:r>
            <a:r>
              <a:rPr lang="en-US" sz="2000" b="1" dirty="0" smtClean="0">
                <a:latin typeface="Arial"/>
                <a:cs typeface="Arial"/>
              </a:rPr>
              <a:t>three times the rate of inflation</a:t>
            </a:r>
            <a:r>
              <a:rPr lang="en-US" sz="2000" dirty="0" smtClean="0">
                <a:latin typeface="Arial"/>
                <a:cs typeface="Arial"/>
              </a:rPr>
              <a:t>. (Source: </a:t>
            </a:r>
            <a:r>
              <a:rPr lang="en-US" sz="2000" i="1" dirty="0" smtClean="0">
                <a:latin typeface="Arial"/>
                <a:cs typeface="Arial"/>
              </a:rPr>
              <a:t>GAO, 2013</a:t>
            </a:r>
            <a:r>
              <a:rPr lang="en-US" sz="2000" dirty="0" smtClean="0">
                <a:latin typeface="Arial"/>
                <a:cs typeface="Arial"/>
              </a:rPr>
              <a:t>)</a:t>
            </a:r>
          </a:p>
          <a:p>
            <a:pPr marL="12700" marR="41275">
              <a:lnSpc>
                <a:spcPct val="100000"/>
              </a:lnSpc>
              <a:spcBef>
                <a:spcPts val="105"/>
              </a:spcBef>
            </a:pPr>
            <a:r>
              <a:rPr lang="en-US" sz="2000" dirty="0" smtClean="0">
                <a:latin typeface="Arial"/>
                <a:cs typeface="Arial"/>
              </a:rPr>
              <a:t/>
            </a:r>
            <a:br>
              <a:rPr lang="en-US" sz="2000" dirty="0" smtClean="0">
                <a:latin typeface="Arial"/>
                <a:cs typeface="Arial"/>
              </a:rPr>
            </a:br>
            <a:r>
              <a:rPr lang="en-US" sz="2000" dirty="0" smtClean="0">
                <a:latin typeface="Arial"/>
                <a:cs typeface="Arial"/>
              </a:rPr>
              <a:t>About </a:t>
            </a:r>
            <a:r>
              <a:rPr lang="en-US" sz="2000" b="1" dirty="0" smtClean="0">
                <a:latin typeface="Arial"/>
                <a:cs typeface="Arial"/>
              </a:rPr>
              <a:t>2 out of 3 undergraduate </a:t>
            </a:r>
            <a:r>
              <a:rPr lang="en-US" sz="2000" dirty="0" smtClean="0">
                <a:latin typeface="Arial"/>
                <a:cs typeface="Arial"/>
              </a:rPr>
              <a:t>students said they had</a:t>
            </a:r>
            <a:r>
              <a:rPr lang="en-US" sz="2000" b="1" dirty="0" smtClean="0">
                <a:latin typeface="Arial"/>
                <a:cs typeface="Arial"/>
              </a:rPr>
              <a:t> skipped buying a required textbook </a:t>
            </a:r>
            <a:r>
              <a:rPr lang="en-US" sz="2000" dirty="0" smtClean="0">
                <a:latin typeface="Arial"/>
                <a:cs typeface="Arial"/>
              </a:rPr>
              <a:t>because the cost was too high. More than 3 out of 4 of those students did so even though they believed it could hurt them academically. (Source: </a:t>
            </a:r>
            <a:r>
              <a:rPr lang="en-US" sz="2000" i="1" dirty="0" smtClean="0">
                <a:latin typeface="Arial"/>
                <a:cs typeface="Arial"/>
              </a:rPr>
              <a:t>Student PIRGs, 2014</a:t>
            </a:r>
            <a:r>
              <a:rPr lang="en-US" sz="2000" dirty="0" smtClean="0">
                <a:latin typeface="Arial"/>
                <a:cs typeface="Arial"/>
              </a:rPr>
              <a:t>)</a:t>
            </a:r>
            <a:br>
              <a:rPr lang="en-US" sz="2000" dirty="0" smtClean="0">
                <a:latin typeface="Arial"/>
                <a:cs typeface="Arial"/>
              </a:rPr>
            </a:br>
            <a:endParaRPr lang="en-US" sz="2000" dirty="0" smtClean="0">
              <a:latin typeface="Arial"/>
              <a:cs typeface="Arial"/>
            </a:endParaRPr>
          </a:p>
          <a:p>
            <a:pPr marL="12700" marR="41275">
              <a:spcBef>
                <a:spcPts val="105"/>
              </a:spcBef>
            </a:pPr>
            <a:r>
              <a:rPr lang="en-US" sz="2000" dirty="0" smtClean="0">
                <a:latin typeface="Arial"/>
                <a:cs typeface="Arial"/>
              </a:rPr>
              <a:t>From: </a:t>
            </a:r>
            <a:r>
              <a:rPr lang="en-US" sz="2000" dirty="0" smtClean="0">
                <a:latin typeface="Arial"/>
                <a:cs typeface="Arial"/>
                <a:hlinkClick r:id="rId3"/>
              </a:rPr>
              <a:t>https://library.njit.edu/oat/oer-fast-facts/</a:t>
            </a:r>
            <a:r>
              <a:rPr lang="en-US" sz="2000" dirty="0" smtClean="0">
                <a:latin typeface="Arial"/>
                <a:cs typeface="Arial"/>
              </a:rPr>
              <a:t> </a:t>
            </a:r>
          </a:p>
          <a:p>
            <a:pPr marL="12700" marR="41275">
              <a:lnSpc>
                <a:spcPct val="100000"/>
              </a:lnSpc>
              <a:spcBef>
                <a:spcPts val="105"/>
              </a:spcBef>
            </a:pPr>
            <a:endParaRPr lang="en-US" sz="2000" dirty="0" smtClean="0">
              <a:latin typeface="Arial"/>
              <a:cs typeface="Arial"/>
            </a:endParaRPr>
          </a:p>
        </p:txBody>
      </p:sp>
    </p:spTree>
    <p:extLst>
      <p:ext uri="{BB962C8B-B14F-4D97-AF65-F5344CB8AC3E}">
        <p14:creationId xmlns:p14="http://schemas.microsoft.com/office/powerpoint/2010/main" val="1915202517"/>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064" y="685800"/>
            <a:ext cx="8555355" cy="1218923"/>
          </a:xfrm>
          <a:prstGeom prst="rect">
            <a:avLst/>
          </a:prstGeom>
        </p:spPr>
        <p:txBody>
          <a:bodyPr vert="horz" wrap="square" lIns="0" tIns="13335" rIns="0" bIns="0" rtlCol="0">
            <a:spAutoFit/>
          </a:bodyPr>
          <a:lstStyle/>
          <a:p>
            <a:pPr algn="ctr">
              <a:lnSpc>
                <a:spcPts val="4675"/>
              </a:lnSpc>
              <a:spcBef>
                <a:spcPts val="105"/>
              </a:spcBef>
            </a:pPr>
            <a:r>
              <a:rPr lang="en-US" sz="4100" spc="35" dirty="0" smtClean="0">
                <a:latin typeface="Arial Black"/>
                <a:cs typeface="Arial Black"/>
              </a:rPr>
              <a:t>Does the use of OER Reduce the cost of classroom texts?</a:t>
            </a:r>
            <a:endParaRPr sz="4100" dirty="0">
              <a:latin typeface="Arial Black"/>
              <a:cs typeface="Arial Black"/>
            </a:endParaRPr>
          </a:p>
        </p:txBody>
      </p:sp>
      <p:sp>
        <p:nvSpPr>
          <p:cNvPr id="5" name="object 3"/>
          <p:cNvSpPr txBox="1"/>
          <p:nvPr/>
        </p:nvSpPr>
        <p:spPr>
          <a:xfrm>
            <a:off x="891490" y="2233447"/>
            <a:ext cx="7342505" cy="4065857"/>
          </a:xfrm>
          <a:prstGeom prst="rect">
            <a:avLst/>
          </a:prstGeom>
        </p:spPr>
        <p:txBody>
          <a:bodyPr vert="horz" wrap="square" lIns="0" tIns="13335" rIns="0" bIns="0" rtlCol="0">
            <a:spAutoFit/>
          </a:bodyPr>
          <a:lstStyle/>
          <a:p>
            <a:pPr marL="12700" marR="41275">
              <a:spcBef>
                <a:spcPts val="105"/>
              </a:spcBef>
            </a:pPr>
            <a:r>
              <a:rPr lang="en-US" sz="2100" b="1" dirty="0" smtClean="0">
                <a:latin typeface="Arial"/>
                <a:cs typeface="Arial"/>
              </a:rPr>
              <a:t>Students are not consumers, they are captives!</a:t>
            </a:r>
          </a:p>
          <a:p>
            <a:pPr marL="12700" marR="41275">
              <a:lnSpc>
                <a:spcPct val="100000"/>
              </a:lnSpc>
              <a:spcBef>
                <a:spcPts val="105"/>
              </a:spcBef>
            </a:pPr>
            <a:endParaRPr lang="en-US" sz="2000" dirty="0">
              <a:latin typeface="Arial"/>
              <a:cs typeface="Arial"/>
            </a:endParaRPr>
          </a:p>
          <a:p>
            <a:pPr marL="12700" marR="41275">
              <a:lnSpc>
                <a:spcPct val="100000"/>
              </a:lnSpc>
              <a:spcBef>
                <a:spcPts val="105"/>
              </a:spcBef>
            </a:pPr>
            <a:r>
              <a:rPr lang="en-US" sz="2000" dirty="0" smtClean="0">
                <a:latin typeface="Arial"/>
                <a:cs typeface="Arial"/>
              </a:rPr>
              <a:t>The textbook market bears many similarities with the </a:t>
            </a:r>
            <a:br>
              <a:rPr lang="en-US" sz="2000" dirty="0" smtClean="0">
                <a:latin typeface="Arial"/>
                <a:cs typeface="Arial"/>
              </a:rPr>
            </a:br>
            <a:r>
              <a:rPr lang="en-US" sz="2000" b="1" i="1" dirty="0" smtClean="0">
                <a:latin typeface="Arial"/>
                <a:cs typeface="Arial"/>
              </a:rPr>
              <a:t>(1)</a:t>
            </a:r>
            <a:r>
              <a:rPr lang="en-US" sz="2000" i="1" dirty="0" smtClean="0">
                <a:latin typeface="Arial"/>
                <a:cs typeface="Arial"/>
              </a:rPr>
              <a:t> </a:t>
            </a:r>
            <a:r>
              <a:rPr lang="en-US" sz="2000" b="1" dirty="0" smtClean="0">
                <a:latin typeface="Arial"/>
                <a:cs typeface="Arial"/>
              </a:rPr>
              <a:t>prescription drug market</a:t>
            </a:r>
            <a:r>
              <a:rPr lang="en-US" sz="2000" dirty="0" smtClean="0">
                <a:latin typeface="Arial"/>
                <a:cs typeface="Arial"/>
              </a:rPr>
              <a:t>, where the decision-maker is less price-sensitive than the consumer, and the </a:t>
            </a:r>
            <a:r>
              <a:rPr lang="en-US" sz="2000" b="1" i="1" dirty="0" smtClean="0">
                <a:latin typeface="Arial"/>
                <a:cs typeface="Arial"/>
              </a:rPr>
              <a:t>(2) </a:t>
            </a:r>
            <a:r>
              <a:rPr lang="en-US" sz="2000" b="1" dirty="0" smtClean="0">
                <a:latin typeface="Arial"/>
                <a:cs typeface="Arial"/>
              </a:rPr>
              <a:t>consumer is strongly motivated to purchase the product</a:t>
            </a:r>
            <a:r>
              <a:rPr lang="en-US" sz="2000" dirty="0" smtClean="0">
                <a:latin typeface="Arial"/>
                <a:cs typeface="Arial"/>
              </a:rPr>
              <a:t> regardless of what it costs. This enables </a:t>
            </a:r>
            <a:r>
              <a:rPr lang="en-US" sz="2000" b="1" i="1" dirty="0" smtClean="0">
                <a:latin typeface="Arial"/>
                <a:cs typeface="Arial"/>
              </a:rPr>
              <a:t>(3) </a:t>
            </a:r>
            <a:r>
              <a:rPr lang="en-US" sz="2000" b="1" dirty="0" smtClean="0">
                <a:latin typeface="Arial"/>
                <a:cs typeface="Arial"/>
              </a:rPr>
              <a:t>the publishing industry to increase prices rapidly and engage in anti-competitive practices</a:t>
            </a:r>
            <a:r>
              <a:rPr lang="en-US" sz="2000" dirty="0" smtClean="0">
                <a:latin typeface="Arial"/>
                <a:cs typeface="Arial"/>
              </a:rPr>
              <a:t>. </a:t>
            </a:r>
          </a:p>
          <a:p>
            <a:pPr marL="12700" marR="41275">
              <a:lnSpc>
                <a:spcPct val="100000"/>
              </a:lnSpc>
              <a:spcBef>
                <a:spcPts val="105"/>
              </a:spcBef>
            </a:pPr>
            <a:endParaRPr lang="en-US" sz="2000" dirty="0">
              <a:latin typeface="Arial"/>
              <a:cs typeface="Arial"/>
            </a:endParaRPr>
          </a:p>
          <a:p>
            <a:pPr marL="12700" marR="41275">
              <a:lnSpc>
                <a:spcPct val="100000"/>
              </a:lnSpc>
              <a:spcBef>
                <a:spcPts val="105"/>
              </a:spcBef>
            </a:pPr>
            <a:r>
              <a:rPr lang="en-US" sz="2000" dirty="0">
                <a:latin typeface="Arial" panose="020B0604020202020204" pitchFamily="34" charset="0"/>
                <a:cs typeface="Arial" panose="020B0604020202020204" pitchFamily="34" charset="0"/>
              </a:rPr>
              <a:t>Koch, J. (2013). </a:t>
            </a:r>
            <a:r>
              <a:rPr lang="en-US" sz="2000" i="1" dirty="0">
                <a:latin typeface="Arial" panose="020B0604020202020204" pitchFamily="34" charset="0"/>
                <a:cs typeface="Arial" panose="020B0604020202020204" pitchFamily="34" charset="0"/>
              </a:rPr>
              <a:t>Turning the Page. </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hlinkClick r:id="rId3"/>
              </a:rPr>
              <a:t>http</a:t>
            </a:r>
            <a:r>
              <a:rPr lang="en-US" sz="2000" dirty="0">
                <a:latin typeface="Arial" panose="020B0604020202020204" pitchFamily="34" charset="0"/>
                <a:cs typeface="Arial" panose="020B0604020202020204" pitchFamily="34" charset="0"/>
                <a:hlinkClick r:id="rId3"/>
              </a:rPr>
              <a:t>://www.jamesvkoch.com/uploads/Turning_the_Page_Lumina_Foundation_0713.pdf</a:t>
            </a: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005871"/>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349885"/>
          </a:xfrm>
          <a:custGeom>
            <a:avLst/>
            <a:gdLst/>
            <a:ahLst/>
            <a:cxnLst/>
            <a:rect l="l" t="t" r="r" b="b"/>
            <a:pathLst>
              <a:path w="9144000" h="349885">
                <a:moveTo>
                  <a:pt x="0" y="0"/>
                </a:moveTo>
                <a:lnTo>
                  <a:pt x="9143994" y="0"/>
                </a:lnTo>
                <a:lnTo>
                  <a:pt x="9143994" y="349620"/>
                </a:lnTo>
                <a:lnTo>
                  <a:pt x="0" y="349620"/>
                </a:lnTo>
                <a:lnTo>
                  <a:pt x="0" y="0"/>
                </a:lnTo>
                <a:close/>
              </a:path>
            </a:pathLst>
          </a:custGeom>
          <a:solidFill>
            <a:srgbClr val="F1531D"/>
          </a:solidFill>
        </p:spPr>
        <p:txBody>
          <a:bodyPr wrap="square" lIns="0" tIns="0" rIns="0" bIns="0" rtlCol="0"/>
          <a:lstStyle/>
          <a:p>
            <a:endParaRPr/>
          </a:p>
        </p:txBody>
      </p:sp>
      <p:sp>
        <p:nvSpPr>
          <p:cNvPr id="3" name="object 3"/>
          <p:cNvSpPr/>
          <p:nvPr/>
        </p:nvSpPr>
        <p:spPr>
          <a:xfrm>
            <a:off x="108609" y="81923"/>
            <a:ext cx="3441218" cy="18481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382011" y="635508"/>
            <a:ext cx="4381499" cy="1037843"/>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1114939" y="1993183"/>
            <a:ext cx="6899909" cy="3799117"/>
          </a:xfrm>
          <a:prstGeom prst="rect">
            <a:avLst/>
          </a:prstGeom>
        </p:spPr>
        <p:txBody>
          <a:bodyPr vert="horz" wrap="square" lIns="0" tIns="13335" rIns="0" bIns="0" rtlCol="0">
            <a:spAutoFit/>
          </a:bodyPr>
          <a:lstStyle/>
          <a:p>
            <a:pPr marL="1817370">
              <a:lnSpc>
                <a:spcPct val="100000"/>
              </a:lnSpc>
              <a:spcBef>
                <a:spcPts val="105"/>
              </a:spcBef>
            </a:pPr>
            <a:r>
              <a:rPr sz="2000" spc="-5" dirty="0">
                <a:solidFill>
                  <a:srgbClr val="0000FF"/>
                </a:solidFill>
                <a:latin typeface="Arial"/>
                <a:cs typeface="Arial"/>
                <a:hlinkClick r:id="rId5"/>
              </a:rPr>
              <a:t>https://creativecommons.org/</a:t>
            </a:r>
            <a:endParaRPr sz="2000" dirty="0">
              <a:latin typeface="Arial"/>
              <a:cs typeface="Arial"/>
            </a:endParaRPr>
          </a:p>
          <a:p>
            <a:pPr>
              <a:lnSpc>
                <a:spcPct val="100000"/>
              </a:lnSpc>
              <a:spcBef>
                <a:spcPts val="45"/>
              </a:spcBef>
            </a:pPr>
            <a:endParaRPr sz="2300" dirty="0">
              <a:latin typeface="Times New Roman"/>
              <a:cs typeface="Times New Roman"/>
            </a:endParaRPr>
          </a:p>
          <a:p>
            <a:pPr marL="140335">
              <a:lnSpc>
                <a:spcPct val="100000"/>
              </a:lnSpc>
            </a:pPr>
            <a:r>
              <a:rPr sz="2000" b="1" dirty="0">
                <a:latin typeface="Arial"/>
                <a:cs typeface="Arial"/>
              </a:rPr>
              <a:t>Share, </a:t>
            </a:r>
            <a:r>
              <a:rPr sz="2000" b="1" spc="-5" dirty="0">
                <a:latin typeface="Arial"/>
                <a:cs typeface="Arial"/>
              </a:rPr>
              <a:t>Collaborate, Remix,</a:t>
            </a:r>
            <a:r>
              <a:rPr sz="2000" b="1" spc="-95" dirty="0">
                <a:latin typeface="Arial"/>
                <a:cs typeface="Arial"/>
              </a:rPr>
              <a:t> </a:t>
            </a:r>
            <a:r>
              <a:rPr sz="2000" b="1" dirty="0">
                <a:latin typeface="Arial"/>
                <a:cs typeface="Arial"/>
              </a:rPr>
              <a:t>Reuse</a:t>
            </a:r>
            <a:endParaRPr sz="2000" dirty="0">
              <a:latin typeface="Arial"/>
              <a:cs typeface="Arial"/>
            </a:endParaRPr>
          </a:p>
          <a:p>
            <a:pPr marL="140335" marR="73025">
              <a:lnSpc>
                <a:spcPct val="100000"/>
              </a:lnSpc>
            </a:pPr>
            <a:r>
              <a:rPr sz="2000" i="1" spc="-15" dirty="0">
                <a:latin typeface="Arial"/>
                <a:cs typeface="Arial"/>
              </a:rPr>
              <a:t>“We’re </a:t>
            </a:r>
            <a:r>
              <a:rPr sz="2000" i="1" dirty="0">
                <a:latin typeface="Arial"/>
                <a:cs typeface="Arial"/>
              </a:rPr>
              <a:t>changing </a:t>
            </a:r>
            <a:r>
              <a:rPr sz="2000" i="1" spc="-5" dirty="0">
                <a:latin typeface="Arial"/>
                <a:cs typeface="Arial"/>
              </a:rPr>
              <a:t>the </a:t>
            </a:r>
            <a:r>
              <a:rPr sz="2000" i="1" dirty="0">
                <a:latin typeface="Arial"/>
                <a:cs typeface="Arial"/>
              </a:rPr>
              <a:t>way people share around </a:t>
            </a:r>
            <a:r>
              <a:rPr sz="2000" i="1" spc="-5" dirty="0">
                <a:latin typeface="Arial"/>
                <a:cs typeface="Arial"/>
              </a:rPr>
              <a:t>the </a:t>
            </a:r>
            <a:r>
              <a:rPr sz="2000" i="1" dirty="0">
                <a:latin typeface="Arial"/>
                <a:cs typeface="Arial"/>
              </a:rPr>
              <a:t>world  </a:t>
            </a:r>
            <a:r>
              <a:rPr sz="2000" i="1" spc="-5" dirty="0">
                <a:latin typeface="Arial"/>
                <a:cs typeface="Arial"/>
              </a:rPr>
              <a:t>with </a:t>
            </a:r>
            <a:r>
              <a:rPr sz="2000" i="1" dirty="0">
                <a:latin typeface="Arial"/>
                <a:cs typeface="Arial"/>
              </a:rPr>
              <a:t>our Global </a:t>
            </a:r>
            <a:r>
              <a:rPr sz="2000" i="1" spc="-5" dirty="0">
                <a:latin typeface="Arial"/>
                <a:cs typeface="Arial"/>
              </a:rPr>
              <a:t>Community </a:t>
            </a:r>
            <a:r>
              <a:rPr sz="2000" i="1" dirty="0">
                <a:latin typeface="Arial"/>
                <a:cs typeface="Arial"/>
              </a:rPr>
              <a:t>and </a:t>
            </a:r>
            <a:r>
              <a:rPr sz="2000" i="1" spc="-5" dirty="0">
                <a:latin typeface="Arial"/>
                <a:cs typeface="Arial"/>
              </a:rPr>
              <a:t>1.4 billion </a:t>
            </a:r>
            <a:r>
              <a:rPr sz="2000" i="1" dirty="0">
                <a:latin typeface="Arial"/>
                <a:cs typeface="Arial"/>
              </a:rPr>
              <a:t>pieces of content  under our </a:t>
            </a:r>
            <a:r>
              <a:rPr sz="2000" i="1" spc="-5" dirty="0">
                <a:latin typeface="Arial"/>
                <a:cs typeface="Arial"/>
              </a:rPr>
              <a:t>simple, easy-to-use </a:t>
            </a:r>
            <a:r>
              <a:rPr sz="2000" i="1" dirty="0">
                <a:latin typeface="Arial"/>
                <a:cs typeface="Arial"/>
              </a:rPr>
              <a:t>open</a:t>
            </a:r>
            <a:r>
              <a:rPr sz="2000" i="1" spc="-100" dirty="0">
                <a:latin typeface="Arial"/>
                <a:cs typeface="Arial"/>
              </a:rPr>
              <a:t> </a:t>
            </a:r>
            <a:r>
              <a:rPr sz="2000" i="1" spc="-5" dirty="0">
                <a:latin typeface="Arial"/>
                <a:cs typeface="Arial"/>
              </a:rPr>
              <a:t>licenses.”</a:t>
            </a:r>
            <a:endParaRPr sz="2000" dirty="0">
              <a:latin typeface="Arial"/>
              <a:cs typeface="Arial"/>
            </a:endParaRPr>
          </a:p>
          <a:p>
            <a:pPr>
              <a:lnSpc>
                <a:spcPct val="100000"/>
              </a:lnSpc>
              <a:spcBef>
                <a:spcPts val="30"/>
              </a:spcBef>
            </a:pPr>
            <a:endParaRPr sz="2300" dirty="0">
              <a:latin typeface="Times New Roman"/>
              <a:cs typeface="Times New Roman"/>
            </a:endParaRPr>
          </a:p>
          <a:p>
            <a:pPr marL="12700" marR="5080">
              <a:lnSpc>
                <a:spcPct val="100000"/>
              </a:lnSpc>
            </a:pPr>
            <a:r>
              <a:rPr sz="2000" spc="-5" dirty="0">
                <a:latin typeface="Arial"/>
                <a:cs typeface="Arial"/>
              </a:rPr>
              <a:t>Creative </a:t>
            </a:r>
            <a:r>
              <a:rPr sz="2000" dirty="0">
                <a:latin typeface="Arial"/>
                <a:cs typeface="Arial"/>
              </a:rPr>
              <a:t>Commons </a:t>
            </a:r>
            <a:r>
              <a:rPr sz="2000" spc="-5" dirty="0">
                <a:latin typeface="Arial"/>
                <a:cs typeface="Arial"/>
              </a:rPr>
              <a:t>is the </a:t>
            </a:r>
            <a:r>
              <a:rPr sz="2000" dirty="0">
                <a:latin typeface="Arial"/>
                <a:cs typeface="Arial"/>
              </a:rPr>
              <a:t>leading </a:t>
            </a:r>
            <a:r>
              <a:rPr sz="2000" spc="-5" dirty="0">
                <a:latin typeface="Arial"/>
                <a:cs typeface="Arial"/>
              </a:rPr>
              <a:t>organization </a:t>
            </a:r>
            <a:r>
              <a:rPr sz="2000" dirty="0">
                <a:latin typeface="Arial"/>
                <a:cs typeface="Arial"/>
              </a:rPr>
              <a:t>supporting </a:t>
            </a:r>
            <a:r>
              <a:rPr sz="2000" spc="-5" dirty="0">
                <a:latin typeface="Arial"/>
                <a:cs typeface="Arial"/>
              </a:rPr>
              <a:t>the  </a:t>
            </a:r>
            <a:r>
              <a:rPr sz="2000" dirty="0">
                <a:latin typeface="Arial"/>
                <a:cs typeface="Arial"/>
              </a:rPr>
              <a:t>global </a:t>
            </a:r>
            <a:r>
              <a:rPr sz="2000" spc="-5" dirty="0">
                <a:latin typeface="Arial"/>
                <a:cs typeface="Arial"/>
              </a:rPr>
              <a:t>movement for </a:t>
            </a:r>
            <a:r>
              <a:rPr sz="2000" dirty="0">
                <a:latin typeface="Arial"/>
                <a:cs typeface="Arial"/>
              </a:rPr>
              <a:t>sharing and </a:t>
            </a:r>
            <a:r>
              <a:rPr sz="2000" spc="-5" dirty="0">
                <a:latin typeface="Arial"/>
                <a:cs typeface="Arial"/>
              </a:rPr>
              <a:t>collaboration. </a:t>
            </a:r>
            <a:r>
              <a:rPr sz="2000" spc="-15" dirty="0">
                <a:latin typeface="Arial"/>
                <a:cs typeface="Arial"/>
              </a:rPr>
              <a:t>We </a:t>
            </a:r>
            <a:r>
              <a:rPr sz="2000" dirty="0">
                <a:latin typeface="Arial"/>
                <a:cs typeface="Arial"/>
              </a:rPr>
              <a:t>create,  </a:t>
            </a:r>
            <a:r>
              <a:rPr sz="2000" spc="-5" dirty="0">
                <a:latin typeface="Arial"/>
                <a:cs typeface="Arial"/>
              </a:rPr>
              <a:t>maintain, </a:t>
            </a:r>
            <a:r>
              <a:rPr sz="2000" dirty="0">
                <a:latin typeface="Arial"/>
                <a:cs typeface="Arial"/>
              </a:rPr>
              <a:t>and </a:t>
            </a:r>
            <a:r>
              <a:rPr sz="2000" spc="-5" dirty="0">
                <a:latin typeface="Arial"/>
                <a:cs typeface="Arial"/>
              </a:rPr>
              <a:t>promote the Creative </a:t>
            </a:r>
            <a:r>
              <a:rPr sz="2000" dirty="0">
                <a:latin typeface="Arial"/>
                <a:cs typeface="Arial"/>
              </a:rPr>
              <a:t>Commons licenses —  </a:t>
            </a:r>
            <a:r>
              <a:rPr sz="2000" spc="-5" dirty="0">
                <a:latin typeface="Arial"/>
                <a:cs typeface="Arial"/>
              </a:rPr>
              <a:t>free, international, easy-to-use </a:t>
            </a:r>
            <a:r>
              <a:rPr sz="2000" dirty="0">
                <a:latin typeface="Arial"/>
                <a:cs typeface="Arial"/>
              </a:rPr>
              <a:t>copyright licenses </a:t>
            </a:r>
            <a:r>
              <a:rPr sz="2000" spc="-5" dirty="0">
                <a:latin typeface="Arial"/>
                <a:cs typeface="Arial"/>
              </a:rPr>
              <a:t>that </a:t>
            </a:r>
            <a:r>
              <a:rPr sz="2000" dirty="0">
                <a:latin typeface="Arial"/>
                <a:cs typeface="Arial"/>
              </a:rPr>
              <a:t>are </a:t>
            </a:r>
            <a:r>
              <a:rPr sz="2000" spc="-5" dirty="0">
                <a:latin typeface="Arial"/>
                <a:cs typeface="Arial"/>
              </a:rPr>
              <a:t>the  </a:t>
            </a:r>
            <a:r>
              <a:rPr sz="2000" dirty="0">
                <a:latin typeface="Arial"/>
                <a:cs typeface="Arial"/>
              </a:rPr>
              <a:t>standard </a:t>
            </a:r>
            <a:r>
              <a:rPr sz="2000" spc="-5" dirty="0">
                <a:latin typeface="Arial"/>
                <a:cs typeface="Arial"/>
              </a:rPr>
              <a:t>for </a:t>
            </a:r>
            <a:r>
              <a:rPr sz="2000" dirty="0">
                <a:latin typeface="Arial"/>
                <a:cs typeface="Arial"/>
              </a:rPr>
              <a:t>enabling sharing and</a:t>
            </a:r>
            <a:r>
              <a:rPr sz="2000" spc="-125" dirty="0">
                <a:latin typeface="Arial"/>
                <a:cs typeface="Arial"/>
              </a:rPr>
              <a:t> </a:t>
            </a:r>
            <a:r>
              <a:rPr sz="2000" spc="-5" dirty="0">
                <a:latin typeface="Arial"/>
                <a:cs typeface="Arial"/>
              </a:rPr>
              <a:t>remix.</a:t>
            </a:r>
            <a:endParaRPr sz="20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83466" y="720487"/>
            <a:ext cx="4977765" cy="696595"/>
          </a:xfrm>
          <a:prstGeom prst="rect">
            <a:avLst/>
          </a:prstGeom>
        </p:spPr>
        <p:txBody>
          <a:bodyPr vert="horz" wrap="square" lIns="0" tIns="13335" rIns="0" bIns="0" rtlCol="0">
            <a:spAutoFit/>
          </a:bodyPr>
          <a:lstStyle/>
          <a:p>
            <a:pPr marL="12700">
              <a:lnSpc>
                <a:spcPct val="100000"/>
              </a:lnSpc>
              <a:spcBef>
                <a:spcPts val="105"/>
              </a:spcBef>
            </a:pPr>
            <a:r>
              <a:rPr sz="4400" b="1" spc="35" dirty="0">
                <a:latin typeface="Arial Black"/>
                <a:cs typeface="Arial Black"/>
              </a:rPr>
              <a:t>The </a:t>
            </a:r>
            <a:r>
              <a:rPr sz="4400" b="1" spc="-5" dirty="0">
                <a:solidFill>
                  <a:srgbClr val="0000FF"/>
                </a:solidFill>
                <a:latin typeface="Arial Black"/>
                <a:cs typeface="Arial Black"/>
                <a:hlinkClick r:id="rId3"/>
              </a:rPr>
              <a:t>5-Rs </a:t>
            </a:r>
            <a:r>
              <a:rPr sz="4400" b="1" dirty="0">
                <a:latin typeface="Arial Black"/>
                <a:cs typeface="Arial Black"/>
              </a:rPr>
              <a:t>of</a:t>
            </a:r>
            <a:r>
              <a:rPr sz="4400" b="1" spc="-140" dirty="0">
                <a:latin typeface="Arial Black"/>
                <a:cs typeface="Arial Black"/>
              </a:rPr>
              <a:t> </a:t>
            </a:r>
            <a:r>
              <a:rPr sz="4400" b="1" dirty="0">
                <a:latin typeface="Arial Black"/>
                <a:cs typeface="Arial Black"/>
              </a:rPr>
              <a:t>OER</a:t>
            </a:r>
            <a:endParaRPr sz="4400" dirty="0">
              <a:latin typeface="Arial Black"/>
              <a:cs typeface="Arial Black"/>
            </a:endParaRPr>
          </a:p>
        </p:txBody>
      </p:sp>
      <p:sp>
        <p:nvSpPr>
          <p:cNvPr id="4" name="object 4"/>
          <p:cNvSpPr txBox="1"/>
          <p:nvPr/>
        </p:nvSpPr>
        <p:spPr>
          <a:xfrm>
            <a:off x="725835" y="1676400"/>
            <a:ext cx="7693025" cy="4660250"/>
          </a:xfrm>
          <a:prstGeom prst="rect">
            <a:avLst/>
          </a:prstGeom>
        </p:spPr>
        <p:txBody>
          <a:bodyPr vert="horz" wrap="square" lIns="0" tIns="12700" rIns="0" bIns="0" rtlCol="0">
            <a:spAutoFit/>
          </a:bodyPr>
          <a:lstStyle/>
          <a:p>
            <a:pPr marL="12700" marR="464820">
              <a:lnSpc>
                <a:spcPct val="100000"/>
              </a:lnSpc>
              <a:spcBef>
                <a:spcPts val="100"/>
              </a:spcBef>
            </a:pPr>
            <a:r>
              <a:rPr sz="1900" b="1" spc="-5" dirty="0" smtClean="0">
                <a:latin typeface="Arial" panose="020B0604020202020204" pitchFamily="34" charset="0"/>
                <a:cs typeface="Arial" panose="020B0604020202020204" pitchFamily="34" charset="0"/>
              </a:rPr>
              <a:t>Retain </a:t>
            </a:r>
            <a:r>
              <a:rPr sz="1900" spc="-5" dirty="0">
                <a:latin typeface="Arial" panose="020B0604020202020204" pitchFamily="34" charset="0"/>
                <a:cs typeface="Arial" panose="020B0604020202020204" pitchFamily="34" charset="0"/>
              </a:rPr>
              <a:t>– the right to make, </a:t>
            </a:r>
            <a:r>
              <a:rPr sz="1900" spc="-10" dirty="0">
                <a:latin typeface="Arial" panose="020B0604020202020204" pitchFamily="34" charset="0"/>
                <a:cs typeface="Arial" panose="020B0604020202020204" pitchFamily="34" charset="0"/>
              </a:rPr>
              <a:t>own, </a:t>
            </a:r>
            <a:r>
              <a:rPr sz="1900" spc="-5" dirty="0">
                <a:latin typeface="Arial" panose="020B0604020202020204" pitchFamily="34" charset="0"/>
                <a:cs typeface="Arial" panose="020B0604020202020204" pitchFamily="34" charset="0"/>
              </a:rPr>
              <a:t>and control copies of the content  (download, duplicate, store, and</a:t>
            </a:r>
            <a:r>
              <a:rPr sz="1900" spc="12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manage)</a:t>
            </a:r>
            <a:endParaRPr sz="1900" dirty="0">
              <a:latin typeface="Arial" panose="020B0604020202020204" pitchFamily="34" charset="0"/>
              <a:cs typeface="Arial" panose="020B0604020202020204" pitchFamily="34" charset="0"/>
            </a:endParaRPr>
          </a:p>
          <a:p>
            <a:pPr>
              <a:lnSpc>
                <a:spcPct val="100000"/>
              </a:lnSpc>
              <a:spcBef>
                <a:spcPts val="35"/>
              </a:spcBef>
            </a:pPr>
            <a:endParaRPr sz="1900" dirty="0">
              <a:latin typeface="Arial" panose="020B0604020202020204" pitchFamily="34" charset="0"/>
              <a:cs typeface="Arial" panose="020B0604020202020204" pitchFamily="34" charset="0"/>
            </a:endParaRPr>
          </a:p>
          <a:p>
            <a:pPr marL="12700" marR="265430">
              <a:lnSpc>
                <a:spcPct val="100000"/>
              </a:lnSpc>
            </a:pPr>
            <a:r>
              <a:rPr sz="1900" b="1" spc="-5" dirty="0">
                <a:latin typeface="Arial" panose="020B0604020202020204" pitchFamily="34" charset="0"/>
                <a:cs typeface="Arial" panose="020B0604020202020204" pitchFamily="34" charset="0"/>
              </a:rPr>
              <a:t>Reuse </a:t>
            </a:r>
            <a:r>
              <a:rPr sz="1900" spc="-5" dirty="0">
                <a:latin typeface="Arial" panose="020B0604020202020204" pitchFamily="34" charset="0"/>
                <a:cs typeface="Arial" panose="020B0604020202020204" pitchFamily="34" charset="0"/>
              </a:rPr>
              <a:t>– the right to use the content in a </a:t>
            </a:r>
            <a:r>
              <a:rPr sz="1900" spc="-10" dirty="0">
                <a:latin typeface="Arial" panose="020B0604020202020204" pitchFamily="34" charset="0"/>
                <a:cs typeface="Arial" panose="020B0604020202020204" pitchFamily="34" charset="0"/>
              </a:rPr>
              <a:t>wide </a:t>
            </a:r>
            <a:r>
              <a:rPr sz="1900" spc="-5" dirty="0">
                <a:latin typeface="Arial" panose="020B0604020202020204" pitchFamily="34" charset="0"/>
                <a:cs typeface="Arial" panose="020B0604020202020204" pitchFamily="34" charset="0"/>
              </a:rPr>
              <a:t>range of </a:t>
            </a:r>
            <a:r>
              <a:rPr sz="1900" spc="-10" dirty="0">
                <a:latin typeface="Arial" panose="020B0604020202020204" pitchFamily="34" charset="0"/>
                <a:cs typeface="Arial" panose="020B0604020202020204" pitchFamily="34" charset="0"/>
              </a:rPr>
              <a:t>ways </a:t>
            </a:r>
            <a:r>
              <a:rPr sz="1900" spc="-5" dirty="0">
                <a:latin typeface="Arial" panose="020B0604020202020204" pitchFamily="34" charset="0"/>
                <a:cs typeface="Arial" panose="020B0604020202020204" pitchFamily="34" charset="0"/>
              </a:rPr>
              <a:t>(class,  media, study group, party balloons, just</a:t>
            </a:r>
            <a:r>
              <a:rPr sz="1900" spc="12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checking)</a:t>
            </a:r>
            <a:endParaRPr sz="1900" dirty="0">
              <a:latin typeface="Arial" panose="020B0604020202020204" pitchFamily="34" charset="0"/>
              <a:cs typeface="Arial" panose="020B0604020202020204" pitchFamily="34" charset="0"/>
            </a:endParaRPr>
          </a:p>
          <a:p>
            <a:pPr>
              <a:lnSpc>
                <a:spcPct val="100000"/>
              </a:lnSpc>
              <a:spcBef>
                <a:spcPts val="40"/>
              </a:spcBef>
            </a:pPr>
            <a:endParaRPr sz="1900" dirty="0">
              <a:latin typeface="Arial" panose="020B0604020202020204" pitchFamily="34" charset="0"/>
              <a:cs typeface="Arial" panose="020B0604020202020204" pitchFamily="34" charset="0"/>
            </a:endParaRPr>
          </a:p>
          <a:p>
            <a:pPr marL="12700" marR="118110">
              <a:lnSpc>
                <a:spcPct val="100000"/>
              </a:lnSpc>
            </a:pPr>
            <a:r>
              <a:rPr sz="1900" b="1" spc="-5" dirty="0">
                <a:latin typeface="Arial" panose="020B0604020202020204" pitchFamily="34" charset="0"/>
                <a:cs typeface="Arial" panose="020B0604020202020204" pitchFamily="34" charset="0"/>
              </a:rPr>
              <a:t>Revise </a:t>
            </a:r>
            <a:r>
              <a:rPr sz="1900" spc="-5" dirty="0">
                <a:latin typeface="Arial" panose="020B0604020202020204" pitchFamily="34" charset="0"/>
                <a:cs typeface="Arial" panose="020B0604020202020204" pitchFamily="34" charset="0"/>
              </a:rPr>
              <a:t>– the right to adapt, adjust, </a:t>
            </a:r>
            <a:r>
              <a:rPr sz="1900" spc="-25" dirty="0">
                <a:latin typeface="Arial" panose="020B0604020202020204" pitchFamily="34" charset="0"/>
                <a:cs typeface="Arial" panose="020B0604020202020204" pitchFamily="34" charset="0"/>
              </a:rPr>
              <a:t>modify, </a:t>
            </a:r>
            <a:r>
              <a:rPr sz="1900" spc="-5" dirty="0">
                <a:latin typeface="Arial" panose="020B0604020202020204" pitchFamily="34" charset="0"/>
                <a:cs typeface="Arial" panose="020B0604020202020204" pitchFamily="34" charset="0"/>
              </a:rPr>
              <a:t>or alter the content itself  (insert graphic from another source, translate into a </a:t>
            </a:r>
            <a:r>
              <a:rPr sz="1900" spc="-10" dirty="0">
                <a:latin typeface="Arial" panose="020B0604020202020204" pitchFamily="34" charset="0"/>
                <a:cs typeface="Arial" panose="020B0604020202020204" pitchFamily="34" charset="0"/>
              </a:rPr>
              <a:t>different </a:t>
            </a:r>
            <a:r>
              <a:rPr sz="1900" spc="-5" dirty="0" smtClean="0">
                <a:latin typeface="Arial" panose="020B0604020202020204" pitchFamily="34" charset="0"/>
                <a:cs typeface="Arial" panose="020B0604020202020204" pitchFamily="34" charset="0"/>
              </a:rPr>
              <a:t>language</a:t>
            </a:r>
            <a:r>
              <a:rPr lang="en-US" sz="1900" spc="-5" dirty="0">
                <a:latin typeface="Arial" panose="020B0604020202020204" pitchFamily="34" charset="0"/>
                <a:cs typeface="Arial" panose="020B0604020202020204" pitchFamily="34" charset="0"/>
              </a:rPr>
              <a:t>)</a:t>
            </a:r>
            <a:endParaRPr sz="1900" dirty="0">
              <a:latin typeface="Arial" panose="020B0604020202020204" pitchFamily="34" charset="0"/>
              <a:cs typeface="Arial" panose="020B0604020202020204" pitchFamily="34" charset="0"/>
            </a:endParaRPr>
          </a:p>
          <a:p>
            <a:pPr>
              <a:lnSpc>
                <a:spcPct val="100000"/>
              </a:lnSpc>
              <a:spcBef>
                <a:spcPts val="35"/>
              </a:spcBef>
            </a:pPr>
            <a:endParaRPr sz="1900" dirty="0">
              <a:latin typeface="Arial" panose="020B0604020202020204" pitchFamily="34" charset="0"/>
              <a:cs typeface="Arial" panose="020B0604020202020204" pitchFamily="34" charset="0"/>
            </a:endParaRPr>
          </a:p>
          <a:p>
            <a:pPr marL="12700" marR="5080">
              <a:lnSpc>
                <a:spcPct val="100000"/>
              </a:lnSpc>
            </a:pPr>
            <a:r>
              <a:rPr sz="1900" b="1" spc="-5" dirty="0">
                <a:latin typeface="Arial" panose="020B0604020202020204" pitchFamily="34" charset="0"/>
                <a:cs typeface="Arial" panose="020B0604020202020204" pitchFamily="34" charset="0"/>
              </a:rPr>
              <a:t>Remix </a:t>
            </a:r>
            <a:r>
              <a:rPr sz="1900" spc="-5" dirty="0">
                <a:latin typeface="Arial" panose="020B0604020202020204" pitchFamily="34" charset="0"/>
                <a:cs typeface="Arial" panose="020B0604020202020204" pitchFamily="34" charset="0"/>
              </a:rPr>
              <a:t>– the right to combine the original or revised content </a:t>
            </a:r>
            <a:r>
              <a:rPr sz="1900" spc="-10" dirty="0">
                <a:latin typeface="Arial" panose="020B0604020202020204" pitchFamily="34" charset="0"/>
                <a:cs typeface="Arial" panose="020B0604020202020204" pitchFamily="34" charset="0"/>
              </a:rPr>
              <a:t>with </a:t>
            </a:r>
            <a:r>
              <a:rPr sz="1900" spc="-5" dirty="0">
                <a:latin typeface="Arial" panose="020B0604020202020204" pitchFamily="34" charset="0"/>
                <a:cs typeface="Arial" panose="020B0604020202020204" pitchFamily="34" charset="0"/>
              </a:rPr>
              <a:t>other  open content to create something new (a mashup, for</a:t>
            </a:r>
            <a:r>
              <a:rPr sz="1900" spc="175" dirty="0">
                <a:latin typeface="Arial" panose="020B0604020202020204" pitchFamily="34" charset="0"/>
                <a:cs typeface="Arial" panose="020B0604020202020204" pitchFamily="34" charset="0"/>
              </a:rPr>
              <a:t> </a:t>
            </a:r>
            <a:r>
              <a:rPr sz="1900" spc="-5" dirty="0">
                <a:latin typeface="Arial" panose="020B0604020202020204" pitchFamily="34" charset="0"/>
                <a:cs typeface="Arial" panose="020B0604020202020204" pitchFamily="34" charset="0"/>
              </a:rPr>
              <a:t>example)</a:t>
            </a:r>
            <a:endParaRPr sz="1900" dirty="0">
              <a:latin typeface="Arial" panose="020B0604020202020204" pitchFamily="34" charset="0"/>
              <a:cs typeface="Arial" panose="020B0604020202020204" pitchFamily="34" charset="0"/>
            </a:endParaRPr>
          </a:p>
          <a:p>
            <a:pPr>
              <a:lnSpc>
                <a:spcPct val="100000"/>
              </a:lnSpc>
              <a:spcBef>
                <a:spcPts val="40"/>
              </a:spcBef>
            </a:pPr>
            <a:endParaRPr sz="1900" dirty="0">
              <a:latin typeface="Arial" panose="020B0604020202020204" pitchFamily="34" charset="0"/>
              <a:cs typeface="Arial" panose="020B0604020202020204" pitchFamily="34" charset="0"/>
            </a:endParaRPr>
          </a:p>
          <a:p>
            <a:pPr marL="12700" marR="57785" indent="-635">
              <a:lnSpc>
                <a:spcPct val="100000"/>
              </a:lnSpc>
              <a:tabLst>
                <a:tab pos="6452870" algn="l"/>
              </a:tabLst>
            </a:pPr>
            <a:r>
              <a:rPr sz="1900" b="1" spc="-5" dirty="0">
                <a:latin typeface="Arial" panose="020B0604020202020204" pitchFamily="34" charset="0"/>
                <a:cs typeface="Arial" panose="020B0604020202020204" pitchFamily="34" charset="0"/>
              </a:rPr>
              <a:t>Redistribute </a:t>
            </a:r>
            <a:r>
              <a:rPr sz="1900" spc="-5" dirty="0">
                <a:latin typeface="Arial" panose="020B0604020202020204" pitchFamily="34" charset="0"/>
                <a:cs typeface="Arial" panose="020B0604020202020204" pitchFamily="34" charset="0"/>
              </a:rPr>
              <a:t>– the right to share copies of the original content, your  revisions, or your remixes </a:t>
            </a:r>
            <a:r>
              <a:rPr sz="1900" spc="-10" dirty="0">
                <a:latin typeface="Arial" panose="020B0604020202020204" pitchFamily="34" charset="0"/>
                <a:cs typeface="Arial" panose="020B0604020202020204" pitchFamily="34" charset="0"/>
              </a:rPr>
              <a:t>with </a:t>
            </a:r>
            <a:r>
              <a:rPr sz="1900" spc="-5" dirty="0">
                <a:latin typeface="Arial" panose="020B0604020202020204" pitchFamily="34" charset="0"/>
                <a:cs typeface="Arial" panose="020B0604020202020204" pitchFamily="34" charset="0"/>
              </a:rPr>
              <a:t>others (share content</a:t>
            </a:r>
            <a:r>
              <a:rPr sz="1900" spc="285" dirty="0">
                <a:latin typeface="Arial" panose="020B0604020202020204" pitchFamily="34" charset="0"/>
                <a:cs typeface="Arial" panose="020B0604020202020204" pitchFamily="34" charset="0"/>
              </a:rPr>
              <a:t> </a:t>
            </a:r>
            <a:r>
              <a:rPr sz="1900" spc="-10" dirty="0">
                <a:latin typeface="Arial" panose="020B0604020202020204" pitchFamily="34" charset="0"/>
                <a:cs typeface="Arial" panose="020B0604020202020204" pitchFamily="34" charset="0"/>
              </a:rPr>
              <a:t>with</a:t>
            </a:r>
            <a:r>
              <a:rPr sz="1900" spc="30" dirty="0">
                <a:latin typeface="Arial" panose="020B0604020202020204" pitchFamily="34" charset="0"/>
                <a:cs typeface="Arial" panose="020B0604020202020204" pitchFamily="34" charset="0"/>
              </a:rPr>
              <a:t> </a:t>
            </a:r>
            <a:r>
              <a:rPr sz="1900" spc="-5" dirty="0" smtClean="0">
                <a:latin typeface="Arial" panose="020B0604020202020204" pitchFamily="34" charset="0"/>
                <a:cs typeface="Arial" panose="020B0604020202020204" pitchFamily="34" charset="0"/>
              </a:rPr>
              <a:t>a</a:t>
            </a:r>
            <a:r>
              <a:rPr lang="en-US" sz="1900" spc="-5" dirty="0" smtClean="0">
                <a:latin typeface="Arial" panose="020B0604020202020204" pitchFamily="34" charset="0"/>
                <a:cs typeface="Arial" panose="020B0604020202020204" pitchFamily="34" charset="0"/>
              </a:rPr>
              <a:t> </a:t>
            </a:r>
            <a:r>
              <a:rPr sz="1900" spc="-5" dirty="0" smtClean="0">
                <a:latin typeface="Arial" panose="020B0604020202020204" pitchFamily="34" charset="0"/>
                <a:cs typeface="Arial" panose="020B0604020202020204" pitchFamily="34" charset="0"/>
              </a:rPr>
              <a:t>colleague</a:t>
            </a:r>
            <a:r>
              <a:rPr sz="1900" spc="-5" dirty="0">
                <a:latin typeface="Arial" panose="020B0604020202020204" pitchFamily="34" charset="0"/>
                <a:cs typeface="Arial" panose="020B0604020202020204" pitchFamily="34" charset="0"/>
              </a:rPr>
              <a:t>)</a:t>
            </a:r>
            <a:endParaRPr sz="1900" dirty="0">
              <a:latin typeface="Arial" panose="020B0604020202020204" pitchFamily="34" charset="0"/>
              <a:cs typeface="Arial" panose="020B0604020202020204" pitchFamily="34" charset="0"/>
            </a:endParaRPr>
          </a:p>
          <a:p>
            <a:pPr>
              <a:lnSpc>
                <a:spcPct val="100000"/>
              </a:lnSpc>
              <a:spcBef>
                <a:spcPts val="30"/>
              </a:spcBef>
            </a:pPr>
            <a:endParaRPr sz="1800" dirty="0">
              <a:latin typeface="Times New Roman"/>
              <a:cs typeface="Times New Roman"/>
            </a:endParaRPr>
          </a:p>
          <a:p>
            <a:pPr marL="12700">
              <a:lnSpc>
                <a:spcPct val="100000"/>
              </a:lnSpc>
            </a:pPr>
            <a:r>
              <a:rPr sz="1800" u="heavy" spc="-10" dirty="0">
                <a:solidFill>
                  <a:srgbClr val="0563C1"/>
                </a:solidFill>
                <a:uFill>
                  <a:solidFill>
                    <a:srgbClr val="0563C1"/>
                  </a:solidFill>
                </a:uFill>
                <a:latin typeface="Calibri"/>
                <a:cs typeface="Calibri"/>
                <a:hlinkClick r:id="rId4"/>
              </a:rPr>
              <a:t>https://courses.lumenlearning.com/pathways/chapter/reading-the-5rs-of-oer/</a:t>
            </a:r>
            <a:endParaRPr sz="1800" dirty="0">
              <a:latin typeface="Calibri"/>
              <a:cs typeface="Calibri"/>
            </a:endParaRP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362</TotalTime>
  <Words>1392</Words>
  <Application>Microsoft Office PowerPoint</Application>
  <PresentationFormat>On-screen Show (4:3)</PresentationFormat>
  <Paragraphs>121</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Courier New</vt:lpstr>
      <vt:lpstr>Times New Roman</vt:lpstr>
      <vt:lpstr>Wingdings</vt:lpstr>
      <vt:lpstr>Office Theme</vt:lpstr>
      <vt:lpstr>PowerPoint Presentation</vt:lpstr>
      <vt:lpstr>Introduction!</vt:lpstr>
      <vt:lpstr>What are</vt:lpstr>
      <vt:lpstr>History</vt:lpstr>
      <vt:lpstr>Why are we using Open Educational Resources?</vt:lpstr>
      <vt:lpstr>Does the use of OER Reduce the cost of classroom texts?</vt:lpstr>
      <vt:lpstr>Does the use of OER Reduce the cost of classroom texts?</vt:lpstr>
      <vt:lpstr>PowerPoint Presentation</vt:lpstr>
      <vt:lpstr>The 5-Rs of OER</vt:lpstr>
      <vt:lpstr>Creative Commons  Licensing</vt:lpstr>
      <vt:lpstr>OER Resources are NOT hard to find!</vt:lpstr>
      <vt:lpstr>https://open.umn.edu/opentextbooks/</vt:lpstr>
      <vt:lpstr>PowerPoint Presentation</vt:lpstr>
      <vt:lpstr>PowerPoint Presentation</vt:lpstr>
      <vt:lpstr>Start: Planning!</vt:lpstr>
      <vt:lpstr>Questions?</vt:lpstr>
      <vt:lpstr>Yes, we can! A hands-on approach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Robert</dc:creator>
  <cp:lastModifiedBy>Harris, Robert</cp:lastModifiedBy>
  <cp:revision>57</cp:revision>
  <dcterms:created xsi:type="dcterms:W3CDTF">2019-03-11T14:49:28Z</dcterms:created>
  <dcterms:modified xsi:type="dcterms:W3CDTF">2019-04-09T13:05:16Z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2019-02-21T00:00:00Z</vt:filetime>
  </property>
  <property fmtid="{D5CDD505-2E9C-101B-9397-08002B2CF9AE}" pid="3" name="Creator">
    <vt:lpwstr>Acrobat PDFMaker 18 for PowerPoint</vt:lpwstr>
  </property>
  <property fmtid="{D5CDD505-2E9C-101B-9397-08002B2CF9AE}" pid="4" name="LastSaved">
    <vt:filetime>2019-03-11T00:00:00Z</vt:filetime>
  </property>
</Properties>
</file>